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86" r:id="rId2"/>
    <p:sldId id="256" r:id="rId3"/>
    <p:sldId id="258" r:id="rId4"/>
    <p:sldId id="259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7" r:id="rId18"/>
    <p:sldId id="271" r:id="rId19"/>
    <p:sldId id="272" r:id="rId20"/>
    <p:sldId id="278" r:id="rId21"/>
    <p:sldId id="279" r:id="rId22"/>
    <p:sldId id="273" r:id="rId23"/>
    <p:sldId id="280" r:id="rId24"/>
    <p:sldId id="281" r:id="rId25"/>
    <p:sldId id="274" r:id="rId26"/>
    <p:sldId id="275" r:id="rId27"/>
    <p:sldId id="276" r:id="rId28"/>
    <p:sldId id="285" r:id="rId29"/>
    <p:sldId id="282" r:id="rId30"/>
    <p:sldId id="283" r:id="rId31"/>
    <p:sldId id="284" r:id="rId32"/>
    <p:sldId id="287" r:id="rId33"/>
  </p:sldIdLst>
  <p:sldSz cx="9144000" cy="6858000" type="screen4x3"/>
  <p:notesSz cx="6858000" cy="9144000"/>
  <p:defaultTextStyle>
    <a:defPPr>
      <a:defRPr lang="hr-H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29" autoAdjust="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03A1-2302-4F1C-957F-C2E6585EB59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03A1-2302-4F1C-957F-C2E6585EB59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03A1-2302-4F1C-957F-C2E6585EB59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03A1-2302-4F1C-957F-C2E6585EB59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03A1-2302-4F1C-957F-C2E6585EB59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03A1-2302-4F1C-957F-C2E6585EB59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03A1-2302-4F1C-957F-C2E6585EB59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03A1-2302-4F1C-957F-C2E6585EB59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03A1-2302-4F1C-957F-C2E6585EB59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03A1-2302-4F1C-957F-C2E6585EB59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03A1-2302-4F1C-957F-C2E6585EB59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A0003A1-2302-4F1C-957F-C2E6585EB59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Logo za edukaciju te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1985963"/>
            <a:ext cx="9109075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396"/>
          <a:stretch>
            <a:fillRect/>
          </a:stretch>
        </p:blipFill>
        <p:spPr>
          <a:xfrm>
            <a:off x="304800" y="1752600"/>
            <a:ext cx="8458200" cy="3463925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KRITIČNA TOČKA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hr-HR" smtClean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ne postoje indikacije za zadržavanje u bolnici, “</a:t>
            </a:r>
            <a:r>
              <a:rPr lang="hr-HR" b="1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bolnica nije socijalna ustanova”</a:t>
            </a: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te će je opet (po </a:t>
            </a:r>
            <a:r>
              <a:rPr lang="hr-HR" b="1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drugi</a:t>
            </a: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put!) otpustiti samu kući (petak na večer)</a:t>
            </a:r>
          </a:p>
          <a:p>
            <a:pPr eaLnBrk="1" hangingPunct="1"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što i kako dalje?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Što i kako dalje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hr-HR" b="1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KONTAKTIRAMO CZKPS</a:t>
            </a: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(Renata Marđetko)</a:t>
            </a:r>
          </a:p>
          <a:p>
            <a:pPr eaLnBrk="1" hangingPunct="1"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ona </a:t>
            </a:r>
            <a:r>
              <a:rPr lang="hr-HR" b="1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kontaktira dr. Koren</a:t>
            </a: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koja daje obećanje da će je primiti sutradan (u subotu) </a:t>
            </a: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kad </a:t>
            </a: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je dežurna u Marofu (izašla nam je u susret, inače ovo nije procedura) i</a:t>
            </a:r>
          </a:p>
          <a:p>
            <a:pPr eaLnBrk="1" hangingPunct="1"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pod uvjetom da donesemo UPUTNICU (petak </a:t>
            </a: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je navečer!).</a:t>
            </a:r>
            <a:endParaRPr lang="hr-HR" smtClean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Što i kako dalje?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nagovaramo liječnicu da je zadrži do sutra da se doma ne bi opet ponovilo isto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B.D. izgleda jako loše, hladno joj je, zgrčena je i nije jela 3 dana (dali su joj infuziju). Liječnica je zadržava POD UVJETOM DA JE SUTRA ODVEDEMO!!!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Molimo i da napiše da je potrebna 24-satna skrb (kako bi kasnije imali više pisanih liječničkih argumenata za </a:t>
            </a:r>
            <a:r>
              <a:rPr lang="hr-HR" b="1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traženje hitnog trajnog smještaja u socijalnu ustanovu</a:t>
            </a: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190253">
            <a:off x="533400" y="2514600"/>
            <a:ext cx="8229600" cy="1614488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KRITIČNA TOČKA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kako ćemo je odvesti u Marof u subotu???</a:t>
            </a:r>
          </a:p>
          <a:p>
            <a:pPr eaLnBrk="1" hangingPunct="1">
              <a:defRPr/>
            </a:pPr>
            <a:r>
              <a:rPr lang="hr-HR" b="1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sanitet vikendom ne vozi iz bolnice u specijalnu bolnicu !!!</a:t>
            </a:r>
          </a:p>
          <a:p>
            <a:pPr eaLnBrk="1" hangingPunct="1">
              <a:defRPr/>
            </a:pPr>
            <a:r>
              <a:rPr lang="hr-HR" b="1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uskače druga volonterka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r-HR" smtClean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U Marofu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686800" cy="49831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15.09.2013. u pratnji socijalne radnice i 2 volonterke FSR-a iz bolnice je prevezena u Marof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slijedi </a:t>
            </a:r>
            <a:r>
              <a:rPr lang="hr-HR" b="1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postupak traženja trajnog smještaja</a:t>
            </a: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u suradnji s kolegicom Miljenkom Šimec (dipl. socijalni radnik u Marofu) i nadležnim CZSS-om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lobiranje prema bolesnici da prihvati trajni smještaj u dzsn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socijalna radnica dobiva  </a:t>
            </a:r>
            <a:r>
              <a:rPr lang="hr-HR" b="1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suglasnost</a:t>
            </a:r>
            <a:endParaRPr lang="hr-HR" smtClean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hr-HR" smtClean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hr-HR" smtClean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r-HR" smtClean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odlazak u nadležni CZSS sa svom dokumentacijom koju su pribavili volonteri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tražimo smještaj (bolesnica želi Drenovačku)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b="1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volonteri</a:t>
            </a: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angažirani oko posjeta u Marof (nose joj sve što u bolnici mora imati-higijenske potrepštine, odjeću... u subotu smo došli bez ičega).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r-HR" smtClean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r-HR" smtClean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r-HR" smtClean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Organiziramo plaćanje računa da ne dođe do isključenja. Kako je smještaj u Marofu potrajao tražimo odjeću u stanu i nalazimo zapuštenost s obzirom na demenciju (nema čistog rublja, voda curi u kupaoni, u stanu nema grijanja).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b="1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3.11. 2012.</a:t>
            </a: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biva smještena u udomiteljsku obitelj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volonteri je redovito obilaze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redovito surađujemo s CZSS-om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hr-HR" smtClean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2. slučaj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r-HR" dirty="0" err="1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LJ.V</a:t>
            </a:r>
            <a:r>
              <a:rPr lang="hr-HR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b="1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Bračni par</a:t>
            </a:r>
            <a:r>
              <a:rPr lang="hr-HR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iz Zg-a, zbog bolesti supruga (moždani udar) preselili u ruralno područje van županije (vikendica) zbog više mjesta, mogućnosti boravka u prirodi.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Bolesniku se pogoršala situacija, nepokretan, više i ne </a:t>
            </a: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izlazi van.</a:t>
            </a:r>
            <a:endParaRPr lang="hr-HR" dirty="0" smtClean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r-HR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Za pomoć se prvo obraća </a:t>
            </a:r>
            <a:r>
              <a:rPr lang="hr-HR" b="1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kćer</a:t>
            </a:r>
            <a:r>
              <a:rPr lang="hr-HR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MT FSR, a supruga CZKPS-u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736725"/>
            <a:ext cx="8458200" cy="1920875"/>
          </a:xfrm>
        </p:spPr>
        <p:txBody>
          <a:bodyPr/>
          <a:lstStyle/>
          <a:p>
            <a:pPr eaLnBrk="1" hangingPunct="1"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Neki primjeri iz prakse s pitanjima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8001000" cy="1905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r-HR" sz="240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Olivera Tomas, dipl. socijalni radnik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z="240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Franjevački svjetovni red-Mobilni tim za palijativnu skrb</a:t>
            </a:r>
          </a:p>
          <a:p>
            <a:pPr eaLnBrk="1" hangingPunct="1">
              <a:lnSpc>
                <a:spcPct val="80000"/>
              </a:lnSpc>
              <a:defRPr/>
            </a:pPr>
            <a:endParaRPr lang="hr-HR" sz="2400" smtClean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r-HR" sz="2400" smtClean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r" eaLnBrk="1" hangingPunct="1">
              <a:lnSpc>
                <a:spcPct val="80000"/>
              </a:lnSpc>
              <a:defRPr/>
            </a:pPr>
            <a:r>
              <a:rPr lang="hr-HR" sz="240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Savjetovanje županija, svibanj 2013.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Kćer traži savjetodavnu pomoć i podršku, što činiti, da li roditelje smjestiti u dom za starije i nemoćne (oni oboje u otporu), na koji način s njima razgovarati... kome se mama može obratiti barem za podršku.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Kćer me telefonski kontaktira "kad je kritično", sve više se žali i brine oko toga što je i mama iscrpljena. Sve teže skrbi o njemu.</a:t>
            </a:r>
          </a:p>
          <a:p>
            <a:pPr eaLnBrk="1" hangingPunct="1">
              <a:lnSpc>
                <a:spcPct val="80000"/>
              </a:lnSpc>
              <a:defRPr/>
            </a:pPr>
            <a:endParaRPr lang="hr-HR" smtClean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Nakon nekog vremena kontaktira i mama/supruga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žali se na iscrpljenost, ne zna više kako da mu pomogne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dolazi im sestra iz zdravstvene njege u kući svaki dan (osim vikendom)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Ne može “mrdnut” od njega niti potražiti pomoć za sebe u obiteljskom centru ili nekom savjetovalištu. </a:t>
            </a:r>
          </a:p>
          <a:p>
            <a:pPr eaLnBrk="1" hangingPunct="1">
              <a:lnSpc>
                <a:spcPct val="80000"/>
              </a:lnSpc>
              <a:defRPr/>
            </a:pPr>
            <a:endParaRPr lang="hr-HR" smtClean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KRITIČNA TOČKA: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ruralno područje, nema NVO koji bi ih posjetili, psihološka podrška obiteljskog centra ne radi terenski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u međuvremenu zdravstveno stanje supruga se pogoršalo - u Marofu je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supruga se također razboljela i mora hitno na daljnje pretrage, moli pomoć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sugerirano da preda papire za dom zbog čekanja i za svaki slučaj (otpor)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Kontaktirana socijalna radnica u Marofu (Miljenka) i zamoljena da ga obiđe (supruzi i kćeri to puno znači)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povratna info. nije dobra, odsutan, tužan, ne odgovara, kimne glavom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supruga saznaje da "ima tvorevinu" kroz razgovor doznajem da je Ca debelog crijeva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zabrinuta je - boji se da će joj suprug zamjeriti jer mu je obećala da neće ostati u Marofu...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raspituje se o papirologiji za dom i proceduri...</a:t>
            </a:r>
          </a:p>
          <a:p>
            <a:pPr eaLnBrk="1" hangingPunct="1"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Kćer će me nazvati da joj to objasnim</a:t>
            </a:r>
          </a:p>
          <a:p>
            <a:pPr eaLnBrk="1" hangingPunct="1"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Naglašava da </a:t>
            </a: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“kćer </a:t>
            </a: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ne zna za dijagnozu".</a:t>
            </a:r>
          </a:p>
          <a:p>
            <a:pPr eaLnBrk="1" hangingPunct="1">
              <a:defRPr/>
            </a:pPr>
            <a:endParaRPr lang="hr-HR" smtClean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hr-HR" smtClean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Miljenka javlja da je preminuo-traži kontakt od kćeri jer su poslali brzojav sinu ali se nitko još nije javio</a:t>
            </a:r>
          </a:p>
          <a:p>
            <a:pPr eaLnBrk="1" hangingPunct="1"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Miljenka obavještava </a:t>
            </a: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kćer: </a:t>
            </a: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"Kako ću sad to reći mami"</a:t>
            </a:r>
          </a:p>
          <a:p>
            <a:pPr eaLnBrk="1" hangingPunct="1">
              <a:defRPr/>
            </a:pPr>
            <a:r>
              <a:rPr lang="hr-HR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mama je i dalje na pretragama, puštena je iz bolnice na pogreb te se sutradan vratila opet u bolnicu, iščekuje daljnji razvoj situacije</a:t>
            </a:r>
          </a:p>
          <a:p>
            <a:pPr eaLnBrk="1" hangingPunct="1">
              <a:defRPr/>
            </a:pPr>
            <a:r>
              <a:rPr lang="hr-HR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kćeri izražena sućut, osjeća se prazno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Kritična pitanja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Je li u bolnici prepoznata kao palijativna (kao tugujući član obitelji koji se sam suočava s teškom dijagnozom)</a:t>
            </a:r>
          </a:p>
          <a:p>
            <a:pPr eaLnBrk="1" hangingPunct="1"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Pruža li joj itko podršku u bolnici (psiholog, socijalni radnik?)</a:t>
            </a:r>
          </a:p>
          <a:p>
            <a:pPr eaLnBrk="1" hangingPunct="1"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Ima li bolnica resurse i alate za takvo što</a:t>
            </a:r>
          </a:p>
          <a:p>
            <a:pPr eaLnBrk="1" hangingPunct="1"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Treba li ih imati?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sz="400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KRITIČNE TOČKE IZ NEKIH DRUGIH SLUČAJEVA:</a:t>
            </a:r>
            <a:br>
              <a:rPr lang="hr-HR" sz="400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hr-HR" sz="4000" smtClean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B.G.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neizdavanje </a:t>
            </a:r>
            <a:r>
              <a:rPr lang="hr-HR" b="1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uputnice za sanitetski prijevoz</a:t>
            </a: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za palijativne bolesnike koji su doma i idu na smještaj u socijalnu ustanovu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ne postoji jasna procedura, a postojeći način je dugotrajan i ovisi o mnogo okolnosti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B.J.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neizdavanje uputnice za </a:t>
            </a:r>
            <a:r>
              <a:rPr lang="hr-HR" b="1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sanitetski prijevoz</a:t>
            </a: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od strane LOM koja tvrdi "mora prvo doći patronažna sestra", a za pacijenticu koja je dugo bolovala od karcinoma koji je zahvatio više organa te je bila nepokretna zbog bolova u nogama. Išla je na palijativno zračenje u nekoliko "setova" i u jednom od njih LOM nije htjela dati uputnicu. Volonterka se zbunjena vratila, a nakon uvjeravanja da se malo oštrije postavi i bolje založi za korisnicu doktorica je dala uputnicu.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hr-HR" sz="6000" smtClean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u socijalnoj skrbi palijativni bolesnici nisu prepoznati kao posebna kategorija...</a:t>
            </a:r>
          </a:p>
          <a:p>
            <a:pPr eaLnBrk="1" hangingPunct="1"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manjak izvaninstitucionalnih usluga za one koji ne žele smještaj u ustanovu (dnevni boravci puni, teško za izvesti terminalnim bolesnicima),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r-HR" smtClean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Kućna posjeta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B.D.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76 godina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dg. vaskularna demencija (polupokretna, uglavnom leži, vrlo malo i rijetko jede, vidno slaba)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živi sama, nema nikoga, odbija smještaj (dzsn)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obilazi je jedna prijateljica i naša volonterka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hr-HR" smtClean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nema tko biti s bolesnikom (pogotovo za samce i one koji žive samo s bračnim </a:t>
            </a: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drugom, </a:t>
            </a: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starijim i bolesnim)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posebna teškoća </a:t>
            </a:r>
            <a:r>
              <a:rPr lang="hr-HR" b="1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terminalni + inzulin</a:t>
            </a: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(ili neka druga potreba) - potreban netko tko će jednostavno biti tu za sve cijelo vrijeme - cijeli dan svaki dan (nadilazi kapacitet volontera)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potreban netko tko će biti na raspolaganju bolesniku </a:t>
            </a:r>
            <a:r>
              <a:rPr lang="hr-HR" b="1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tokom noći</a:t>
            </a: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(kako bi bračni drug mogao odspavati i biti na raspolaganju danju);  teško i zaposlenim članovima obitelji (njegovatelj? obiteljski ili neki drugi kojega bi sufinancirala lokalna zajednica)</a:t>
            </a:r>
          </a:p>
          <a:p>
            <a:pPr eaLnBrk="1" hangingPunct="1">
              <a:lnSpc>
                <a:spcPct val="80000"/>
              </a:lnSpc>
              <a:defRPr/>
            </a:pPr>
            <a:endParaRPr lang="hr-HR" smtClean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r-HR" smtClean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r-HR" sz="360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komunikacija i suradnja LOM-a s ambulantama za bol (ili tko bi već trebao s njima surađivati)- potrebna izrazita proaktivnost obitelji na tom području (procedura?) pogotovo kad bolest počne ubrzano napredovati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z="360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kirurg: 3. stupanj dekubitusa - HZZO ne odobrava antidekubitalni madrac.</a:t>
            </a:r>
          </a:p>
          <a:p>
            <a:pPr eaLnBrk="1" hangingPunct="1">
              <a:lnSpc>
                <a:spcPct val="80000"/>
              </a:lnSpc>
              <a:defRPr/>
            </a:pPr>
            <a:endParaRPr lang="hr-HR" sz="1600" smtClean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8001000" cy="1905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r-HR" sz="240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Izvorni slajdovi: Olivera Tomas</a:t>
            </a:r>
            <a:endParaRPr lang="hr-HR" sz="2400" smtClean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Kućna posjeta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14.09.</a:t>
            </a:r>
          </a:p>
          <a:p>
            <a:pPr eaLnBrk="1" hangingPunct="1"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Cilj posjete: rješavanje papirologije za dostavu obroka</a:t>
            </a:r>
          </a:p>
          <a:p>
            <a:pPr eaLnBrk="1" hangingPunct="1"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zatečena na podu (socijalna radnica i volonterka Mobilnog tima FSR-a), </a:t>
            </a:r>
          </a:p>
          <a:p>
            <a:pPr eaLnBrk="1" hangingPunct="1"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na stolu nalazimo:</a:t>
            </a:r>
          </a:p>
          <a:p>
            <a:pPr eaLnBrk="1" hangingPunct="1">
              <a:defRPr/>
            </a:pPr>
            <a:endParaRPr lang="hr-HR" smtClean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296400" cy="7010400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 smtClean="0"/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00600"/>
            <a:ext cx="914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sr-Latn-CS"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KRITIČNA TOČKA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r-HR" b="1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vraćaju je kući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premda: "ŽIVI SAMA",  “ZATEČENA NA PODU NAKON 3 DANA”, “navodi da od tada nije jela ni pila”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b="1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nema procedure</a:t>
            </a: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niti se postupa i išta poduzima (ugroženost sigurnosti i života)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policija provalila – šalje se izvještaj nadležnom CZSS-u (nemamo info. je li se to dogodilo...)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r-HR" smtClean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Pitanja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je li dovoljan taj izvještaj u petak popodne?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b="1" u="sng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je li opravdano takvu osobu otpustiti kući isti dan</a:t>
            </a: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? Gdje s njom?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ima li bolnica </a:t>
            </a:r>
            <a:r>
              <a:rPr lang="hr-HR" b="1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socijalnog radnika</a:t>
            </a: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kojem je u opisu posla rješavanje ovakvih slučajeva?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koje resurse ima za rješavanje?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što kada se ovakav slučaj dogodi van njegovog radnog vremena (treba li procedura)?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što je sa </a:t>
            </a:r>
            <a:r>
              <a:rPr lang="hr-HR" b="1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sestrinskim pismom</a:t>
            </a: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(je li ono ide i iz Hitne i koliko mu treba da dođe)?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Petak</a:t>
            </a: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14.9.2012.-što dalje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zovemo LOM - ne zna ništa o </a:t>
            </a:r>
            <a:r>
              <a:rPr lang="hr-HR" dirty="0" err="1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B.D</a:t>
            </a:r>
            <a:r>
              <a:rPr lang="hr-HR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., odlazimo u ambulantu sa svim papirima, tražimo uputnicu za Marof (jer je vikend)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ističe kako </a:t>
            </a:r>
            <a:r>
              <a:rPr lang="hr-HR" b="1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uputnicu za Marof</a:t>
            </a:r>
            <a:r>
              <a:rPr lang="hr-HR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možemo dobiti tek "kad se obitelj dogovori s Marofom za prijem, a treba i patronažna otići </a:t>
            </a:r>
            <a:r>
              <a:rPr lang="hr-HR" dirty="0" err="1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vidjeti..</a:t>
            </a:r>
            <a:r>
              <a:rPr lang="hr-HR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dobivamo uputnicu za sanitetski prijevoz i odlazimo Hitnu neurološku ambulantu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tamo smo na pretragama do 21h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D0E8E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1423</Words>
  <Application>Microsoft Office PowerPoint</Application>
  <PresentationFormat>On-screen Show (4:3)</PresentationFormat>
  <Paragraphs>113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Neki primjeri iz prakse s pitanjima</vt:lpstr>
      <vt:lpstr>Kućna posjeta</vt:lpstr>
      <vt:lpstr>Kućna posjeta</vt:lpstr>
      <vt:lpstr>Slide 5</vt:lpstr>
      <vt:lpstr>Slide 6</vt:lpstr>
      <vt:lpstr>KRITIČNA TOČKA</vt:lpstr>
      <vt:lpstr>Pitanja</vt:lpstr>
      <vt:lpstr>Petak, 14.9.2012.-što dalje</vt:lpstr>
      <vt:lpstr>Slide 10</vt:lpstr>
      <vt:lpstr>KRITIČNA TOČKA</vt:lpstr>
      <vt:lpstr>Što i kako dalje</vt:lpstr>
      <vt:lpstr>Što i kako dalje?</vt:lpstr>
      <vt:lpstr>Slide 14</vt:lpstr>
      <vt:lpstr>KRITIČNA TOČKA</vt:lpstr>
      <vt:lpstr>U Marofu</vt:lpstr>
      <vt:lpstr>Slide 17</vt:lpstr>
      <vt:lpstr>Slide 18</vt:lpstr>
      <vt:lpstr>2. slučaj</vt:lpstr>
      <vt:lpstr>Slide 20</vt:lpstr>
      <vt:lpstr>Slide 21</vt:lpstr>
      <vt:lpstr>KRITIČNA TOČKA:</vt:lpstr>
      <vt:lpstr>Slide 23</vt:lpstr>
      <vt:lpstr>Slide 24</vt:lpstr>
      <vt:lpstr>Slide 25</vt:lpstr>
      <vt:lpstr>Kritična pitanja</vt:lpstr>
      <vt:lpstr>KRITIČNE TOČKE IZ NEKIH DRUGIH SLUČAJEVA: 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ikap</dc:creator>
  <cp:lastModifiedBy>Mazohinda</cp:lastModifiedBy>
  <cp:revision>12</cp:revision>
  <cp:lastPrinted>1601-01-01T00:00:00Z</cp:lastPrinted>
  <dcterms:created xsi:type="dcterms:W3CDTF">2013-05-06T05:26:02Z</dcterms:created>
  <dcterms:modified xsi:type="dcterms:W3CDTF">2013-05-30T13:54:32Z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