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72" r:id="rId5"/>
    <p:sldId id="259" r:id="rId6"/>
    <p:sldId id="262" r:id="rId7"/>
    <p:sldId id="266" r:id="rId8"/>
    <p:sldId id="263" r:id="rId9"/>
    <p:sldId id="264" r:id="rId10"/>
    <p:sldId id="265" r:id="rId11"/>
    <p:sldId id="267" r:id="rId12"/>
    <p:sldId id="270" r:id="rId13"/>
    <p:sldId id="260" r:id="rId14"/>
    <p:sldId id="269" r:id="rId15"/>
    <p:sldId id="261" r:id="rId16"/>
    <p:sldId id="271" r:id="rId17"/>
    <p:sldId id="268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9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B8F7D-BE97-4D7F-8468-B38E3E4B3C00}" type="datetimeFigureOut">
              <a:rPr lang="hr-HR" smtClean="0"/>
              <a:t>12.3.2013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508E-1E25-4EDD-AC0F-A3467B825B9C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39DAE4-B1F1-4DAB-A487-87B3074CC925}" type="slidenum">
              <a:rPr lang="hr-HR"/>
              <a:pPr/>
              <a:t>11</a:t>
            </a:fld>
            <a:endParaRPr lang="hr-HR"/>
          </a:p>
        </p:txBody>
      </p:sp>
      <p:sp>
        <p:nvSpPr>
          <p:cNvPr id="716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63FDD0-98F6-4B40-A18D-BC2E9A08DCA0}" type="slidenum">
              <a:rPr lang="hr-HR"/>
              <a:pPr/>
              <a:t>14</a:t>
            </a:fld>
            <a:endParaRPr lang="hr-HR"/>
          </a:p>
        </p:txBody>
      </p:sp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1EFD-D63C-4E0A-8A18-39F1233AB690}" type="datetimeFigureOut">
              <a:rPr lang="hr-HR" smtClean="0"/>
              <a:pPr/>
              <a:t>12.3.2013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D8CB-33DD-44F7-BCB3-E5E203FAC4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1EFD-D63C-4E0A-8A18-39F1233AB690}" type="datetimeFigureOut">
              <a:rPr lang="hr-HR" smtClean="0"/>
              <a:pPr/>
              <a:t>12.3.2013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D8CB-33DD-44F7-BCB3-E5E203FAC4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1EFD-D63C-4E0A-8A18-39F1233AB690}" type="datetimeFigureOut">
              <a:rPr lang="hr-HR" smtClean="0"/>
              <a:pPr/>
              <a:t>12.3.2013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D8CB-33DD-44F7-BCB3-E5E203FAC4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1EFD-D63C-4E0A-8A18-39F1233AB690}" type="datetimeFigureOut">
              <a:rPr lang="hr-HR" smtClean="0"/>
              <a:pPr/>
              <a:t>12.3.2013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D8CB-33DD-44F7-BCB3-E5E203FAC4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1EFD-D63C-4E0A-8A18-39F1233AB690}" type="datetimeFigureOut">
              <a:rPr lang="hr-HR" smtClean="0"/>
              <a:pPr/>
              <a:t>12.3.2013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D8CB-33DD-44F7-BCB3-E5E203FAC4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1EFD-D63C-4E0A-8A18-39F1233AB690}" type="datetimeFigureOut">
              <a:rPr lang="hr-HR" smtClean="0"/>
              <a:pPr/>
              <a:t>12.3.2013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D8CB-33DD-44F7-BCB3-E5E203FAC4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1EFD-D63C-4E0A-8A18-39F1233AB690}" type="datetimeFigureOut">
              <a:rPr lang="hr-HR" smtClean="0"/>
              <a:pPr/>
              <a:t>12.3.2013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D8CB-33DD-44F7-BCB3-E5E203FAC4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1EFD-D63C-4E0A-8A18-39F1233AB690}" type="datetimeFigureOut">
              <a:rPr lang="hr-HR" smtClean="0"/>
              <a:pPr/>
              <a:t>12.3.2013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D8CB-33DD-44F7-BCB3-E5E203FAC4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1EFD-D63C-4E0A-8A18-39F1233AB690}" type="datetimeFigureOut">
              <a:rPr lang="hr-HR" smtClean="0"/>
              <a:pPr/>
              <a:t>12.3.2013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D8CB-33DD-44F7-BCB3-E5E203FAC4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1EFD-D63C-4E0A-8A18-39F1233AB690}" type="datetimeFigureOut">
              <a:rPr lang="hr-HR" smtClean="0"/>
              <a:pPr/>
              <a:t>12.3.2013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D8CB-33DD-44F7-BCB3-E5E203FAC4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1EFD-D63C-4E0A-8A18-39F1233AB690}" type="datetimeFigureOut">
              <a:rPr lang="hr-HR" smtClean="0"/>
              <a:pPr/>
              <a:t>12.3.2013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D8CB-33DD-44F7-BCB3-E5E203FAC4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51EFD-D63C-4E0A-8A18-39F1233AB690}" type="datetimeFigureOut">
              <a:rPr lang="hr-HR" smtClean="0"/>
              <a:pPr/>
              <a:t>12.3.2013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CD8CB-33DD-44F7-BCB3-E5E203FAC45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062664" cy="1470025"/>
          </a:xfrm>
        </p:spPr>
        <p:txBody>
          <a:bodyPr>
            <a:normAutofit fontScale="90000"/>
          </a:bodyPr>
          <a:lstStyle/>
          <a:p>
            <a:r>
              <a:rPr lang="en-GB" sz="6000" b="1" smtClean="0"/>
              <a:t>“Bolnica prijatelj palijative”</a:t>
            </a:r>
            <a:r>
              <a:rPr lang="hr-HR" b="1" smtClean="0"/>
              <a:t/>
            </a:r>
            <a:br>
              <a:rPr lang="hr-HR" b="1" smtClean="0"/>
            </a:br>
            <a:r>
              <a:rPr lang="hr-HR" b="1" smtClean="0"/>
              <a:t> </a:t>
            </a:r>
            <a:r>
              <a:rPr lang="hr-HR" sz="4000" b="1" smtClean="0"/>
              <a:t>Pilotski projekt Ministarstva zdravlja RH</a:t>
            </a:r>
            <a:endParaRPr lang="hr-HR" sz="40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124672"/>
            <a:ext cx="6368752" cy="1752600"/>
          </a:xfrm>
        </p:spPr>
        <p:txBody>
          <a:bodyPr/>
          <a:lstStyle/>
          <a:p>
            <a:pPr algn="l"/>
            <a:r>
              <a:rPr lang="hr-HR" smtClean="0">
                <a:solidFill>
                  <a:schemeClr val="tx1"/>
                </a:solidFill>
              </a:rPr>
              <a:t>Koordinatori: </a:t>
            </a:r>
          </a:p>
          <a:p>
            <a:pPr algn="l">
              <a:buFont typeface="Arial" pitchFamily="34" charset="0"/>
              <a:buChar char="•"/>
            </a:pPr>
            <a:r>
              <a:rPr lang="hr-HR" smtClean="0">
                <a:solidFill>
                  <a:schemeClr val="tx1"/>
                </a:solidFill>
              </a:rPr>
              <a:t>Karmen Lončarek (klinički procesi)</a:t>
            </a:r>
          </a:p>
          <a:p>
            <a:pPr algn="l">
              <a:buFont typeface="Arial" pitchFamily="34" charset="0"/>
              <a:buChar char="•"/>
            </a:pPr>
            <a:r>
              <a:rPr lang="hr-HR" smtClean="0">
                <a:solidFill>
                  <a:schemeClr val="tx1"/>
                </a:solidFill>
              </a:rPr>
              <a:t>Aleksandar Džakula (policy)</a:t>
            </a:r>
            <a:endParaRPr lang="hr-HR">
              <a:solidFill>
                <a:schemeClr val="tx1"/>
              </a:solidFill>
            </a:endParaRPr>
          </a:p>
        </p:txBody>
      </p:sp>
      <p:pic>
        <p:nvPicPr>
          <p:cNvPr id="4" name="Picture 2" descr="C:\Users\Mazohinda\Google Drive\Nacionalna palijativa\Edukacija\Logo Acine palijat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289" y="596719"/>
            <a:ext cx="4283943" cy="1320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01006"/>
            <a:ext cx="8218488" cy="302413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hr-HR" sz="4000" smtClean="0">
                <a:latin typeface="Arial" charset="0"/>
              </a:rPr>
              <a:t>Samo jednom sam kao mlad kirurg rekao pacijentu da ima rak, i on mi se srušio na hodniku. Od tad više nikome nisam rekao </a:t>
            </a:r>
            <a:r>
              <a:rPr lang="hr-HR" sz="4000" smtClean="0">
                <a:latin typeface="Arial" charset="0"/>
              </a:rPr>
              <a:t>istinu.</a:t>
            </a:r>
            <a:endParaRPr lang="hr-HR" sz="4000" smtClean="0">
              <a:latin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6659563" y="5805488"/>
            <a:ext cx="2016125" cy="360362"/>
          </a:xfrm>
        </p:spPr>
        <p:txBody>
          <a:bodyPr>
            <a:normAutofit/>
          </a:bodyPr>
          <a:lstStyle/>
          <a:p>
            <a:pPr algn="l"/>
            <a:r>
              <a:rPr lang="hr-HR" sz="1600" smtClean="0">
                <a:latin typeface="Arial" charset="0"/>
              </a:rPr>
              <a:t>NN, urolog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395318"/>
            <a:ext cx="8892480" cy="34605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r-Latn-CS" sz="2800" smtClean="0"/>
              <a:t>Renata Marđetko, koordinatorica palijativne skrbi, Zagreb</a:t>
            </a:r>
            <a:endParaRPr lang="sr-Latn-CS" sz="280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507690" cy="638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slov 1"/>
          <p:cNvSpPr>
            <a:spLocks noGrp="1"/>
          </p:cNvSpPr>
          <p:nvPr>
            <p:ph type="title"/>
          </p:nvPr>
        </p:nvSpPr>
        <p:spPr>
          <a:xfrm>
            <a:off x="6948264" y="2708920"/>
            <a:ext cx="2088232" cy="83671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hr-HR" b="1" smtClean="0"/>
              <a:t>Memory</a:t>
            </a:r>
            <a:br>
              <a:rPr lang="hr-HR" b="1" smtClean="0"/>
            </a:br>
            <a:r>
              <a:rPr lang="hr-HR" b="1" smtClean="0"/>
              <a:t> box</a:t>
            </a:r>
            <a:endParaRPr lang="hr-HR" b="1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27385"/>
            <a:ext cx="6768752" cy="689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smtClean="0"/>
              <a:t>Svećenik, Lipik</a:t>
            </a:r>
            <a:endParaRPr lang="hr-HR" sz="54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hr-HR" sz="4000" smtClean="0"/>
              <a:t>Posjetio sam gospođu u njenoj kući. Kraj nje je stajao lavor i često je povraćala zbog kemoterapije. Rekla mi je da joj je dosta tog mučenja i da bi ga htjela prekinuti, ali joj obitelj ne dozvoljava.</a:t>
            </a:r>
          </a:p>
          <a:p>
            <a:pPr marL="0">
              <a:buNone/>
            </a:pPr>
            <a:r>
              <a:rPr lang="hr-HR" sz="4000" smtClean="0"/>
              <a:t>Upokojila se za dva tjedna.</a:t>
            </a:r>
            <a:endParaRPr lang="hr-HR"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-27384"/>
            <a:ext cx="8352928" cy="62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958408"/>
            <a:ext cx="9144000" cy="1143000"/>
          </a:xfrm>
        </p:spPr>
        <p:txBody>
          <a:bodyPr>
            <a:noAutofit/>
          </a:bodyPr>
          <a:lstStyle/>
          <a:p>
            <a:r>
              <a:rPr lang="hr-HR" sz="2300" b="1" smtClean="0"/>
              <a:t>Ljiljana Hoić, med. sestra u mobilnom palijativnom timu, Zagreb Centar</a:t>
            </a:r>
            <a:endParaRPr lang="hr-HR" sz="23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415205"/>
            <a:ext cx="8229600" cy="4525963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hr-HR" sz="4000" smtClean="0"/>
              <a:t>“Moja pacijentica ima dvadesetčetiri godine i umire od tumora mozga. Svaki dan sam u njenoj kući. Roditelji me stalno okrivljuju da joj je sve lošije jer sam joj dala previše infuzije, ili premalo infuzije, ili prebrzo.</a:t>
            </a:r>
          </a:p>
          <a:p>
            <a:pPr marL="0">
              <a:buNone/>
            </a:pPr>
            <a:r>
              <a:rPr lang="hr-HR" sz="4000" smtClean="0"/>
              <a:t>Bojim se ići u tu kuću jer mislim da će me roditelji tužiti kad ona umre.”</a:t>
            </a:r>
            <a:endParaRPr lang="hr-HR" sz="4000"/>
          </a:p>
        </p:txBody>
      </p:sp>
      <p:sp>
        <p:nvSpPr>
          <p:cNvPr id="5" name="TextBox 4"/>
          <p:cNvSpPr txBox="1"/>
          <p:nvPr/>
        </p:nvSpPr>
        <p:spPr>
          <a:xfrm>
            <a:off x="6660232" y="580526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i="1" smtClean="0"/>
              <a:t>Ljiljana Hoić</a:t>
            </a:r>
            <a:endParaRPr lang="hr-HR" sz="2400" b="1" i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981075"/>
            <a:ext cx="1728788" cy="7921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Pacijent se liječi u KB Dubrava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76825" y="5300663"/>
            <a:ext cx="1008063" cy="720725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Duhovna skrb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24750" y="4292600"/>
            <a:ext cx="1008063" cy="720725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Socijalna služba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16238" y="3068638"/>
            <a:ext cx="1368425" cy="792162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Registar palijativnih pacijenata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5375" y="5732463"/>
            <a:ext cx="865188" cy="504825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Obitelj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1188" y="6308725"/>
            <a:ext cx="1728787" cy="433388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Tim obiteljskog liječnika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8313" y="2708275"/>
            <a:ext cx="1727200" cy="7921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Brza traka u bolničkom CZHM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27763" y="3429000"/>
            <a:ext cx="1439862" cy="7921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Posudionica pomagala za palijativu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27763" y="5300663"/>
            <a:ext cx="1368425" cy="576262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Volonteri u palijativi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67175" y="4149725"/>
            <a:ext cx="1296988" cy="7921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Centar za koordinaciju palijative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19250" y="5229225"/>
            <a:ext cx="1512888" cy="863600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 dirty="0">
                <a:solidFill>
                  <a:schemeClr val="tx1"/>
                </a:solidFill>
              </a:rPr>
              <a:t>Mobilni palijativni tim i zdrav.  njega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95738" y="2060575"/>
            <a:ext cx="1368425" cy="7921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Bolnički tim za palijativu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67175" y="981075"/>
            <a:ext cx="1944688" cy="719138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Saopćavanje loše vijesti (proces u 11 koraka)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39975" y="981075"/>
            <a:ext cx="1008063" cy="7921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Pacijent neizlječiv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19925" y="981075"/>
            <a:ext cx="1944688" cy="7921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Tim za potporu osoblju u palijativi</a:t>
            </a:r>
          </a:p>
        </p:txBody>
      </p:sp>
      <p:cxnSp>
        <p:nvCxnSpPr>
          <p:cNvPr id="26" name="Elbow Connector 25"/>
          <p:cNvCxnSpPr>
            <a:stCxn id="4" idx="3"/>
            <a:endCxn id="23" idx="1"/>
          </p:cNvCxnSpPr>
          <p:nvPr/>
        </p:nvCxnSpPr>
        <p:spPr>
          <a:xfrm>
            <a:off x="1979613" y="1376363"/>
            <a:ext cx="360362" cy="12700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0" idx="1"/>
            <a:endCxn id="12" idx="0"/>
          </p:cNvCxnSpPr>
          <p:nvPr/>
        </p:nvCxnSpPr>
        <p:spPr>
          <a:xfrm rot="10800000" flipV="1">
            <a:off x="3600450" y="2457450"/>
            <a:ext cx="395288" cy="611188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8" idx="3"/>
            <a:endCxn id="17" idx="0"/>
          </p:cNvCxnSpPr>
          <p:nvPr/>
        </p:nvCxnSpPr>
        <p:spPr>
          <a:xfrm>
            <a:off x="5364163" y="4545013"/>
            <a:ext cx="1547812" cy="755650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8" idx="1"/>
            <a:endCxn id="19" idx="3"/>
          </p:cNvCxnSpPr>
          <p:nvPr/>
        </p:nvCxnSpPr>
        <p:spPr>
          <a:xfrm rot="10800000" flipV="1">
            <a:off x="3132138" y="4546600"/>
            <a:ext cx="935037" cy="1114425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4" idx="2"/>
            <a:endCxn id="20" idx="3"/>
          </p:cNvCxnSpPr>
          <p:nvPr/>
        </p:nvCxnSpPr>
        <p:spPr>
          <a:xfrm rot="5400000">
            <a:off x="6336507" y="800894"/>
            <a:ext cx="684212" cy="2628900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2" idx="2"/>
            <a:endCxn id="20" idx="0"/>
          </p:cNvCxnSpPr>
          <p:nvPr/>
        </p:nvCxnSpPr>
        <p:spPr>
          <a:xfrm rot="5400000">
            <a:off x="4679951" y="1700212"/>
            <a:ext cx="360362" cy="360363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23" idx="3"/>
            <a:endCxn id="22" idx="1"/>
          </p:cNvCxnSpPr>
          <p:nvPr/>
        </p:nvCxnSpPr>
        <p:spPr>
          <a:xfrm flipV="1">
            <a:off x="3348038" y="1341438"/>
            <a:ext cx="719137" cy="34925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20" idx="1"/>
            <a:endCxn id="15" idx="0"/>
          </p:cNvCxnSpPr>
          <p:nvPr/>
        </p:nvCxnSpPr>
        <p:spPr>
          <a:xfrm rot="10800000" flipV="1">
            <a:off x="1331913" y="2457450"/>
            <a:ext cx="2663825" cy="250825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18" idx="3"/>
            <a:endCxn id="16" idx="2"/>
          </p:cNvCxnSpPr>
          <p:nvPr/>
        </p:nvCxnSpPr>
        <p:spPr>
          <a:xfrm flipV="1">
            <a:off x="5364163" y="4221163"/>
            <a:ext cx="1584325" cy="323850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18" idx="2"/>
            <a:endCxn id="14" idx="3"/>
          </p:cNvCxnSpPr>
          <p:nvPr/>
        </p:nvCxnSpPr>
        <p:spPr>
          <a:xfrm rot="5400000">
            <a:off x="2736850" y="4545013"/>
            <a:ext cx="1582737" cy="2376488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18" idx="3"/>
            <a:endCxn id="11" idx="1"/>
          </p:cNvCxnSpPr>
          <p:nvPr/>
        </p:nvCxnSpPr>
        <p:spPr>
          <a:xfrm>
            <a:off x="5364163" y="4545013"/>
            <a:ext cx="2160587" cy="107950"/>
          </a:xfrm>
          <a:prstGeom prst="bentConnector3">
            <a:avLst>
              <a:gd name="adj1" fmla="val 71164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18" idx="2"/>
            <a:endCxn id="10" idx="0"/>
          </p:cNvCxnSpPr>
          <p:nvPr/>
        </p:nvCxnSpPr>
        <p:spPr>
          <a:xfrm rot="16200000" flipH="1">
            <a:off x="4968875" y="4689476"/>
            <a:ext cx="358775" cy="863600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18" idx="2"/>
            <a:endCxn id="13" idx="0"/>
          </p:cNvCxnSpPr>
          <p:nvPr/>
        </p:nvCxnSpPr>
        <p:spPr>
          <a:xfrm rot="5400000">
            <a:off x="3996531" y="5012532"/>
            <a:ext cx="790575" cy="649288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20" idx="2"/>
            <a:endCxn id="18" idx="0"/>
          </p:cNvCxnSpPr>
          <p:nvPr/>
        </p:nvCxnSpPr>
        <p:spPr>
          <a:xfrm>
            <a:off x="4679950" y="2852738"/>
            <a:ext cx="36513" cy="1296987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Elbow Connector 225"/>
          <p:cNvCxnSpPr>
            <a:stCxn id="14" idx="0"/>
            <a:endCxn id="15" idx="2"/>
          </p:cNvCxnSpPr>
          <p:nvPr/>
        </p:nvCxnSpPr>
        <p:spPr>
          <a:xfrm rot="16200000" flipV="1">
            <a:off x="0" y="4832351"/>
            <a:ext cx="2808287" cy="14446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/>
          <p:cNvSpPr/>
          <p:nvPr/>
        </p:nvSpPr>
        <p:spPr>
          <a:xfrm>
            <a:off x="2124075" y="4365625"/>
            <a:ext cx="863600" cy="5762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UHMP</a:t>
            </a:r>
          </a:p>
        </p:txBody>
      </p:sp>
      <p:cxnSp>
        <p:nvCxnSpPr>
          <p:cNvPr id="240" name="Elbow Connector 239"/>
          <p:cNvCxnSpPr>
            <a:stCxn id="15" idx="3"/>
            <a:endCxn id="239" idx="0"/>
          </p:cNvCxnSpPr>
          <p:nvPr/>
        </p:nvCxnSpPr>
        <p:spPr>
          <a:xfrm>
            <a:off x="2195513" y="3105150"/>
            <a:ext cx="360362" cy="1260475"/>
          </a:xfrm>
          <a:prstGeom prst="bentConnector2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66" name="Title 1"/>
          <p:cNvSpPr>
            <a:spLocks noGrp="1"/>
          </p:cNvSpPr>
          <p:nvPr>
            <p:ph type="title"/>
          </p:nvPr>
        </p:nvSpPr>
        <p:spPr>
          <a:xfrm>
            <a:off x="241300" y="44450"/>
            <a:ext cx="8578850" cy="576263"/>
          </a:xfrm>
        </p:spPr>
        <p:txBody>
          <a:bodyPr/>
          <a:lstStyle/>
          <a:p>
            <a:pPr eaLnBrk="1" hangingPunct="1"/>
            <a:r>
              <a:rPr lang="hr-HR" sz="2800" b="1" smtClean="0"/>
              <a:t>Model integrirane skrbi za palijativnog pacijenta</a:t>
            </a:r>
            <a:endParaRPr lang="hr-HR" sz="2800" smtClean="0"/>
          </a:p>
        </p:txBody>
      </p:sp>
      <p:cxnSp>
        <p:nvCxnSpPr>
          <p:cNvPr id="263" name="Straight Connector 262"/>
          <p:cNvCxnSpPr/>
          <p:nvPr/>
        </p:nvCxnSpPr>
        <p:spPr>
          <a:xfrm flipV="1">
            <a:off x="0" y="652463"/>
            <a:ext cx="9166225" cy="0"/>
          </a:xfrm>
          <a:prstGeom prst="line">
            <a:avLst/>
          </a:prstGeom>
          <a:ln w="127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Rectangle 263"/>
          <p:cNvSpPr/>
          <p:nvPr/>
        </p:nvSpPr>
        <p:spPr>
          <a:xfrm>
            <a:off x="6372225" y="2565400"/>
            <a:ext cx="1295400" cy="719138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Specijalne bolnice</a:t>
            </a:r>
          </a:p>
        </p:txBody>
      </p:sp>
      <p:cxnSp>
        <p:nvCxnSpPr>
          <p:cNvPr id="266" name="Straight Arrow Connector 265"/>
          <p:cNvCxnSpPr>
            <a:stCxn id="20" idx="3"/>
            <a:endCxn id="264" idx="1"/>
          </p:cNvCxnSpPr>
          <p:nvPr/>
        </p:nvCxnSpPr>
        <p:spPr>
          <a:xfrm>
            <a:off x="5364163" y="2457450"/>
            <a:ext cx="1008062" cy="466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>
            <a:stCxn id="18" idx="3"/>
            <a:endCxn id="264" idx="1"/>
          </p:cNvCxnSpPr>
          <p:nvPr/>
        </p:nvCxnSpPr>
        <p:spPr>
          <a:xfrm flipV="1">
            <a:off x="5364163" y="2924175"/>
            <a:ext cx="1008062" cy="1620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221219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547664" y="5949280"/>
            <a:ext cx="6048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3600" b="1" smtClean="0">
                <a:latin typeface="Calibri" pitchFamily="34" charset="0"/>
              </a:rPr>
              <a:t>Što kad se osjećamo ovako?</a:t>
            </a:r>
            <a:endParaRPr lang="hr-HR" sz="28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smtClean="0"/>
              <a:t>Projektne faze</a:t>
            </a:r>
            <a:endParaRPr lang="hr-HR" sz="48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r>
              <a:rPr lang="hr-HR" sz="3600" b="1" smtClean="0"/>
              <a:t>Izrada </a:t>
            </a:r>
            <a:r>
              <a:rPr lang="hr-HR" sz="3600" smtClean="0"/>
              <a:t>modela integrirane skrbi za palijativnog pacijenta (dovršeno)</a:t>
            </a:r>
          </a:p>
          <a:p>
            <a:r>
              <a:rPr lang="hr-HR" sz="3600" b="1" smtClean="0"/>
              <a:t>Implementacija</a:t>
            </a:r>
            <a:r>
              <a:rPr lang="hr-HR" sz="3600" smtClean="0"/>
              <a:t> modela (u toku, 5 bolnica + 1 dom za starije i nemoćne)</a:t>
            </a:r>
          </a:p>
          <a:p>
            <a:r>
              <a:rPr lang="hr-HR" sz="3600" b="1" smtClean="0"/>
              <a:t>Standardizacija</a:t>
            </a:r>
            <a:r>
              <a:rPr lang="hr-HR" sz="3600" smtClean="0"/>
              <a:t> (rujan 2013.)</a:t>
            </a:r>
            <a:endParaRPr lang="hr-HR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/>
              <a:t>Dionici projekta</a:t>
            </a:r>
            <a:endParaRPr lang="hr-HR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smtClean="0"/>
              <a:t>KB Dubrava, Zagreb</a:t>
            </a:r>
          </a:p>
          <a:p>
            <a:r>
              <a:rPr lang="hr-HR" smtClean="0"/>
              <a:t>Dom zdravlja Zagreb Centar</a:t>
            </a:r>
          </a:p>
          <a:p>
            <a:r>
              <a:rPr lang="hr-HR" smtClean="0"/>
              <a:t>Centar za koordinaciju palijativne skrbi Grada Zagreba</a:t>
            </a:r>
          </a:p>
          <a:p>
            <a:r>
              <a:rPr lang="hr-HR" smtClean="0"/>
              <a:t>Volonteri u palijativi Franjevačkog svjetovnog reda, Zagreb</a:t>
            </a:r>
          </a:p>
          <a:p>
            <a:r>
              <a:rPr lang="hr-HR" smtClean="0"/>
              <a:t>OB Požega</a:t>
            </a:r>
          </a:p>
          <a:p>
            <a:r>
              <a:rPr lang="hr-HR" smtClean="0"/>
              <a:t>SB Duga Resa</a:t>
            </a:r>
          </a:p>
          <a:p>
            <a:r>
              <a:rPr lang="hr-HR" smtClean="0"/>
              <a:t>SB Popovača</a:t>
            </a:r>
          </a:p>
          <a:p>
            <a:r>
              <a:rPr lang="hr-HR" smtClean="0"/>
              <a:t>SB Lipik</a:t>
            </a:r>
          </a:p>
          <a:p>
            <a:r>
              <a:rPr lang="hr-HR" smtClean="0"/>
              <a:t>Dom za starije i nemoćne, Sisak</a:t>
            </a:r>
          </a:p>
          <a:p>
            <a:r>
              <a:rPr lang="hr-HR" smtClean="0"/>
              <a:t>ŠNZ “Andrija Štampar”</a:t>
            </a:r>
          </a:p>
          <a:p>
            <a:r>
              <a:rPr lang="hr-HR" smtClean="0"/>
              <a:t>MiZ - Uprava za zaštitu zdravlja</a:t>
            </a:r>
          </a:p>
          <a:p>
            <a:endParaRPr lang="hr-H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981075"/>
            <a:ext cx="1728788" cy="7921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Pacijent se liječi u KB Dubrava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76825" y="5300663"/>
            <a:ext cx="1008063" cy="720725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Duhovna skrb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24750" y="4292600"/>
            <a:ext cx="1008063" cy="720725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Socijalna služba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16238" y="3068638"/>
            <a:ext cx="1368425" cy="792162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Registar palijativnih pacijenata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5375" y="5732463"/>
            <a:ext cx="865188" cy="504825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Obitelj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1188" y="6308725"/>
            <a:ext cx="1728787" cy="433388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Tim obiteljskog liječnika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8313" y="2708275"/>
            <a:ext cx="1727200" cy="7921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Brza traka u bolničkom CZHM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27763" y="3429000"/>
            <a:ext cx="1439862" cy="7921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Posudionica pomagala za palijativu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27763" y="5300663"/>
            <a:ext cx="1368425" cy="576262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Volonteri u palijativi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67175" y="4149725"/>
            <a:ext cx="1296988" cy="7921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Centar za koordinaciju palijative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19250" y="5229225"/>
            <a:ext cx="1512888" cy="863600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 dirty="0">
                <a:solidFill>
                  <a:schemeClr val="tx1"/>
                </a:solidFill>
              </a:rPr>
              <a:t>Mobilni palijativni tim i zdrav.  njega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95738" y="2060575"/>
            <a:ext cx="1368425" cy="7921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Bolnički tim za palijativu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67175" y="981075"/>
            <a:ext cx="1944688" cy="719138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Saopćavanje loše vijesti (proces u 11 koraka)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39975" y="981075"/>
            <a:ext cx="1008063" cy="7921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Pacijent neizlječiv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19925" y="981075"/>
            <a:ext cx="1944688" cy="7921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Tim za potporu osoblju u palijativi</a:t>
            </a:r>
          </a:p>
        </p:txBody>
      </p:sp>
      <p:cxnSp>
        <p:nvCxnSpPr>
          <p:cNvPr id="26" name="Elbow Connector 25"/>
          <p:cNvCxnSpPr>
            <a:stCxn id="4" idx="3"/>
            <a:endCxn id="23" idx="1"/>
          </p:cNvCxnSpPr>
          <p:nvPr/>
        </p:nvCxnSpPr>
        <p:spPr>
          <a:xfrm>
            <a:off x="1979613" y="1376363"/>
            <a:ext cx="360362" cy="12700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0" idx="1"/>
            <a:endCxn id="12" idx="0"/>
          </p:cNvCxnSpPr>
          <p:nvPr/>
        </p:nvCxnSpPr>
        <p:spPr>
          <a:xfrm rot="10800000" flipV="1">
            <a:off x="3600450" y="2457450"/>
            <a:ext cx="395288" cy="611188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8" idx="3"/>
            <a:endCxn id="17" idx="0"/>
          </p:cNvCxnSpPr>
          <p:nvPr/>
        </p:nvCxnSpPr>
        <p:spPr>
          <a:xfrm>
            <a:off x="5364163" y="4545013"/>
            <a:ext cx="1547812" cy="755650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8" idx="1"/>
            <a:endCxn id="19" idx="3"/>
          </p:cNvCxnSpPr>
          <p:nvPr/>
        </p:nvCxnSpPr>
        <p:spPr>
          <a:xfrm rot="10800000" flipV="1">
            <a:off x="3132138" y="4546600"/>
            <a:ext cx="935037" cy="1114425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4" idx="2"/>
            <a:endCxn id="20" idx="3"/>
          </p:cNvCxnSpPr>
          <p:nvPr/>
        </p:nvCxnSpPr>
        <p:spPr>
          <a:xfrm rot="5400000">
            <a:off x="6336507" y="800894"/>
            <a:ext cx="684212" cy="2628900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2" idx="2"/>
            <a:endCxn id="20" idx="0"/>
          </p:cNvCxnSpPr>
          <p:nvPr/>
        </p:nvCxnSpPr>
        <p:spPr>
          <a:xfrm rot="5400000">
            <a:off x="4679951" y="1700212"/>
            <a:ext cx="360362" cy="360363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23" idx="3"/>
            <a:endCxn id="22" idx="1"/>
          </p:cNvCxnSpPr>
          <p:nvPr/>
        </p:nvCxnSpPr>
        <p:spPr>
          <a:xfrm flipV="1">
            <a:off x="3348038" y="1341438"/>
            <a:ext cx="719137" cy="34925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20" idx="1"/>
            <a:endCxn id="15" idx="0"/>
          </p:cNvCxnSpPr>
          <p:nvPr/>
        </p:nvCxnSpPr>
        <p:spPr>
          <a:xfrm rot="10800000" flipV="1">
            <a:off x="1331913" y="2457450"/>
            <a:ext cx="2663825" cy="250825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18" idx="3"/>
            <a:endCxn id="16" idx="2"/>
          </p:cNvCxnSpPr>
          <p:nvPr/>
        </p:nvCxnSpPr>
        <p:spPr>
          <a:xfrm flipV="1">
            <a:off x="5364163" y="4221163"/>
            <a:ext cx="1584325" cy="323850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18" idx="2"/>
            <a:endCxn id="14" idx="3"/>
          </p:cNvCxnSpPr>
          <p:nvPr/>
        </p:nvCxnSpPr>
        <p:spPr>
          <a:xfrm rot="5400000">
            <a:off x="2736850" y="4545013"/>
            <a:ext cx="1582737" cy="2376488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18" idx="3"/>
            <a:endCxn id="11" idx="1"/>
          </p:cNvCxnSpPr>
          <p:nvPr/>
        </p:nvCxnSpPr>
        <p:spPr>
          <a:xfrm>
            <a:off x="5364163" y="4545013"/>
            <a:ext cx="2160587" cy="107950"/>
          </a:xfrm>
          <a:prstGeom prst="bentConnector3">
            <a:avLst>
              <a:gd name="adj1" fmla="val 71164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18" idx="2"/>
            <a:endCxn id="10" idx="0"/>
          </p:cNvCxnSpPr>
          <p:nvPr/>
        </p:nvCxnSpPr>
        <p:spPr>
          <a:xfrm rot="16200000" flipH="1">
            <a:off x="4968875" y="4689476"/>
            <a:ext cx="358775" cy="863600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18" idx="2"/>
            <a:endCxn id="13" idx="0"/>
          </p:cNvCxnSpPr>
          <p:nvPr/>
        </p:nvCxnSpPr>
        <p:spPr>
          <a:xfrm rot="5400000">
            <a:off x="3996531" y="5012532"/>
            <a:ext cx="790575" cy="649288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20" idx="2"/>
            <a:endCxn id="18" idx="0"/>
          </p:cNvCxnSpPr>
          <p:nvPr/>
        </p:nvCxnSpPr>
        <p:spPr>
          <a:xfrm>
            <a:off x="4679950" y="2852738"/>
            <a:ext cx="36513" cy="1296987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Elbow Connector 225"/>
          <p:cNvCxnSpPr>
            <a:stCxn id="14" idx="0"/>
            <a:endCxn id="15" idx="2"/>
          </p:cNvCxnSpPr>
          <p:nvPr/>
        </p:nvCxnSpPr>
        <p:spPr>
          <a:xfrm rot="16200000" flipV="1">
            <a:off x="0" y="4832351"/>
            <a:ext cx="2808287" cy="14446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/>
          <p:cNvSpPr/>
          <p:nvPr/>
        </p:nvSpPr>
        <p:spPr>
          <a:xfrm>
            <a:off x="2124075" y="4365625"/>
            <a:ext cx="863600" cy="5762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UHMP</a:t>
            </a:r>
          </a:p>
        </p:txBody>
      </p:sp>
      <p:cxnSp>
        <p:nvCxnSpPr>
          <p:cNvPr id="240" name="Elbow Connector 239"/>
          <p:cNvCxnSpPr>
            <a:stCxn id="15" idx="3"/>
            <a:endCxn id="239" idx="0"/>
          </p:cNvCxnSpPr>
          <p:nvPr/>
        </p:nvCxnSpPr>
        <p:spPr>
          <a:xfrm>
            <a:off x="2195513" y="3105150"/>
            <a:ext cx="360362" cy="1260475"/>
          </a:xfrm>
          <a:prstGeom prst="bentConnector2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66" name="Title 1"/>
          <p:cNvSpPr>
            <a:spLocks noGrp="1"/>
          </p:cNvSpPr>
          <p:nvPr>
            <p:ph type="title"/>
          </p:nvPr>
        </p:nvSpPr>
        <p:spPr>
          <a:xfrm>
            <a:off x="241300" y="44450"/>
            <a:ext cx="8578850" cy="576263"/>
          </a:xfrm>
        </p:spPr>
        <p:txBody>
          <a:bodyPr/>
          <a:lstStyle/>
          <a:p>
            <a:pPr eaLnBrk="1" hangingPunct="1"/>
            <a:r>
              <a:rPr lang="hr-HR" sz="2800" b="1" smtClean="0"/>
              <a:t>Model integrirane skrbi za palijativnog pacijenta</a:t>
            </a:r>
            <a:endParaRPr lang="hr-HR" sz="2800" smtClean="0"/>
          </a:p>
        </p:txBody>
      </p:sp>
      <p:cxnSp>
        <p:nvCxnSpPr>
          <p:cNvPr id="263" name="Straight Connector 262"/>
          <p:cNvCxnSpPr/>
          <p:nvPr/>
        </p:nvCxnSpPr>
        <p:spPr>
          <a:xfrm flipV="1">
            <a:off x="0" y="652463"/>
            <a:ext cx="9166225" cy="0"/>
          </a:xfrm>
          <a:prstGeom prst="line">
            <a:avLst/>
          </a:prstGeom>
          <a:ln w="127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Rectangle 263"/>
          <p:cNvSpPr/>
          <p:nvPr/>
        </p:nvSpPr>
        <p:spPr>
          <a:xfrm>
            <a:off x="6372225" y="2565400"/>
            <a:ext cx="1295400" cy="719138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Specijalne bolnice</a:t>
            </a:r>
          </a:p>
        </p:txBody>
      </p:sp>
      <p:cxnSp>
        <p:nvCxnSpPr>
          <p:cNvPr id="266" name="Straight Arrow Connector 265"/>
          <p:cNvCxnSpPr>
            <a:stCxn id="20" idx="3"/>
            <a:endCxn id="264" idx="1"/>
          </p:cNvCxnSpPr>
          <p:nvPr/>
        </p:nvCxnSpPr>
        <p:spPr>
          <a:xfrm>
            <a:off x="5364163" y="2457450"/>
            <a:ext cx="1008062" cy="466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>
            <a:stCxn id="18" idx="3"/>
            <a:endCxn id="264" idx="1"/>
          </p:cNvCxnSpPr>
          <p:nvPr/>
        </p:nvCxnSpPr>
        <p:spPr>
          <a:xfrm flipV="1">
            <a:off x="5364163" y="2924175"/>
            <a:ext cx="1008062" cy="1620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72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smtClean="0"/>
              <a:t>Paket “Bolnica prijatelj palijative”</a:t>
            </a:r>
            <a:r>
              <a:rPr lang="hr-HR" smtClean="0"/>
              <a:t/>
            </a:r>
            <a:br>
              <a:rPr lang="hr-HR" smtClean="0"/>
            </a:br>
            <a:r>
              <a:rPr lang="hr-HR" sz="3100" b="1" smtClean="0"/>
              <a:t>K</a:t>
            </a:r>
            <a:r>
              <a:rPr lang="en-GB" sz="3100" b="1" smtClean="0"/>
              <a:t>utija </a:t>
            </a:r>
            <a:r>
              <a:rPr lang="hr-HR" sz="3100" b="1" smtClean="0"/>
              <a:t>menadžerskih </a:t>
            </a:r>
            <a:r>
              <a:rPr lang="en-GB" sz="3100" b="1" smtClean="0"/>
              <a:t>alata za </a:t>
            </a:r>
            <a:r>
              <a:rPr lang="hr-HR" sz="3100" b="1" smtClean="0"/>
              <a:t/>
            </a:r>
            <a:br>
              <a:rPr lang="hr-HR" sz="3100" b="1" smtClean="0"/>
            </a:br>
            <a:r>
              <a:rPr lang="en-GB" sz="3100" b="1" smtClean="0"/>
              <a:t>uspostavljanje palijativne službe u bolnici</a:t>
            </a:r>
            <a:r>
              <a:rPr lang="hr-HR" smtClean="0"/>
              <a:t/>
            </a:r>
            <a:br>
              <a:rPr lang="hr-HR" smtClean="0"/>
            </a:b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783357"/>
            <a:ext cx="4316288" cy="4525963"/>
          </a:xfrm>
        </p:spPr>
        <p:txBody>
          <a:bodyPr>
            <a:noAutofit/>
          </a:bodyPr>
          <a:lstStyle/>
          <a:p>
            <a:pPr marL="36000">
              <a:spcBef>
                <a:spcPts val="0"/>
              </a:spcBef>
              <a:buNone/>
            </a:pPr>
            <a:r>
              <a:rPr lang="hr-HR" sz="1200" b="1" smtClean="0">
                <a:latin typeface="Arial" pitchFamily="34" charset="0"/>
                <a:cs typeface="Arial" pitchFamily="34" charset="0"/>
              </a:rPr>
              <a:t>Ček-liste</a:t>
            </a:r>
            <a:r>
              <a:rPr lang="hr-HR" sz="1200" b="1">
                <a:latin typeface="Arial" pitchFamily="34" charset="0"/>
                <a:cs typeface="Arial" pitchFamily="34" charset="0"/>
              </a:rPr>
              <a:t>, popisi, norme i standardi (8 kom.)</a:t>
            </a:r>
            <a:endParaRPr lang="hr-HR" sz="120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>
                <a:latin typeface="Arial" pitchFamily="34" charset="0"/>
                <a:cs typeface="Arial" pitchFamily="34" charset="0"/>
              </a:rPr>
              <a:t>1-Paket za bolničku palijativu - upute za upotrebu.doc </a:t>
            </a:r>
            <a:endParaRPr lang="hr-HR" sz="120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>
                <a:latin typeface="Arial" pitchFamily="34" charset="0"/>
                <a:cs typeface="Arial" pitchFamily="34" charset="0"/>
              </a:rPr>
              <a:t>2-Ček-lista za palijativu u stacionarnim ustanovama.doc</a:t>
            </a:r>
            <a:endParaRPr lang="hr-HR" sz="120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>
                <a:latin typeface="Arial" pitchFamily="34" charset="0"/>
                <a:cs typeface="Arial" pitchFamily="34" charset="0"/>
              </a:rPr>
              <a:t>Hodogram za dopunu bolničke djelatnosti za palijativu.pdf</a:t>
            </a:r>
            <a:endParaRPr lang="hr-HR" sz="120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>
                <a:latin typeface="Arial" pitchFamily="34" charset="0"/>
                <a:cs typeface="Arial" pitchFamily="34" charset="0"/>
              </a:rPr>
              <a:t>Njemačke preporuke za kriterije kvalitete za stacionarne hospicije.pdf</a:t>
            </a:r>
            <a:endParaRPr lang="hr-HR" sz="120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>
                <a:latin typeface="Arial" pitchFamily="34" charset="0"/>
                <a:cs typeface="Arial" pitchFamily="34" charset="0"/>
              </a:rPr>
              <a:t>Bijela knjiga o standardima i normativima za hospicijsku i palijativnu skrb u Europi.pdf</a:t>
            </a:r>
            <a:endParaRPr lang="hr-HR" sz="120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>
                <a:latin typeface="Arial" pitchFamily="34" charset="0"/>
                <a:cs typeface="Arial" pitchFamily="34" charset="0"/>
              </a:rPr>
              <a:t>Popis opreme za kabinet vještina.docx</a:t>
            </a:r>
            <a:endParaRPr lang="hr-HR" sz="120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>
                <a:latin typeface="Arial" pitchFamily="34" charset="0"/>
                <a:cs typeface="Arial" pitchFamily="34" charset="0"/>
              </a:rPr>
              <a:t>Popis pomagala za posudionicu.docx</a:t>
            </a:r>
            <a:endParaRPr lang="hr-HR" sz="120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>
                <a:latin typeface="Arial" pitchFamily="34" charset="0"/>
                <a:cs typeface="Arial" pitchFamily="34" charset="0"/>
              </a:rPr>
              <a:t>Popis usluga u palijativnoj skrbi.doc </a:t>
            </a:r>
            <a:endParaRPr lang="hr-HR" sz="1200">
              <a:latin typeface="Arial" pitchFamily="34" charset="0"/>
              <a:cs typeface="Arial" pitchFamily="34" charset="0"/>
            </a:endParaRPr>
          </a:p>
          <a:p>
            <a:pPr marL="36000">
              <a:spcBef>
                <a:spcPts val="0"/>
              </a:spcBef>
              <a:buNone/>
            </a:pPr>
            <a:r>
              <a:rPr lang="hr-HR" sz="1200">
                <a:latin typeface="Arial" pitchFamily="34" charset="0"/>
                <a:cs typeface="Arial" pitchFamily="34" charset="0"/>
              </a:rPr>
              <a:t>  </a:t>
            </a:r>
          </a:p>
          <a:p>
            <a:pPr marL="36000">
              <a:spcBef>
                <a:spcPts val="0"/>
              </a:spcBef>
              <a:buNone/>
            </a:pPr>
            <a:r>
              <a:rPr lang="hr-HR" sz="1200" b="1">
                <a:latin typeface="Arial" pitchFamily="34" charset="0"/>
                <a:cs typeface="Arial" pitchFamily="34" charset="0"/>
              </a:rPr>
              <a:t>K</a:t>
            </a:r>
            <a:r>
              <a:rPr lang="en-GB" sz="1200" b="1">
                <a:latin typeface="Arial" pitchFamily="34" charset="0"/>
                <a:cs typeface="Arial" pitchFamily="34" charset="0"/>
              </a:rPr>
              <a:t>liničke smjernice (9 kom.)</a:t>
            </a:r>
            <a:endParaRPr lang="hr-HR" sz="120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it-IT" sz="1200">
                <a:latin typeface="Arial" pitchFamily="34" charset="0"/>
                <a:cs typeface="Arial" pitchFamily="34" charset="0"/>
              </a:rPr>
              <a:t>Klinička smjernica - analgezija_palijativa-algoritam1.pdf</a:t>
            </a:r>
            <a:endParaRPr lang="hr-HR" sz="120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>
                <a:latin typeface="Arial" pitchFamily="34" charset="0"/>
                <a:cs typeface="Arial" pitchFamily="34" charset="0"/>
              </a:rPr>
              <a:t>Analgetici i koanalgetici u palijativnom liječenju boli.pdf</a:t>
            </a:r>
            <a:endParaRPr lang="hr-HR" sz="120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it-IT" sz="1200" b="1" u="sng">
                <a:latin typeface="Arial" pitchFamily="34" charset="0"/>
                <a:cs typeface="Arial" pitchFamily="34" charset="0"/>
              </a:rPr>
              <a:t>Klinička smjernica - Kako saopćiti lošu vijest.docx</a:t>
            </a:r>
            <a:endParaRPr lang="hr-HR" sz="1200" b="1" u="sng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it-IT" sz="1200">
                <a:latin typeface="Arial" pitchFamily="34" charset="0"/>
                <a:cs typeface="Arial" pitchFamily="34" charset="0"/>
              </a:rPr>
              <a:t>Klinička smjernica EFNS-a za liječenje neuropatske boli.pdf</a:t>
            </a:r>
            <a:endParaRPr lang="hr-HR" sz="120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it-IT" sz="1200">
                <a:latin typeface="Arial" pitchFamily="34" charset="0"/>
                <a:cs typeface="Arial" pitchFamily="34" charset="0"/>
              </a:rPr>
              <a:t>Klinička smjernica za liječenje karcinomske boli odraslih.pdf</a:t>
            </a:r>
            <a:endParaRPr lang="hr-HR" sz="120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it-IT" sz="1200" b="1" u="sng">
                <a:latin typeface="Arial" pitchFamily="34" charset="0"/>
                <a:cs typeface="Arial" pitchFamily="34" charset="0"/>
              </a:rPr>
              <a:t>Klinička smjernica za uzaludne postupke v1.doc</a:t>
            </a:r>
            <a:endParaRPr lang="hr-HR" sz="1200" b="1" u="sng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>
                <a:latin typeface="Arial" pitchFamily="34" charset="0"/>
                <a:cs typeface="Arial" pitchFamily="34" charset="0"/>
              </a:rPr>
              <a:t>Klinička smjernica za supkutanu infuziju - NHS 2010.doc</a:t>
            </a:r>
            <a:endParaRPr lang="hr-HR" sz="120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>
                <a:latin typeface="Arial" pitchFamily="34" charset="0"/>
                <a:cs typeface="Arial" pitchFamily="34" charset="0"/>
              </a:rPr>
              <a:t>Klinička smjernica za uključivanje pacijenta u palijativnu skrb.doc</a:t>
            </a:r>
            <a:endParaRPr lang="hr-HR" sz="120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>
                <a:latin typeface="Arial" pitchFamily="34" charset="0"/>
                <a:cs typeface="Arial" pitchFamily="34" charset="0"/>
              </a:rPr>
              <a:t>KB Dubrava - Savjetovalište za </a:t>
            </a:r>
            <a:r>
              <a:rPr lang="pl-PL" sz="1200" smtClean="0">
                <a:latin typeface="Arial" pitchFamily="34" charset="0"/>
                <a:cs typeface="Arial" pitchFamily="34" charset="0"/>
              </a:rPr>
              <a:t>prehranu.pdf</a:t>
            </a:r>
            <a:endParaRPr lang="hr-HR" sz="1200">
              <a:latin typeface="Arial" pitchFamily="34" charset="0"/>
              <a:cs typeface="Arial" pitchFamily="34" charset="0"/>
            </a:endParaRPr>
          </a:p>
          <a:p>
            <a:pPr marL="36000">
              <a:spcBef>
                <a:spcPts val="0"/>
              </a:spcBef>
            </a:pPr>
            <a:endParaRPr lang="hr-HR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316288" cy="4525963"/>
          </a:xfrm>
        </p:spPr>
        <p:txBody>
          <a:bodyPr>
            <a:noAutofit/>
          </a:bodyPr>
          <a:lstStyle/>
          <a:p>
            <a:pPr marL="36000">
              <a:spcBef>
                <a:spcPts val="0"/>
              </a:spcBef>
              <a:buNone/>
            </a:pPr>
            <a:r>
              <a:rPr lang="hr-HR" sz="1200" b="1" smtClean="0">
                <a:latin typeface="Arial" pitchFamily="34" charset="0"/>
                <a:cs typeface="Arial" pitchFamily="34" charset="0"/>
              </a:rPr>
              <a:t>O</a:t>
            </a:r>
            <a:r>
              <a:rPr lang="en-GB" sz="1200" b="1" smtClean="0">
                <a:latin typeface="Arial" pitchFamily="34" charset="0"/>
                <a:cs typeface="Arial" pitchFamily="34" charset="0"/>
              </a:rPr>
              <a:t>brasci za procjenu i praćenje palijativnog pacijenta (12 kom.)</a:t>
            </a:r>
            <a:endParaRPr lang="hr-HR" sz="1200" smtClean="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 smtClean="0">
                <a:latin typeface="Arial" pitchFamily="34" charset="0"/>
                <a:cs typeface="Arial" pitchFamily="34" charset="0"/>
              </a:rPr>
              <a:t>Alati za procjenu u palijativnoj skrbi.doc</a:t>
            </a:r>
            <a:endParaRPr lang="hr-HR" sz="1200" smtClean="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 smtClean="0">
                <a:latin typeface="Arial" pitchFamily="34" charset="0"/>
                <a:cs typeface="Arial" pitchFamily="34" charset="0"/>
              </a:rPr>
              <a:t>Obrazac - Lista praćenja palijativnog pacijenta.xlsx</a:t>
            </a:r>
            <a:endParaRPr lang="hr-HR" sz="1200" smtClean="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 smtClean="0">
                <a:latin typeface="Arial" pitchFamily="34" charset="0"/>
                <a:cs typeface="Arial" pitchFamily="34" charset="0"/>
              </a:rPr>
              <a:t>Obrazac - Liverpulski klinički put za skrb o umirućemu.doc</a:t>
            </a:r>
            <a:endParaRPr lang="hr-HR" sz="1200" smtClean="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 smtClean="0">
                <a:latin typeface="Arial" pitchFamily="34" charset="0"/>
                <a:cs typeface="Arial" pitchFamily="34" charset="0"/>
              </a:rPr>
              <a:t>Obrazac - Otpusno pismo za palijativnu skrb.docx</a:t>
            </a:r>
            <a:endParaRPr lang="hr-HR" sz="1200" smtClean="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 smtClean="0">
                <a:latin typeface="Arial" pitchFamily="34" charset="0"/>
                <a:cs typeface="Arial" pitchFamily="34" charset="0"/>
              </a:rPr>
              <a:t>Obrazac - Pismena suglasnost pacijenta za izvodjenje palijativne skrbi.doc</a:t>
            </a:r>
            <a:endParaRPr lang="hr-HR" sz="1200" smtClean="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 smtClean="0">
                <a:latin typeface="Arial" pitchFamily="34" charset="0"/>
                <a:cs typeface="Arial" pitchFamily="34" charset="0"/>
              </a:rPr>
              <a:t>Obrazac bilježaka o razgovorima u vezi palijative.doc</a:t>
            </a:r>
            <a:endParaRPr lang="hr-HR" sz="1200" smtClean="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 smtClean="0">
                <a:latin typeface="Arial" pitchFamily="34" charset="0"/>
                <a:cs typeface="Arial" pitchFamily="34" charset="0"/>
              </a:rPr>
              <a:t>Obrazac o duhovnim potrebama.doc</a:t>
            </a:r>
            <a:endParaRPr lang="hr-HR" sz="1200" smtClean="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 smtClean="0">
                <a:latin typeface="Arial" pitchFamily="34" charset="0"/>
                <a:cs typeface="Arial" pitchFamily="34" charset="0"/>
              </a:rPr>
              <a:t>Obrazac probira za palijativnu skrb.doc</a:t>
            </a:r>
            <a:endParaRPr lang="hr-HR" sz="1200" smtClean="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 smtClean="0">
                <a:latin typeface="Arial" pitchFamily="34" charset="0"/>
                <a:cs typeface="Arial" pitchFamily="34" charset="0"/>
              </a:rPr>
              <a:t>Obrazac za obiteljski sastanak.doc</a:t>
            </a:r>
            <a:endParaRPr lang="hr-HR" sz="1200" smtClean="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 smtClean="0">
                <a:latin typeface="Arial" pitchFamily="34" charset="0"/>
                <a:cs typeface="Arial" pitchFamily="34" charset="0"/>
              </a:rPr>
              <a:t>Obrazac za procjenu psihosocijalne patnje.doc</a:t>
            </a:r>
            <a:endParaRPr lang="hr-HR" sz="1200" smtClean="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 smtClean="0">
                <a:latin typeface="Arial" pitchFamily="34" charset="0"/>
                <a:cs typeface="Arial" pitchFamily="34" charset="0"/>
              </a:rPr>
              <a:t>Obrazac za psihosocijalnu obradu obitelji.doc</a:t>
            </a:r>
            <a:endParaRPr lang="hr-HR" sz="1200" smtClean="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 smtClean="0">
                <a:latin typeface="Arial" pitchFamily="34" charset="0"/>
                <a:cs typeface="Arial" pitchFamily="34" charset="0"/>
              </a:rPr>
              <a:t>Obrazac za registraciju palijativnog pacijenta.doc</a:t>
            </a:r>
          </a:p>
          <a:p>
            <a:pPr marL="36000">
              <a:spcBef>
                <a:spcPts val="0"/>
              </a:spcBef>
            </a:pPr>
            <a:endParaRPr lang="hr-HR" sz="1200" b="1" smtClean="0">
              <a:latin typeface="Arial" pitchFamily="34" charset="0"/>
              <a:cs typeface="Arial" pitchFamily="34" charset="0"/>
            </a:endParaRPr>
          </a:p>
          <a:p>
            <a:pPr marL="36000">
              <a:spcBef>
                <a:spcPts val="0"/>
              </a:spcBef>
              <a:buNone/>
            </a:pPr>
            <a:r>
              <a:rPr lang="hr-HR" sz="1200" b="1" smtClean="0">
                <a:latin typeface="Arial" pitchFamily="34" charset="0"/>
                <a:cs typeface="Arial" pitchFamily="34" charset="0"/>
              </a:rPr>
              <a:t>E</a:t>
            </a:r>
            <a:r>
              <a:rPr lang="en-GB" sz="1200" b="1" smtClean="0">
                <a:latin typeface="Arial" pitchFamily="34" charset="0"/>
                <a:cs typeface="Arial" pitchFamily="34" charset="0"/>
              </a:rPr>
              <a:t>dukativni materijali (5 kom.)</a:t>
            </a:r>
            <a:endParaRPr lang="hr-HR" sz="1200" smtClean="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 smtClean="0">
                <a:latin typeface="Arial" pitchFamily="34" charset="0"/>
                <a:cs typeface="Arial" pitchFamily="34" charset="0"/>
              </a:rPr>
              <a:t>Letak za obitelj - Posljednji dani.doc</a:t>
            </a:r>
            <a:endParaRPr lang="hr-HR" sz="1200" smtClean="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 smtClean="0">
                <a:latin typeface="Arial" pitchFamily="34" charset="0"/>
                <a:cs typeface="Arial" pitchFamily="34" charset="0"/>
              </a:rPr>
              <a:t>Letak za obitelj - Vrijeme tugovanja.doc</a:t>
            </a:r>
            <a:endParaRPr lang="hr-HR" sz="1200" smtClean="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 smtClean="0">
                <a:latin typeface="Arial" pitchFamily="34" charset="0"/>
                <a:cs typeface="Arial" pitchFamily="34" charset="0"/>
              </a:rPr>
              <a:t>Letak za pacijente i obitelj - Centralni venski kateter.pdf</a:t>
            </a:r>
            <a:endParaRPr lang="hr-HR" sz="1200" smtClean="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 smtClean="0">
                <a:latin typeface="Arial" pitchFamily="34" charset="0"/>
                <a:cs typeface="Arial" pitchFamily="34" charset="0"/>
              </a:rPr>
              <a:t>Letak za pacijente i obitelj - Perkutana endoskopska gastrostoma.doc</a:t>
            </a:r>
            <a:endParaRPr lang="hr-HR" sz="1200" smtClean="0">
              <a:latin typeface="Arial" pitchFamily="34" charset="0"/>
              <a:cs typeface="Arial" pitchFamily="34" charset="0"/>
            </a:endParaRPr>
          </a:p>
          <a:p>
            <a:pPr marL="36000" indent="-180000">
              <a:spcBef>
                <a:spcPts val="0"/>
              </a:spcBef>
            </a:pPr>
            <a:r>
              <a:rPr lang="pl-PL" sz="1200" smtClean="0">
                <a:latin typeface="Arial" pitchFamily="34" charset="0"/>
                <a:cs typeface="Arial" pitchFamily="34" charset="0"/>
              </a:rPr>
              <a:t>Palijativna skrb u kućnim uvjetima.pdf</a:t>
            </a:r>
            <a:endParaRPr lang="hr-HR" sz="12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981075"/>
            <a:ext cx="1728788" cy="7921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Pacijent se liječi u KB Dubrava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76825" y="5300663"/>
            <a:ext cx="1008063" cy="720725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Duhovna skrb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24750" y="4292600"/>
            <a:ext cx="1008063" cy="720725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Socijalna služba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16238" y="3068638"/>
            <a:ext cx="1368425" cy="792162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Registar palijativnih pacijenata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5375" y="5732463"/>
            <a:ext cx="865188" cy="504825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Obitelj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1188" y="6308725"/>
            <a:ext cx="1728787" cy="433388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Tim obiteljskog liječnika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8313" y="2708275"/>
            <a:ext cx="1727200" cy="7921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Brza traka u bolničkom CZHM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27763" y="3429000"/>
            <a:ext cx="1439862" cy="7921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Posudionica pomagala za palijativu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27763" y="5300663"/>
            <a:ext cx="1368425" cy="576262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Volonteri u palijativi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67175" y="4149725"/>
            <a:ext cx="1296988" cy="7921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Centar za koordinaciju palijative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19250" y="5229225"/>
            <a:ext cx="1512888" cy="863600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 dirty="0">
                <a:solidFill>
                  <a:schemeClr val="tx1"/>
                </a:solidFill>
              </a:rPr>
              <a:t>Mobilni palijativni tim i zdrav.  njega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95738" y="2060575"/>
            <a:ext cx="1368425" cy="7921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Bolnički tim za palijativu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67175" y="981075"/>
            <a:ext cx="1944688" cy="719138"/>
          </a:xfrm>
          <a:prstGeom prst="rect">
            <a:avLst/>
          </a:prstGeom>
          <a:solidFill>
            <a:srgbClr val="F789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Saopćavanje loše vijesti (proces u 11 koraka)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39975" y="981075"/>
            <a:ext cx="1008063" cy="7921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Pacijent neizlječiv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19925" y="981075"/>
            <a:ext cx="1944688" cy="7921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Tim za potporu osoblju u palijativi</a:t>
            </a:r>
          </a:p>
        </p:txBody>
      </p:sp>
      <p:cxnSp>
        <p:nvCxnSpPr>
          <p:cNvPr id="26" name="Elbow Connector 25"/>
          <p:cNvCxnSpPr>
            <a:stCxn id="4" idx="3"/>
            <a:endCxn id="23" idx="1"/>
          </p:cNvCxnSpPr>
          <p:nvPr/>
        </p:nvCxnSpPr>
        <p:spPr>
          <a:xfrm>
            <a:off x="1979613" y="1376363"/>
            <a:ext cx="360362" cy="12700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0" idx="1"/>
            <a:endCxn id="12" idx="0"/>
          </p:cNvCxnSpPr>
          <p:nvPr/>
        </p:nvCxnSpPr>
        <p:spPr>
          <a:xfrm rot="10800000" flipV="1">
            <a:off x="3600450" y="2457450"/>
            <a:ext cx="395288" cy="611188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8" idx="3"/>
            <a:endCxn id="17" idx="0"/>
          </p:cNvCxnSpPr>
          <p:nvPr/>
        </p:nvCxnSpPr>
        <p:spPr>
          <a:xfrm>
            <a:off x="5364163" y="4545013"/>
            <a:ext cx="1547812" cy="755650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8" idx="1"/>
            <a:endCxn id="19" idx="3"/>
          </p:cNvCxnSpPr>
          <p:nvPr/>
        </p:nvCxnSpPr>
        <p:spPr>
          <a:xfrm rot="10800000" flipV="1">
            <a:off x="3132138" y="4546600"/>
            <a:ext cx="935037" cy="1114425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4" idx="2"/>
            <a:endCxn id="20" idx="3"/>
          </p:cNvCxnSpPr>
          <p:nvPr/>
        </p:nvCxnSpPr>
        <p:spPr>
          <a:xfrm rot="5400000">
            <a:off x="6336507" y="800894"/>
            <a:ext cx="684212" cy="2628900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2" idx="2"/>
            <a:endCxn id="20" idx="0"/>
          </p:cNvCxnSpPr>
          <p:nvPr/>
        </p:nvCxnSpPr>
        <p:spPr>
          <a:xfrm rot="5400000">
            <a:off x="4679951" y="1700212"/>
            <a:ext cx="360362" cy="360363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23" idx="3"/>
            <a:endCxn id="22" idx="1"/>
          </p:cNvCxnSpPr>
          <p:nvPr/>
        </p:nvCxnSpPr>
        <p:spPr>
          <a:xfrm flipV="1">
            <a:off x="3348038" y="1341438"/>
            <a:ext cx="719137" cy="34925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20" idx="1"/>
            <a:endCxn id="15" idx="0"/>
          </p:cNvCxnSpPr>
          <p:nvPr/>
        </p:nvCxnSpPr>
        <p:spPr>
          <a:xfrm rot="10800000" flipV="1">
            <a:off x="1331913" y="2457450"/>
            <a:ext cx="2663825" cy="250825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18" idx="3"/>
            <a:endCxn id="16" idx="2"/>
          </p:cNvCxnSpPr>
          <p:nvPr/>
        </p:nvCxnSpPr>
        <p:spPr>
          <a:xfrm flipV="1">
            <a:off x="5364163" y="4221163"/>
            <a:ext cx="1584325" cy="323850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18" idx="2"/>
            <a:endCxn id="14" idx="3"/>
          </p:cNvCxnSpPr>
          <p:nvPr/>
        </p:nvCxnSpPr>
        <p:spPr>
          <a:xfrm rot="5400000">
            <a:off x="2736850" y="4545013"/>
            <a:ext cx="1582737" cy="2376488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18" idx="3"/>
            <a:endCxn id="11" idx="1"/>
          </p:cNvCxnSpPr>
          <p:nvPr/>
        </p:nvCxnSpPr>
        <p:spPr>
          <a:xfrm>
            <a:off x="5364163" y="4545013"/>
            <a:ext cx="2160587" cy="107950"/>
          </a:xfrm>
          <a:prstGeom prst="bentConnector3">
            <a:avLst>
              <a:gd name="adj1" fmla="val 71164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18" idx="2"/>
            <a:endCxn id="10" idx="0"/>
          </p:cNvCxnSpPr>
          <p:nvPr/>
        </p:nvCxnSpPr>
        <p:spPr>
          <a:xfrm rot="16200000" flipH="1">
            <a:off x="4968875" y="4689476"/>
            <a:ext cx="358775" cy="863600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18" idx="2"/>
            <a:endCxn id="13" idx="0"/>
          </p:cNvCxnSpPr>
          <p:nvPr/>
        </p:nvCxnSpPr>
        <p:spPr>
          <a:xfrm rot="5400000">
            <a:off x="3996531" y="5012532"/>
            <a:ext cx="790575" cy="649288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20" idx="2"/>
            <a:endCxn id="18" idx="0"/>
          </p:cNvCxnSpPr>
          <p:nvPr/>
        </p:nvCxnSpPr>
        <p:spPr>
          <a:xfrm>
            <a:off x="4679950" y="2852738"/>
            <a:ext cx="36513" cy="1296987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Elbow Connector 225"/>
          <p:cNvCxnSpPr>
            <a:stCxn id="14" idx="0"/>
            <a:endCxn id="15" idx="2"/>
          </p:cNvCxnSpPr>
          <p:nvPr/>
        </p:nvCxnSpPr>
        <p:spPr>
          <a:xfrm rot="16200000" flipV="1">
            <a:off x="0" y="4832351"/>
            <a:ext cx="2808287" cy="14446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/>
          <p:cNvSpPr/>
          <p:nvPr/>
        </p:nvSpPr>
        <p:spPr>
          <a:xfrm>
            <a:off x="2124075" y="4365625"/>
            <a:ext cx="863600" cy="576263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UHMP</a:t>
            </a:r>
          </a:p>
        </p:txBody>
      </p:sp>
      <p:cxnSp>
        <p:nvCxnSpPr>
          <p:cNvPr id="240" name="Elbow Connector 239"/>
          <p:cNvCxnSpPr>
            <a:stCxn id="15" idx="3"/>
            <a:endCxn id="239" idx="0"/>
          </p:cNvCxnSpPr>
          <p:nvPr/>
        </p:nvCxnSpPr>
        <p:spPr>
          <a:xfrm>
            <a:off x="2195513" y="3105150"/>
            <a:ext cx="360362" cy="1260475"/>
          </a:xfrm>
          <a:prstGeom prst="bentConnector2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66" name="Title 1"/>
          <p:cNvSpPr>
            <a:spLocks noGrp="1"/>
          </p:cNvSpPr>
          <p:nvPr>
            <p:ph type="title"/>
          </p:nvPr>
        </p:nvSpPr>
        <p:spPr>
          <a:xfrm>
            <a:off x="241300" y="44450"/>
            <a:ext cx="8578850" cy="576263"/>
          </a:xfrm>
        </p:spPr>
        <p:txBody>
          <a:bodyPr/>
          <a:lstStyle/>
          <a:p>
            <a:pPr eaLnBrk="1" hangingPunct="1"/>
            <a:r>
              <a:rPr lang="hr-HR" sz="2800" b="1" smtClean="0"/>
              <a:t>Model integrirane skrbi za palijativnog pacijenta</a:t>
            </a:r>
            <a:endParaRPr lang="hr-HR" sz="2800" smtClean="0"/>
          </a:p>
        </p:txBody>
      </p:sp>
      <p:cxnSp>
        <p:nvCxnSpPr>
          <p:cNvPr id="263" name="Straight Connector 262"/>
          <p:cNvCxnSpPr/>
          <p:nvPr/>
        </p:nvCxnSpPr>
        <p:spPr>
          <a:xfrm flipV="1">
            <a:off x="0" y="652463"/>
            <a:ext cx="9166225" cy="0"/>
          </a:xfrm>
          <a:prstGeom prst="line">
            <a:avLst/>
          </a:prstGeom>
          <a:ln w="127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Rectangle 263"/>
          <p:cNvSpPr/>
          <p:nvPr/>
        </p:nvSpPr>
        <p:spPr>
          <a:xfrm>
            <a:off x="6372225" y="2565400"/>
            <a:ext cx="1295400" cy="719138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1600">
                <a:solidFill>
                  <a:schemeClr val="tx1"/>
                </a:solidFill>
              </a:rPr>
              <a:t>Specijalne bolnice</a:t>
            </a:r>
          </a:p>
        </p:txBody>
      </p:sp>
      <p:cxnSp>
        <p:nvCxnSpPr>
          <p:cNvPr id="266" name="Straight Arrow Connector 265"/>
          <p:cNvCxnSpPr>
            <a:stCxn id="20" idx="3"/>
            <a:endCxn id="264" idx="1"/>
          </p:cNvCxnSpPr>
          <p:nvPr/>
        </p:nvCxnSpPr>
        <p:spPr>
          <a:xfrm>
            <a:off x="5364163" y="2457450"/>
            <a:ext cx="1008062" cy="466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>
            <a:stCxn id="18" idx="3"/>
            <a:endCxn id="264" idx="1"/>
          </p:cNvCxnSpPr>
          <p:nvPr/>
        </p:nvCxnSpPr>
        <p:spPr>
          <a:xfrm flipV="1">
            <a:off x="5364163" y="2924175"/>
            <a:ext cx="1008062" cy="1620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8" cy="403225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hr-HR" smtClean="0"/>
              <a:t>Samo jedna bolnica u Hrvatskoj je dobro riješila problem saopćavanja loše vijesti u palijativi, a to je Klaićeva. Kad krene po zlu, onda se zove Zorana </a:t>
            </a:r>
            <a:r>
              <a:rPr lang="hr-HR" smtClean="0"/>
              <a:t>Mitrovića. </a:t>
            </a:r>
            <a:endParaRPr lang="hr-HR" smtClean="0"/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endParaRPr lang="hr-HR" sz="1400" i="1" smtClean="0"/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hr-HR" smtClean="0">
                <a:solidFill>
                  <a:srgbClr val="FF0066"/>
                </a:solidFill>
              </a:rPr>
              <a:t>Z</a:t>
            </a:r>
            <a:r>
              <a:rPr lang="hr-HR" smtClean="0"/>
              <a:t>oran je ispratio u smrt 126 djece i bio uz njihove obitelji </a:t>
            </a:r>
            <a:r>
              <a:rPr lang="hr-HR" smtClean="0"/>
              <a:t>dok </a:t>
            </a:r>
            <a:r>
              <a:rPr lang="hr-HR" smtClean="0"/>
              <a:t>im je dijete umiralo.  </a:t>
            </a: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endParaRPr lang="hr-HR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59563" y="5805488"/>
            <a:ext cx="2016125" cy="36036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1800" smtClean="0"/>
              <a:t>Aleksandar Džakula</a:t>
            </a:r>
            <a:endParaRPr lang="hr-HR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hr-HR" b="1" smtClean="0"/>
              <a:t>Evangelistički svećenik, Vojnić</a:t>
            </a:r>
            <a:endParaRPr lang="hr-HR" b="1"/>
          </a:p>
        </p:txBody>
      </p:sp>
      <p:sp>
        <p:nvSpPr>
          <p:cNvPr id="3" name="Rectangle 2"/>
          <p:cNvSpPr/>
          <p:nvPr/>
        </p:nvSpPr>
        <p:spPr>
          <a:xfrm>
            <a:off x="683568" y="2028904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smtClean="0">
                <a:solidFill>
                  <a:srgbClr val="FF0066"/>
                </a:solidFill>
              </a:rPr>
              <a:t>K</a:t>
            </a:r>
            <a:r>
              <a:rPr lang="hr-HR" sz="3600" smtClean="0"/>
              <a:t>ad treba reći o neizlječivoj bolesti, familije u našem selu zovu mene da ja to obavim. </a:t>
            </a:r>
            <a:endParaRPr lang="hr-HR" sz="3600" smtClean="0"/>
          </a:p>
          <a:p>
            <a:r>
              <a:rPr lang="hr-HR" sz="3600" smtClean="0"/>
              <a:t>Prvo </a:t>
            </a:r>
            <a:r>
              <a:rPr lang="hr-HR" sz="3600" smtClean="0"/>
              <a:t>što su mi nakon toga rekli svi ljudi osim jednoga bilo je: “Dovedi mi ovoga, ovoga i ovoga, da se pomirimo”. </a:t>
            </a:r>
            <a:endParaRPr lang="hr-HR"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hr-HR" b="1" smtClean="0"/>
              <a:t>Dr. Višnja Mihalić, SB Duga Resa</a:t>
            </a:r>
            <a:endParaRPr lang="hr-HR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40" y="2032248"/>
            <a:ext cx="7715200" cy="420506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hr-HR" sz="4000" smtClean="0"/>
              <a:t>“Zaista </a:t>
            </a:r>
            <a:r>
              <a:rPr lang="hr-HR" sz="4000" smtClean="0"/>
              <a:t>sam se jako angažirala oko pacijenta koji je umirao. </a:t>
            </a:r>
            <a:r>
              <a:rPr lang="hr-HR" sz="4000" smtClean="0"/>
              <a:t>Obitelj ga nije često posjećivala, </a:t>
            </a:r>
            <a:r>
              <a:rPr lang="hr-HR" sz="4000" smtClean="0"/>
              <a:t>sve do pred smrt.</a:t>
            </a:r>
          </a:p>
          <a:p>
            <a:pPr marL="0">
              <a:buNone/>
            </a:pPr>
            <a:r>
              <a:rPr lang="hr-HR" sz="4000" smtClean="0"/>
              <a:t>Kratko nakon smrti podigli su tužbu protiv mene</a:t>
            </a:r>
            <a:r>
              <a:rPr lang="hr-HR" sz="4000" smtClean="0"/>
              <a:t>.”</a:t>
            </a:r>
            <a:endParaRPr lang="hr-HR"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D0E8E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D0E8E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824</Words>
  <Application>Microsoft Office PowerPoint</Application>
  <PresentationFormat>On-screen Show (4:3)</PresentationFormat>
  <Paragraphs>139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“Bolnica prijatelj palijative”  Pilotski projekt Ministarstva zdravlja RH</vt:lpstr>
      <vt:lpstr>Projektne faze</vt:lpstr>
      <vt:lpstr>Dionici projekta</vt:lpstr>
      <vt:lpstr>Model integrirane skrbi za palijativnog pacijenta</vt:lpstr>
      <vt:lpstr>Paket “Bolnica prijatelj palijative” Kutija menadžerskih alata za  uspostavljanje palijativne službe u bolnici </vt:lpstr>
      <vt:lpstr>Model integrirane skrbi za palijativnog pacijenta</vt:lpstr>
      <vt:lpstr>Aleksandar Džakula</vt:lpstr>
      <vt:lpstr>Evangelistički svećenik, Vojnić</vt:lpstr>
      <vt:lpstr>Dr. Višnja Mihalić, SB Duga Resa</vt:lpstr>
      <vt:lpstr>NN, urolog</vt:lpstr>
      <vt:lpstr>Renata Marđetko, koordinatorica palijativne skrbi, Zagreb</vt:lpstr>
      <vt:lpstr>Memory  box</vt:lpstr>
      <vt:lpstr>Svećenik, Lipik</vt:lpstr>
      <vt:lpstr>Ljiljana Hoić, med. sestra u mobilnom palijativnom timu, Zagreb Centar</vt:lpstr>
      <vt:lpstr>Slide 15</vt:lpstr>
      <vt:lpstr>Model integrirane skrbi za palijativnog pacijenta</vt:lpstr>
      <vt:lpstr>Slide 17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“Bolnica prijatelj palijative”  Pilotski projekt Ministarstva zdravlja RH</dc:title>
  <dc:creator>Mazohinda</dc:creator>
  <cp:lastModifiedBy>Mazohinda</cp:lastModifiedBy>
  <cp:revision>15</cp:revision>
  <dcterms:created xsi:type="dcterms:W3CDTF">2013-03-12T19:34:39Z</dcterms:created>
  <dcterms:modified xsi:type="dcterms:W3CDTF">2013-03-12T22:07:55Z</dcterms:modified>
</cp:coreProperties>
</file>