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5"/>
  </p:notesMasterIdLst>
  <p:sldIdLst>
    <p:sldId id="1108" r:id="rId2"/>
    <p:sldId id="256" r:id="rId3"/>
    <p:sldId id="1097" r:id="rId4"/>
    <p:sldId id="1098" r:id="rId5"/>
    <p:sldId id="1099" r:id="rId6"/>
    <p:sldId id="1100" r:id="rId7"/>
    <p:sldId id="1101" r:id="rId8"/>
    <p:sldId id="1102" r:id="rId9"/>
    <p:sldId id="1103" r:id="rId10"/>
    <p:sldId id="772" r:id="rId11"/>
    <p:sldId id="781" r:id="rId12"/>
    <p:sldId id="1106" r:id="rId13"/>
    <p:sldId id="1034" r:id="rId14"/>
    <p:sldId id="1066" r:id="rId15"/>
    <p:sldId id="1029" r:id="rId16"/>
    <p:sldId id="813" r:id="rId17"/>
    <p:sldId id="1109" r:id="rId18"/>
    <p:sldId id="1104" r:id="rId19"/>
    <p:sldId id="1105" r:id="rId20"/>
    <p:sldId id="1041" r:id="rId21"/>
    <p:sldId id="782" r:id="rId22"/>
    <p:sldId id="1050" r:id="rId23"/>
    <p:sldId id="1051" r:id="rId24"/>
    <p:sldId id="1053" r:id="rId25"/>
    <p:sldId id="1068" r:id="rId26"/>
    <p:sldId id="1054" r:id="rId27"/>
    <p:sldId id="1069" r:id="rId28"/>
    <p:sldId id="1055" r:id="rId29"/>
    <p:sldId id="1070" r:id="rId30"/>
    <p:sldId id="1073" r:id="rId31"/>
    <p:sldId id="1056" r:id="rId32"/>
    <p:sldId id="1057" r:id="rId33"/>
    <p:sldId id="1058" r:id="rId34"/>
    <p:sldId id="1071" r:id="rId35"/>
    <p:sldId id="1059" r:id="rId36"/>
    <p:sldId id="1060" r:id="rId37"/>
    <p:sldId id="1061" r:id="rId38"/>
    <p:sldId id="1074" r:id="rId39"/>
    <p:sldId id="1075" r:id="rId40"/>
    <p:sldId id="1076" r:id="rId41"/>
    <p:sldId id="1062" r:id="rId42"/>
    <p:sldId id="1063" r:id="rId43"/>
    <p:sldId id="1072" r:id="rId44"/>
    <p:sldId id="1064" r:id="rId45"/>
    <p:sldId id="1065" r:id="rId46"/>
    <p:sldId id="777" r:id="rId47"/>
    <p:sldId id="815" r:id="rId48"/>
    <p:sldId id="1081" r:id="rId49"/>
    <p:sldId id="1083" r:id="rId50"/>
    <p:sldId id="1084" r:id="rId51"/>
    <p:sldId id="1085" r:id="rId52"/>
    <p:sldId id="1086" r:id="rId53"/>
    <p:sldId id="1087" r:id="rId54"/>
    <p:sldId id="1088" r:id="rId55"/>
    <p:sldId id="1089" r:id="rId56"/>
    <p:sldId id="1090" r:id="rId57"/>
    <p:sldId id="1091" r:id="rId58"/>
    <p:sldId id="1092" r:id="rId59"/>
    <p:sldId id="1093" r:id="rId60"/>
    <p:sldId id="1094" r:id="rId61"/>
    <p:sldId id="1095" r:id="rId62"/>
    <p:sldId id="1096" r:id="rId63"/>
    <p:sldId id="1107" r:id="rId6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FFFF00"/>
    <a:srgbClr val="33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67" autoAdjust="0"/>
  </p:normalViewPr>
  <p:slideViewPr>
    <p:cSldViewPr>
      <p:cViewPr varScale="1">
        <p:scale>
          <a:sx n="80" d="100"/>
          <a:sy n="8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25AC8F6-B14D-4419-8DA2-9523E131EFCB}" type="datetimeFigureOut">
              <a:rPr lang="hr-HR"/>
              <a:pPr>
                <a:defRPr/>
              </a:pPr>
              <a:t>30.5.2013</a:t>
            </a:fld>
            <a:endParaRPr lang="hr-H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EAE2720-47AB-4CF8-BCAA-36C541B1D8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/>
            <a:fld id="{25ECD0BC-6966-448A-8E1F-480DBFE8216A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8876B-72F7-46D3-AB7C-93358D4783A7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D52E4-89FA-43C3-94A9-203DDA148AF5}" type="slidenum">
              <a:rPr lang="hr-HR" smtClean="0">
                <a:cs typeface="Arial" charset="0"/>
              </a:rPr>
              <a:pPr/>
              <a:t>62</a:t>
            </a:fld>
            <a:endParaRPr lang="hr-H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22CD79-AB91-4E56-9C6C-52B947A39D8F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2A2C-B79B-47DE-B889-88072AE22AE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973E4-D3AA-47F3-A012-8276C7902041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E8D93-E1A2-4F0F-87B7-937A6C48206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618A9-157D-497A-94E9-561271D738DE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F1E64-7061-4B9F-9C28-B8BE256081D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BA05B-D428-49FD-AB98-B9B2C4D7B35C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A40F-4854-40F4-90B2-D03BACAAA82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47963-BB63-4225-8912-8DAF8A3C46FA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DB3A-E395-4E3E-B0BE-8CBB37DAF29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CCF21-0300-4302-A484-55A5579981D5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4C19-B778-4DDE-82A7-536E0171CA9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167EA-80E5-4011-8CBA-5D38A00E03DD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E090-34E8-4C2B-9A00-E189F6A12FD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45CB6-5D3F-4442-A84C-B19D6B38313F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91F42-DDF7-44E7-B52F-7553BB7CA32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96C38-E94A-4119-95DC-F3A3A73966CA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EDD3-5D7C-47E8-90F9-F32518298C9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7C71A-E8B1-4B7B-87F6-0F93B824FF9C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17A60-05E4-4CE2-8FAE-F7FEDAC6EE5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E1BD6-34F8-47EB-8A3C-9251B38B2E0B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40BC-2BC3-4BC2-861B-4B9F1459DF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28ACCC-9671-433A-B907-DDE60B0D3BE0}" type="datetimeFigureOut">
              <a:rPr lang="sr-Latn-CS"/>
              <a:pPr/>
              <a:t>30.5.2013</a:t>
            </a:fld>
            <a:endParaRPr lang="hr-H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130C71-7B04-4DD1-8E16-FB22557D9BBF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65175"/>
            <a:ext cx="5867400" cy="5330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r-HR" sz="3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3000" b="1" u="sng">
                <a:latin typeface="Arial" pitchFamily="34" charset="0"/>
                <a:cs typeface="Arial" pitchFamily="34" charset="0"/>
              </a:rPr>
              <a:t>Preventivno, kurativno i palijativno liječenje</a:t>
            </a:r>
            <a:r>
              <a:rPr lang="hr-HR" sz="3000" b="1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hr-HR" sz="30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Dostojan završetak ljudskog života omogućavaju </a:t>
            </a:r>
            <a:r>
              <a:rPr lang="hr-HR" sz="3000" b="1">
                <a:latin typeface="Arial" pitchFamily="34" charset="0"/>
                <a:cs typeface="Arial" pitchFamily="34" charset="0"/>
              </a:rPr>
              <a:t>postupci i stavovi moderne palijativne medicine;</a:t>
            </a:r>
          </a:p>
          <a:p>
            <a:pPr>
              <a:lnSpc>
                <a:spcPct val="90000"/>
              </a:lnSpc>
            </a:pPr>
            <a:endParaRPr lang="hr-HR" sz="30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3000" b="1">
                <a:latin typeface="Arial" pitchFamily="34" charset="0"/>
                <a:cs typeface="Arial" pitchFamily="34" charset="0"/>
              </a:rPr>
              <a:t>Palijativna medicina/palijativna skrb</a:t>
            </a:r>
          </a:p>
          <a:p>
            <a:pPr>
              <a:lnSpc>
                <a:spcPct val="90000"/>
              </a:lnSpc>
            </a:pPr>
            <a:endParaRPr lang="hr-HR" sz="3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Palijativna skrb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557338"/>
            <a:ext cx="8497888" cy="4538662"/>
          </a:xfrm>
        </p:spPr>
        <p:txBody>
          <a:bodyPr/>
          <a:lstStyle/>
          <a:p>
            <a:r>
              <a:rPr lang="hr-HR" b="1">
                <a:latin typeface="Arial" pitchFamily="34" charset="0"/>
                <a:cs typeface="Arial" pitchFamily="34" charset="0"/>
              </a:rPr>
              <a:t>Aktivna totalna skrb o bolesniku </a:t>
            </a:r>
            <a:r>
              <a:rPr lang="hr-HR">
                <a:latin typeface="Arial" pitchFamily="34" charset="0"/>
                <a:cs typeface="Arial" pitchFamily="34" charset="0"/>
              </a:rPr>
              <a:t> čija bolest ne odgovara na kurativno liječenje.</a:t>
            </a:r>
          </a:p>
          <a:p>
            <a:r>
              <a:rPr lang="hr-HR" b="1">
                <a:latin typeface="Arial" pitchFamily="34" charset="0"/>
                <a:cs typeface="Arial" pitchFamily="34" charset="0"/>
              </a:rPr>
              <a:t>Osnovni je cilj kontrola boli i drugih simptoma te psiholoških, socijalnih i duhovnih problema.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Definicija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hr-HR">
              <a:latin typeface="Arial" pitchFamily="34" charset="0"/>
              <a:cs typeface="Arial" pitchFamily="34" charset="0"/>
            </a:endParaRPr>
          </a:p>
          <a:p>
            <a:r>
              <a:rPr lang="hr-HR">
                <a:latin typeface="Arial" pitchFamily="34" charset="0"/>
                <a:cs typeface="Arial" pitchFamily="34" charset="0"/>
              </a:rPr>
              <a:t>Palijativna skrb je aktivna potpuna briga za bolesnike čija bolest više ne reagira na postupak liječenja </a:t>
            </a:r>
          </a:p>
          <a:p>
            <a:pPr>
              <a:buFontTx/>
              <a:buNone/>
            </a:pPr>
            <a:endParaRPr lang="hr-HR">
              <a:latin typeface="Arial" pitchFamily="34" charset="0"/>
              <a:cs typeface="Arial" pitchFamily="34" charset="0"/>
            </a:endParaRPr>
          </a:p>
          <a:p>
            <a:r>
              <a:rPr lang="hr-HR">
                <a:latin typeface="Arial" pitchFamily="34" charset="0"/>
                <a:cs typeface="Arial" pitchFamily="34" charset="0"/>
              </a:rPr>
              <a:t>WHO, 2002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92150"/>
            <a:ext cx="7772400" cy="4897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Cilj palijativne skrbi je postizanje </a:t>
            </a:r>
            <a:r>
              <a:rPr lang="hr-HR" b="1">
                <a:latin typeface="Arial" pitchFamily="34" charset="0"/>
                <a:cs typeface="Arial" pitchFamily="34" charset="0"/>
              </a:rPr>
              <a:t>najbolje kvalitete života za pacijente i njihove obitelji.</a:t>
            </a:r>
            <a:r>
              <a:rPr lang="hr-HR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Brojni aspekti palijativne medicine i palijativne skrbi  primjenjivi su i ranije </a:t>
            </a:r>
            <a:r>
              <a:rPr lang="hr-HR" smtClean="0">
                <a:latin typeface="Arial" pitchFamily="34" charset="0"/>
                <a:cs typeface="Arial" pitchFamily="34" charset="0"/>
              </a:rPr>
              <a:t>tokom </a:t>
            </a:r>
            <a:r>
              <a:rPr lang="hr-HR">
                <a:latin typeface="Arial" pitchFamily="34" charset="0"/>
                <a:cs typeface="Arial" pitchFamily="34" charset="0"/>
              </a:rPr>
              <a:t>bolesti, paralelno sa liječenjem somatske bolesti;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Palijativna medicina prvi puta priznata u Velikoj Britaniji kao medicinska specijalizacija 1988 (</a:t>
            </a:r>
            <a:r>
              <a:rPr lang="hr-HR" sz="2400" i="1">
                <a:latin typeface="Arial" pitchFamily="34" charset="0"/>
                <a:cs typeface="Arial" pitchFamily="34" charset="0"/>
              </a:rPr>
              <a:t>Hillier, 1988</a:t>
            </a:r>
            <a:r>
              <a:rPr lang="hr-HR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hr-HR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43363"/>
            <a:ext cx="43561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235950" cy="1079500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Palijativna medicina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r>
              <a:rPr lang="hr-HR" b="1">
                <a:latin typeface="Arial" pitchFamily="34" charset="0"/>
                <a:cs typeface="Arial" pitchFamily="34" charset="0"/>
              </a:rPr>
              <a:t>Holistički pristup</a:t>
            </a:r>
          </a:p>
          <a:p>
            <a:r>
              <a:rPr lang="hr-HR" b="1">
                <a:latin typeface="Arial" pitchFamily="34" charset="0"/>
                <a:cs typeface="Arial" pitchFamily="34" charset="0"/>
              </a:rPr>
              <a:t>Multidisciplinarno i multimodalno liječenje</a:t>
            </a:r>
          </a:p>
          <a:p>
            <a:r>
              <a:rPr lang="hr-HR" b="1">
                <a:latin typeface="Arial" pitchFamily="34" charset="0"/>
                <a:cs typeface="Arial" pitchFamily="34" charset="0"/>
              </a:rPr>
              <a:t>Timski rad-</a:t>
            </a:r>
            <a:r>
              <a:rPr lang="hr-HR">
                <a:latin typeface="Arial" pitchFamily="34" charset="0"/>
                <a:cs typeface="Arial" pitchFamily="34" charset="0"/>
              </a:rPr>
              <a:t> bez naglaska na hijerarhiji!</a:t>
            </a:r>
          </a:p>
          <a:p>
            <a:r>
              <a:rPr lang="hr-HR" b="1">
                <a:latin typeface="Arial" pitchFamily="34" charset="0"/>
                <a:cs typeface="Arial" pitchFamily="34" charset="0"/>
              </a:rPr>
              <a:t>T</a:t>
            </a:r>
            <a:r>
              <a:rPr lang="sr-Latn-CS" b="1">
                <a:latin typeface="Arial" pitchFamily="34" charset="0"/>
                <a:cs typeface="Arial" pitchFamily="34" charset="0"/>
              </a:rPr>
              <a:t>raje od samog početka životno ugrožavajuće bolesti sve do razdoblja žalovanja nakon smrti bolesnika</a:t>
            </a:r>
            <a:r>
              <a:rPr lang="hr-HR" b="1">
                <a:latin typeface="Arial" pitchFamily="34" charset="0"/>
                <a:cs typeface="Arial" pitchFamily="34" charset="0"/>
              </a:rPr>
              <a:t>;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013200"/>
            <a:ext cx="46434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09600"/>
            <a:ext cx="86423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Tradicionalna i moderna palijativna medicina </a:t>
            </a:r>
          </a:p>
        </p:txBody>
      </p:sp>
      <p:sp>
        <p:nvSpPr>
          <p:cNvPr id="27650" name="AutoShape 3"/>
          <p:cNvSpPr>
            <a:spLocks noGrp="1" noChangeAspect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j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7848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457200" y="2057400"/>
            <a:ext cx="8229600" cy="40386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2" tIns="45716" rIns="91432" bIns="45716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066800" y="2590800"/>
            <a:ext cx="7086600" cy="2057400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7162800" y="2590800"/>
            <a:ext cx="1447800" cy="2095500"/>
          </a:xfrm>
          <a:prstGeom prst="rect">
            <a:avLst/>
          </a:prstGeom>
          <a:solidFill>
            <a:srgbClr val="00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Hospice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990600" y="4114800"/>
            <a:ext cx="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20700" y="5337175"/>
            <a:ext cx="251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Presentation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7388225" y="539273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 Death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990600" y="4191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7162800" y="2590800"/>
            <a:ext cx="0" cy="2133600"/>
          </a:xfrm>
          <a:prstGeom prst="line">
            <a:avLst/>
          </a:prstGeom>
          <a:noFill/>
          <a:ln w="1016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 flipH="1">
            <a:off x="1066800" y="2667000"/>
            <a:ext cx="6019800" cy="1981200"/>
          </a:xfrm>
          <a:prstGeom prst="rtTriangl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Palliative Care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1295400" y="2743200"/>
            <a:ext cx="3836988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Life-Prolonging Therapy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8233569" y="5045869"/>
            <a:ext cx="677863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81050" y="4991100"/>
            <a:ext cx="568325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Mijenjanje paradigmi u palijativnoj skrbi</a:t>
            </a:r>
            <a:endParaRPr lang="hr-HR" b="1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Palijativna skrb ne može biti definirana samo</a:t>
            </a:r>
            <a:endParaRPr lang="en-GB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prema stadiju bolesti</a:t>
            </a:r>
            <a:endParaRPr lang="en-GB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	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već</a:t>
            </a:r>
            <a:r>
              <a:rPr lang="en-GB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GB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hr-HR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 prema potrebama koje imaju bolesnik i njegova obitelj.</a:t>
            </a:r>
            <a:endParaRPr lang="en-GB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468313" y="333375"/>
            <a:ext cx="8229600" cy="619125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NE odnosi se samo na starije bolesnike 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Obuhvaća cijelu životnu dob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000" b="1">
                <a:latin typeface="Arial" pitchFamily="34" charset="0"/>
                <a:cs typeface="Arial" pitchFamily="34" charset="0"/>
              </a:rPr>
              <a:t>(od najmanje djece do duboke starosti)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endParaRPr lang="hr-HR" sz="2000" b="1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NE odnosi se samo na bolesnike sa rakom (oko 50%)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Obuhvaća </a:t>
            </a:r>
            <a:r>
              <a:rPr lang="hr-HR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sve oboljele od neizlječivih bolesti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endParaRPr lang="hr-HR" sz="2000" b="1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NE odnosi se na zadnjih </a:t>
            </a:r>
            <a:r>
              <a:rPr lang="hr-HR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 dana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ili </a:t>
            </a:r>
            <a:r>
              <a:rPr lang="hr-HR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tjedana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 života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često je potrebna </a:t>
            </a:r>
            <a:r>
              <a:rPr lang="hr-HR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godinama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endParaRPr lang="hr-HR" sz="2000" b="1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NE boravi bolesnik u JIL-u 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 već u jedinicama </a:t>
            </a:r>
            <a:r>
              <a:rPr lang="hr-HR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palijativnog liječenja 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000" b="1">
                <a:latin typeface="Arial" pitchFamily="34" charset="0"/>
                <a:cs typeface="Arial" pitchFamily="34" charset="0"/>
              </a:rPr>
              <a:t>(što kraće i što brži povratak na </a:t>
            </a:r>
            <a:r>
              <a:rPr lang="hr-HR" sz="2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kućnu palijativnu skrb</a:t>
            </a:r>
            <a:r>
              <a:rPr lang="hr-HR" sz="2000" b="1">
                <a:latin typeface="Arial" pitchFamily="34" charset="0"/>
                <a:cs typeface="Arial" pitchFamily="34" charset="0"/>
              </a:rPr>
              <a:t>) 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poskupljuje troškove liječenja</a:t>
            </a:r>
          </a:p>
          <a:p>
            <a:pPr marL="457200" indent="-457200" algn="ctr">
              <a:lnSpc>
                <a:spcPct val="90000"/>
              </a:lnSpc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0BA06F2D-09DE-4092-896A-91BB26FCDCA7}" type="slidenum">
              <a:rPr lang="en-US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pPr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4294967295"/>
          </p:nvPr>
        </p:nvSpPr>
        <p:spPr>
          <a:xfrm>
            <a:off x="468313" y="476250"/>
            <a:ext cx="8229600" cy="6048375"/>
          </a:xfrm>
        </p:spPr>
        <p:txBody>
          <a:bodyPr/>
          <a:lstStyle/>
          <a:p>
            <a:pPr marL="457200" indent="-457200"/>
            <a:endParaRPr lang="hr-HR" sz="2400" b="1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hr-HR" sz="2400" b="1" smtClean="0">
                <a:latin typeface="Arial" pitchFamily="34" charset="0"/>
                <a:cs typeface="Arial" pitchFamily="34" charset="0"/>
              </a:rPr>
              <a:t>Palijativna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skrb počinje </a:t>
            </a:r>
            <a:r>
              <a:rPr lang="hr-HR" sz="2400" b="1" smtClean="0">
                <a:latin typeface="Arial" pitchFamily="34" charset="0"/>
                <a:cs typeface="Arial" pitchFamily="34" charset="0"/>
              </a:rPr>
              <a:t>postavljanjem dijagnoze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neizlječive bolesti</a:t>
            </a:r>
          </a:p>
          <a:p>
            <a:pPr marL="457200" indent="-457200"/>
            <a:r>
              <a:rPr lang="hr-HR" sz="2400" b="1" smtClean="0">
                <a:latin typeface="Arial" pitchFamily="34" charset="0"/>
                <a:cs typeface="Arial" pitchFamily="34" charset="0"/>
              </a:rPr>
              <a:t>Može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trajati i godinama</a:t>
            </a:r>
          </a:p>
          <a:p>
            <a:pPr marL="457200" indent="-457200"/>
            <a:r>
              <a:rPr lang="hr-HR" sz="2400" b="1" smtClean="0">
                <a:latin typeface="Arial" pitchFamily="34" charset="0"/>
                <a:cs typeface="Arial" pitchFamily="34" charset="0"/>
              </a:rPr>
              <a:t>Kombinira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se s kurativnim liječenjem</a:t>
            </a:r>
          </a:p>
          <a:p>
            <a:pPr marL="457200" indent="-457200"/>
            <a:r>
              <a:rPr lang="hr-HR" sz="2400" b="1" smtClean="0">
                <a:latin typeface="Arial" pitchFamily="34" charset="0"/>
                <a:cs typeface="Arial" pitchFamily="34" charset="0"/>
              </a:rPr>
              <a:t>Kad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je prognoza </a:t>
            </a:r>
            <a:r>
              <a:rPr lang="hr-HR" sz="2400" b="1" smtClean="0">
                <a:latin typeface="Arial" pitchFamily="34" charset="0"/>
                <a:cs typeface="Arial" pitchFamily="34" charset="0"/>
              </a:rPr>
              <a:t>kraća od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6 </a:t>
            </a:r>
            <a:r>
              <a:rPr lang="hr-HR" sz="2400" b="1" smtClean="0">
                <a:latin typeface="Arial" pitchFamily="34" charset="0"/>
                <a:cs typeface="Arial" pitchFamily="34" charset="0"/>
              </a:rPr>
              <a:t>mjeseci,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PS </a:t>
            </a:r>
            <a:r>
              <a:rPr lang="hr-HR" sz="2400" b="1" smtClean="0">
                <a:latin typeface="Arial" pitchFamily="34" charset="0"/>
                <a:cs typeface="Arial" pitchFamily="34" charset="0"/>
              </a:rPr>
              <a:t>je fokusirana 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na spec. palij. zdr. njegu</a:t>
            </a:r>
          </a:p>
          <a:p>
            <a:pPr marL="457200" indent="-457200"/>
            <a:r>
              <a:rPr lang="hr-HR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Dužni </a:t>
            </a:r>
            <a:r>
              <a:rPr lang="hr-HR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smo osigurati dostojanstveni život do kraja </a:t>
            </a:r>
            <a:r>
              <a:rPr lang="hr-HR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unutar </a:t>
            </a:r>
            <a:r>
              <a:rPr lang="hr-HR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obitelji</a:t>
            </a:r>
          </a:p>
          <a:p>
            <a:pPr marL="457200" indent="-457200"/>
            <a:r>
              <a:rPr lang="hr-HR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Nitko ne smije umrijeti sam i u patnji</a:t>
            </a:r>
          </a:p>
          <a:p>
            <a:pPr marL="457200" indent="-457200"/>
            <a:r>
              <a:rPr lang="hr-HR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SKRB MORA BITI MAKSIMALNA DO KRAJA ŽIVOTA</a:t>
            </a:r>
          </a:p>
          <a:p>
            <a:pPr marL="457200" indent="-457200"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382BDD26-DCDA-4E70-B450-06CE9B01B80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pPr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8532"/>
            <a:ext cx="9144000" cy="2160588"/>
          </a:xfrm>
        </p:spPr>
        <p:txBody>
          <a:bodyPr/>
          <a:lstStyle/>
          <a:p>
            <a:r>
              <a:rPr lang="hr-HR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Definicija i povijesni razvoj palijativne medicine </a:t>
            </a:r>
            <a:endParaRPr lang="en-GB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76250"/>
            <a:ext cx="7772400" cy="762000"/>
          </a:xfrm>
        </p:spPr>
        <p:txBody>
          <a:bodyPr>
            <a:spAutoFit/>
          </a:bodyPr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3500438"/>
            <a:ext cx="5472113" cy="2662237"/>
          </a:xfrm>
        </p:spPr>
        <p:txBody>
          <a:bodyPr/>
          <a:lstStyle/>
          <a:p>
            <a:pPr>
              <a:buFontTx/>
              <a:buNone/>
            </a:pPr>
            <a:endParaRPr lang="hr-HR" sz="1000" b="1" u="sng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hr-HR" sz="1000" b="1" u="sng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hr-HR" i="1">
              <a:latin typeface="Arial" pitchFamily="34" charset="0"/>
              <a:cs typeface="Arial" pitchFamily="34" charset="0"/>
            </a:endParaRPr>
          </a:p>
          <a:p>
            <a:endParaRPr lang="hr-HR" sz="1200" i="1">
              <a:latin typeface="Arial" pitchFamily="34" charset="0"/>
              <a:cs typeface="Arial" pitchFamily="34" charset="0"/>
            </a:endParaRPr>
          </a:p>
          <a:p>
            <a:endParaRPr lang="hr-HR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0825" y="1412875"/>
            <a:ext cx="547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Bookman Old Style" pitchFamily="18" charset="0"/>
              </a:rPr>
              <a:t/>
            </a:r>
            <a:br>
              <a:rPr lang="en-US" i="1">
                <a:latin typeface="Bookman Old Style" pitchFamily="18" charset="0"/>
              </a:rPr>
            </a:br>
            <a:endParaRPr lang="hr-HR" i="1">
              <a:latin typeface="Bookman Old Style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23850" y="-64164"/>
            <a:ext cx="86756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hr-HR" sz="2400" i="1">
                <a:latin typeface="Arial" pitchFamily="34" charset="0"/>
                <a:cs typeface="Arial" pitchFamily="34" charset="0"/>
              </a:rPr>
              <a:t>„</a:t>
            </a:r>
            <a:r>
              <a:rPr lang="hr-HR" sz="2800">
                <a:latin typeface="Arial" pitchFamily="34" charset="0"/>
                <a:cs typeface="Arial" pitchFamily="34" charset="0"/>
              </a:rPr>
              <a:t>Ništa neće imati tako neposredan efekt na kvalitetu života i oslobađanje od patnje onkoloških bolesnika i njihovih obitelji, kao </a:t>
            </a:r>
            <a:r>
              <a:rPr lang="hr-HR" sz="2800" b="1">
                <a:latin typeface="Arial" pitchFamily="34" charset="0"/>
                <a:cs typeface="Arial" pitchFamily="34" charset="0"/>
              </a:rPr>
              <a:t>implementacija znanja akumuliranog na području palijativne skrbi</a:t>
            </a:r>
            <a:r>
              <a:rPr lang="hr-HR" sz="2800">
                <a:latin typeface="Arial" pitchFamily="34" charset="0"/>
                <a:cs typeface="Arial" pitchFamily="34" charset="0"/>
              </a:rPr>
              <a:t>. </a:t>
            </a:r>
          </a:p>
          <a:p>
            <a:pPr indent="449263" algn="just"/>
            <a:endParaRPr lang="hr-HR" sz="2800">
              <a:latin typeface="Arial" pitchFamily="34" charset="0"/>
              <a:cs typeface="Arial" pitchFamily="34" charset="0"/>
            </a:endParaRPr>
          </a:p>
          <a:p>
            <a:pPr indent="449263" algn="just"/>
            <a:r>
              <a:rPr lang="hr-HR" sz="2800">
                <a:latin typeface="Arial" pitchFamily="34" charset="0"/>
                <a:cs typeface="Arial" pitchFamily="34" charset="0"/>
              </a:rPr>
              <a:t>Danas se težište liječenja prebacuje s  biološki fokusiranog liječenja,  </a:t>
            </a:r>
            <a:r>
              <a:rPr lang="hr-HR" sz="2800" b="1">
                <a:latin typeface="Arial" pitchFamily="34" charset="0"/>
                <a:cs typeface="Arial" pitchFamily="34" charset="0"/>
              </a:rPr>
              <a:t>na analgeziju i palijativnu skrb, i to relativno rano </a:t>
            </a:r>
            <a:r>
              <a:rPr lang="hr-HR" sz="2800" b="1" smtClean="0">
                <a:latin typeface="Arial" pitchFamily="34" charset="0"/>
                <a:cs typeface="Arial" pitchFamily="34" charset="0"/>
              </a:rPr>
              <a:t>tokom </a:t>
            </a:r>
            <a:r>
              <a:rPr lang="hr-HR" sz="2800" b="1">
                <a:latin typeface="Arial" pitchFamily="34" charset="0"/>
                <a:cs typeface="Arial" pitchFamily="34" charset="0"/>
              </a:rPr>
              <a:t>bolesti</a:t>
            </a:r>
            <a:r>
              <a:rPr lang="hr-HR" sz="2800" b="1" smtClean="0">
                <a:latin typeface="Arial" pitchFamily="34" charset="0"/>
                <a:cs typeface="Arial" pitchFamily="34" charset="0"/>
              </a:rPr>
              <a:t>“.</a:t>
            </a:r>
          </a:p>
          <a:p>
            <a:pPr indent="449263" algn="just"/>
            <a:endParaRPr lang="hr-HR" sz="2800" b="1">
              <a:latin typeface="Arial" pitchFamily="34" charset="0"/>
              <a:cs typeface="Arial" pitchFamily="34" charset="0"/>
            </a:endParaRPr>
          </a:p>
          <a:p>
            <a:pPr indent="449263" algn="just"/>
            <a:r>
              <a:rPr lang="hr-HR" sz="2800">
                <a:latin typeface="Arial" pitchFamily="34" charset="0"/>
                <a:cs typeface="Arial" pitchFamily="34" charset="0"/>
              </a:rPr>
              <a:t>				</a:t>
            </a:r>
            <a:r>
              <a:rPr lang="hr-HR" sz="2800" i="1">
                <a:latin typeface="Arial" pitchFamily="34" charset="0"/>
                <a:cs typeface="Arial" pitchFamily="34" charset="0"/>
              </a:rPr>
              <a:t>Odjel za palijativnu skrb, </a:t>
            </a:r>
            <a:r>
              <a:rPr lang="hr-HR" sz="2800" i="1" smtClean="0">
                <a:latin typeface="Arial" pitchFamily="34" charset="0"/>
                <a:cs typeface="Arial" pitchFamily="34" charset="0"/>
              </a:rPr>
              <a:t>SZO</a:t>
            </a:r>
            <a:endParaRPr lang="hr-HR" sz="2800" i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549275"/>
            <a:ext cx="9144000" cy="5903913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…</a:t>
            </a:r>
            <a:r>
              <a:rPr lang="hr-HR" smtClean="0">
                <a:latin typeface="Arial" pitchFamily="34" charset="0"/>
                <a:cs typeface="Arial" pitchFamily="34" charset="0"/>
              </a:rPr>
              <a:t>Tokom </a:t>
            </a:r>
            <a:r>
              <a:rPr lang="hr-HR">
                <a:latin typeface="Arial" pitchFamily="34" charset="0"/>
                <a:cs typeface="Arial" pitchFamily="34" charset="0"/>
              </a:rPr>
              <a:t>razdoblja bolesti i žalovanja, palijativna skrb nastoji zadovoljiti </a:t>
            </a:r>
            <a:r>
              <a:rPr lang="hr-HR" b="1">
                <a:latin typeface="Arial" pitchFamily="34" charset="0"/>
                <a:cs typeface="Arial" pitchFamily="34" charset="0"/>
              </a:rPr>
              <a:t>tjelesna, psihološka, socijalna i duhovna očekivanja i potrebe</a:t>
            </a:r>
            <a:r>
              <a:rPr lang="hr-HR">
                <a:latin typeface="Arial" pitchFamily="34" charset="0"/>
                <a:cs typeface="Arial" pitchFamily="34" charset="0"/>
              </a:rPr>
              <a:t>, ostajući senzitivna prema </a:t>
            </a:r>
            <a:r>
              <a:rPr lang="hr-HR" b="1">
                <a:latin typeface="Arial" pitchFamily="34" charset="0"/>
                <a:cs typeface="Arial" pitchFamily="34" charset="0"/>
              </a:rPr>
              <a:t>osobnim, kulturalnim i religijskim vrijednostima, vjerovanjima i praksi</a:t>
            </a:r>
            <a:r>
              <a:rPr lang="hr-HR" sz="200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endParaRPr lang="hr-HR" sz="200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000" smtClean="0">
                <a:latin typeface="Arial" pitchFamily="34" charset="0"/>
                <a:cs typeface="Arial" pitchFamily="34" charset="0"/>
              </a:rPr>
              <a:t>	(</a:t>
            </a:r>
            <a:r>
              <a:rPr lang="hr-HR" sz="2000">
                <a:latin typeface="Arial" pitchFamily="34" charset="0"/>
                <a:cs typeface="Arial" pitchFamily="34" charset="0"/>
              </a:rPr>
              <a:t>Kanadska udruga za palijativnu skrb, 1995)</a:t>
            </a:r>
            <a:br>
              <a:rPr lang="hr-HR" sz="2000">
                <a:latin typeface="Arial" pitchFamily="34" charset="0"/>
                <a:cs typeface="Arial" pitchFamily="34" charset="0"/>
              </a:rPr>
            </a:br>
            <a:endParaRPr lang="hr-HR" sz="2000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4675" y="1196752"/>
            <a:ext cx="8569325" cy="4392612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Skrb za osobe koji pate i umiru je dio ljudske </a:t>
            </a:r>
            <a:r>
              <a:rPr lang="hr-HR" smtClean="0">
                <a:latin typeface="Arial" pitchFamily="34" charset="0"/>
                <a:cs typeface="Arial" pitchFamily="34" charset="0"/>
              </a:rPr>
              <a:t>povijesti.</a:t>
            </a:r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r>
              <a:rPr lang="hr-HR">
                <a:latin typeface="Arial" pitchFamily="34" charset="0"/>
                <a:cs typeface="Arial" pitchFamily="34" charset="0"/>
              </a:rPr>
              <a:t>Zadnjih 40 godina </a:t>
            </a:r>
            <a:r>
              <a:rPr lang="hr-HR" smtClean="0">
                <a:latin typeface="Arial" pitchFamily="34" charset="0"/>
                <a:cs typeface="Arial" pitchFamily="34" charset="0"/>
              </a:rPr>
              <a:t>desila se prava </a:t>
            </a:r>
            <a:r>
              <a:rPr lang="hr-HR">
                <a:latin typeface="Arial" pitchFamily="34" charset="0"/>
                <a:cs typeface="Arial" pitchFamily="34" charset="0"/>
              </a:rPr>
              <a:t>revolucija u skrbi za terminalno bolesne – nekoliko pojedinaca utjecalo </a:t>
            </a:r>
            <a:r>
              <a:rPr lang="hr-HR" smtClean="0">
                <a:latin typeface="Arial" pitchFamily="34" charset="0"/>
                <a:cs typeface="Arial" pitchFamily="34" charset="0"/>
              </a:rPr>
              <a:t>je na </a:t>
            </a:r>
            <a:r>
              <a:rPr lang="hr-HR">
                <a:latin typeface="Arial" pitchFamily="34" charset="0"/>
                <a:cs typeface="Arial" pitchFamily="34" charset="0"/>
              </a:rPr>
              <a:t>značajnu promjenu pogleda na </a:t>
            </a:r>
            <a:r>
              <a:rPr lang="hr-HR" smtClean="0">
                <a:latin typeface="Arial" pitchFamily="34" charset="0"/>
                <a:cs typeface="Arial" pitchFamily="34" charset="0"/>
              </a:rPr>
              <a:t>smrt.</a:t>
            </a:r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Druga polovina 20-tog stoljeća</a:t>
            </a:r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Kulturne posljedice kao rezultat istraživanja, novih terapija i velikih uloženih sredstava: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specijalisti dominiraju u medicinskoj hijerarhiji;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smrt se događa češće nakon kroničnih, a ne akutnih bolesti (prevladavaju onkološke i CV, a ne infekcije)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mijenja se uloga bolesnika;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često narušeno povjerenje u odnosu liječnik-pacijent;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>
                <a:latin typeface="Arial" pitchFamily="34" charset="0"/>
                <a:cs typeface="Arial" pitchFamily="34" charset="0"/>
              </a:rPr>
              <a:t>	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Razvoj palijativne medicine 60-tih godina u Velikoj Btitaniji te 70-tih u SAD-u i Kanadi je reakcija na ove promjene u medicinskoj kulturi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77724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Povijesni razvoj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268413"/>
            <a:ext cx="8496300" cy="54006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6. st. p.n.e.(Grčka) – medicinu prakticiraju iscjeljitelji u mjestima blizu hramova ili u kućnim posjetama (bez smještaja bolesnika u posebnim lokacijama) (</a:t>
            </a:r>
            <a:r>
              <a:rPr lang="hr-HR" sz="2400" i="1">
                <a:latin typeface="Arial" pitchFamily="34" charset="0"/>
                <a:cs typeface="Arial" pitchFamily="34" charset="0"/>
              </a:rPr>
              <a:t>Lyons, 1987</a:t>
            </a:r>
            <a:r>
              <a:rPr lang="hr-HR" sz="240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Hipokrat proširio ulogu physikoi od prirodnog filozofa (do tada nema razlike između znanosti i filozofije)  – dijagnoza i liječenje cijele osobe, ne bolesti</a:t>
            </a:r>
          </a:p>
          <a:p>
            <a:pPr>
              <a:lnSpc>
                <a:spcPct val="7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Snažna veza religije i medicine do renesanse;</a:t>
            </a:r>
          </a:p>
          <a:p>
            <a:pPr>
              <a:lnSpc>
                <a:spcPct val="7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Vjerske zajednice vodile najranije institucije zvane hospiciji, gdje se brine o bolesnima, prvenstveno onima koji se razbole dok putuju (pa ili ozdrave ili umru);</a:t>
            </a:r>
          </a:p>
          <a:p>
            <a:pPr>
              <a:lnSpc>
                <a:spcPct val="70000"/>
              </a:lnSpc>
            </a:pP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Riječi hospitality, hotel, hospice, hostel, hospital – isti latinski korijen- HOSPES (gost) (Saunders, 2004)</a:t>
            </a:r>
          </a:p>
          <a:p>
            <a:pPr>
              <a:lnSpc>
                <a:spcPct val="70000"/>
              </a:lnSpc>
            </a:pPr>
            <a:endParaRPr lang="hr-HR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Iz ovih nastojanja kreće i institucionalizacija bolnica (ali tada još nema razlike između značenja hospital i hospice)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620713"/>
            <a:ext cx="8569325" cy="6237287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Bolnice </a:t>
            </a:r>
            <a:r>
              <a:rPr lang="hr-HR" sz="2400" u="sng">
                <a:latin typeface="Arial" pitchFamily="34" charset="0"/>
                <a:cs typeface="Arial" pitchFamily="34" charset="0"/>
              </a:rPr>
              <a:t>kao mjesta za učenje- </a:t>
            </a:r>
            <a:r>
              <a:rPr lang="hr-HR" sz="2400">
                <a:latin typeface="Arial" pitchFamily="34" charset="0"/>
                <a:cs typeface="Arial" pitchFamily="34" charset="0"/>
              </a:rPr>
              <a:t>razvile se zbog spoznaje da je proučavanje i skrb bolesnika lakša ako su oni na jednom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mjestu</a:t>
            </a:r>
            <a:endParaRPr lang="hr-HR" sz="2400">
              <a:latin typeface="Arial" pitchFamily="34" charset="0"/>
              <a:cs typeface="Arial" pitchFamily="34" charset="0"/>
            </a:endParaRP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1544 – zapis iz bolnice St Bartholomew (London) – ne primaju se bolesnici koji imaju neizlječivu bolest ili stanje (Dunlop, 1998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)</a:t>
            </a:r>
            <a:endParaRPr lang="hr-HR" sz="2400">
              <a:latin typeface="Arial" pitchFamily="34" charset="0"/>
              <a:cs typeface="Arial" pitchFamily="34" charset="0"/>
            </a:endParaRP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Bolnice su htjele imati reputaciju skrbi o osobama koje se mogu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liječiti</a:t>
            </a:r>
            <a:endParaRPr lang="hr-HR" sz="2400">
              <a:latin typeface="Arial" pitchFamily="34" charset="0"/>
              <a:cs typeface="Arial" pitchFamily="34" charset="0"/>
            </a:endParaRPr>
          </a:p>
          <a:p>
            <a:endParaRPr lang="hr-HR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16338"/>
            <a:ext cx="54356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620713"/>
            <a:ext cx="8642350" cy="5976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Posljedično se riječ hospicij rezervira za mjesta skrbi o neizlječivima (i siromašnima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)</a:t>
            </a: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Ovi hospiciji većinom u sklopu katoličkih redova u Francuskoj, Irskoj, Škotskoj i Engleskoj a u SAD-u dva u New Yorku (</a:t>
            </a:r>
            <a:r>
              <a:rPr lang="hr-HR" sz="2400" i="1">
                <a:latin typeface="Arial" pitchFamily="34" charset="0"/>
                <a:cs typeface="Arial" pitchFamily="34" charset="0"/>
              </a:rPr>
              <a:t>Saunders, 2004</a:t>
            </a:r>
            <a:r>
              <a:rPr lang="hr-HR" sz="2400" i="1" smtClean="0">
                <a:latin typeface="Arial" pitchFamily="34" charset="0"/>
                <a:cs typeface="Arial" pitchFamily="34" charset="0"/>
              </a:rPr>
              <a:t>)</a:t>
            </a: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U 17. stoljeću francuski svećenik St. Vincent de Paul osnovao Sestre Milosrdnice  u Parizu i otvorio kuće za siromašne, bolesne i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umiruće</a:t>
            </a: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Lyon (Francuska) 1842- prvi puta riječ hospicij opisuje mjesto za terminalno bolesne (osnivač Madame Jeanne Garnier)</a:t>
            </a: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J. Garnier umrla 1853, ali uz njezino učenje osnovano još 6 mjesta za umiruće između 1847. u Parizu i 1899 u New Yorku (</a:t>
            </a:r>
            <a:r>
              <a:rPr lang="hr-HR" sz="2400" i="1">
                <a:latin typeface="Arial" pitchFamily="34" charset="0"/>
                <a:cs typeface="Arial" pitchFamily="34" charset="0"/>
              </a:rPr>
              <a:t>Clark, 2000</a:t>
            </a:r>
            <a:r>
              <a:rPr lang="hr-HR" sz="240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Prvi protestantski hospicij- Kaiserswerth (NJemačka)-18.st.(Fliedner)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836613"/>
            <a:ext cx="8713787" cy="5259387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1834- otvoren St. Vincent bolnica u Dublinu (majka Mary Aikenhead, irske sestre milosrdnice)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1879 – Our Lady’s Hospice, Dublin (na mjestu gdje je M. Aikenhead živjela zadnjih godina)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1900- Irske sestre milosrdnice otvorile St. Joseph’s Convent u istočnom Londonu, počele posjećivati bolesne u njihovim kućama, a 1902.  otvorile St. Joseph’s Hospice u Londonu s 30 kreveta</a:t>
            </a:r>
          </a:p>
          <a:p>
            <a:endParaRPr lang="hr-HR" sz="2400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Cicely Saunders, tada mlada liječnica (prije toga medicinska sestra i socijalni radnik), radila od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1957. do 1967. </a:t>
            </a:r>
            <a:r>
              <a:rPr lang="hr-HR" sz="2400">
                <a:latin typeface="Arial" pitchFamily="34" charset="0"/>
                <a:cs typeface="Arial" pitchFamily="34" charset="0"/>
              </a:rPr>
              <a:t>u St Joseph’s hospiciju, gdje je proučavala kontrolu boli kod uznapredovalog karcinoma – poticaj za osnivanje St. Christopher Hospice  u Londonu (1967).</a:t>
            </a:r>
            <a:r>
              <a:rPr lang="hr-HR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644900"/>
            <a:ext cx="25558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St. Christopher Hospice nije bio prvi hospicij, ali je bio prva medicinska akademska moderna zdravstvena ustanova, s naglaskom i na edukaciju i istraživanje uz klinički rad;</a:t>
            </a:r>
          </a:p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432175"/>
            <a:ext cx="38512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01638"/>
            <a:ext cx="8147050" cy="1371600"/>
          </a:xfrm>
        </p:spPr>
        <p:txBody>
          <a:bodyPr/>
          <a:lstStyle/>
          <a:p>
            <a:r>
              <a:rPr lang="hr-HR" sz="32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se bolest spriječi  i/ili  izliječi služe</a:t>
            </a:r>
            <a:r>
              <a:rPr lang="hr-HR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PREVENTIVA</a:t>
            </a:r>
            <a:endParaRPr lang="hr-HR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6" descr="pICTURE 0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700213"/>
            <a:ext cx="2590800" cy="3886200"/>
          </a:xfrm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771775" y="5653088"/>
            <a:ext cx="4103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r-HR" sz="2800" b="1"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r>
              <a:rPr lang="hr-HR" sz="2800" b="1" smtClean="0">
                <a:latin typeface="Arial" pitchFamily="34" charset="0"/>
                <a:cs typeface="Arial" pitchFamily="34" charset="0"/>
              </a:rPr>
              <a:t>KURATIVA</a:t>
            </a:r>
            <a:endParaRPr lang="hr-HR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836613"/>
            <a:ext cx="8062912" cy="5259387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Hospicij je filozofija skrbi, koja  naglašava da se uvijek nešto može učiniti u cilju pomoći bolesniku;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Hospicijski je pokret imao glavni međunarodni utjecaj u promicanju palijativne medicine i palijativne skrbi  i poboljšanje standarda skrbi općenito;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483100"/>
            <a:ext cx="35639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92150"/>
            <a:ext cx="9144000" cy="5403850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Velika rasprava u SAD-u o stavovima i praksi povezanoj s umiranjem (</a:t>
            </a:r>
            <a:r>
              <a:rPr lang="hr-HR" sz="2400" i="1">
                <a:latin typeface="Arial" pitchFamily="34" charset="0"/>
                <a:cs typeface="Arial" pitchFamily="34" charset="0"/>
              </a:rPr>
              <a:t>Mor, 1988</a:t>
            </a:r>
            <a:r>
              <a:rPr lang="hr-HR" sz="240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Pacijenti žele govoriti o smrti ako im se da mogućnost (</a:t>
            </a:r>
            <a:r>
              <a:rPr lang="hr-HR" sz="2400" i="1">
                <a:latin typeface="Arial" pitchFamily="34" charset="0"/>
                <a:cs typeface="Arial" pitchFamily="34" charset="0"/>
              </a:rPr>
              <a:t>Aring, 1971)</a:t>
            </a:r>
          </a:p>
          <a:p>
            <a:r>
              <a:rPr lang="hr-HR" sz="2400" i="1">
                <a:latin typeface="Arial" pitchFamily="34" charset="0"/>
                <a:cs typeface="Arial" pitchFamily="34" charset="0"/>
              </a:rPr>
              <a:t>On Death and Dying</a:t>
            </a:r>
            <a:r>
              <a:rPr lang="hr-HR" sz="2400">
                <a:latin typeface="Arial" pitchFamily="34" charset="0"/>
                <a:cs typeface="Arial" pitchFamily="34" charset="0"/>
              </a:rPr>
              <a:t> (1969) -dr Elisabeth Kubler- Ross (psihijatar) – prava revolucija (intervjui umirućih  bolesnika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tokom </a:t>
            </a:r>
            <a:r>
              <a:rPr lang="hr-HR" sz="2400">
                <a:latin typeface="Arial" pitchFamily="34" charset="0"/>
                <a:cs typeface="Arial" pitchFamily="34" charset="0"/>
              </a:rPr>
              <a:t>edukativnih seansi za studente i druge)</a:t>
            </a:r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500438"/>
            <a:ext cx="23606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402013"/>
            <a:ext cx="22240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549275"/>
            <a:ext cx="8569325" cy="5546725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Ideja o hospciju kao mjestu za učenje i istraživanje preselila iz Londona i u SAD – Florence Wald osniva Hospice Connecticut (Wald, 1980)- prvi nacionalni centar za kućne posjete i skrb o oboljelima i obitelji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Hospice of Marin, Kalifornija - drugi hospicijski program u SAD-u, direktor psihijatar dr. William Lamers (pionir brojnih interakcija između hospicija i medicinskih fakulteta)</a:t>
            </a:r>
          </a:p>
        </p:txBody>
      </p:sp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93382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573463"/>
            <a:ext cx="24161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77724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Hospitalna palijativna medicina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484313"/>
            <a:ext cx="8424862" cy="461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1974. urološki kirurg Balfour Mount osniva prvu svjetsku palijativnu službu pri bolnici u Royal Victoria bolnici  Mc Gill Sveučilišta u Montrealu (Kanada), kao dio fakulteta i istraživanja;</a:t>
            </a: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Sve više se naglašava vrijednost palijativne službe pri bolnicama (palijativni odsjeci), osobito u cilju kontrole boli</a:t>
            </a: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B. Mount prvi upotrebljava izraz palijativna skrb</a:t>
            </a:r>
          </a:p>
          <a:p>
            <a:pPr>
              <a:lnSpc>
                <a:spcPct val="90000"/>
              </a:lnSpc>
            </a:pPr>
            <a:r>
              <a:rPr lang="hr-HR" sz="2400">
                <a:latin typeface="Arial" pitchFamily="34" charset="0"/>
                <a:cs typeface="Arial" pitchFamily="34" charset="0"/>
              </a:rPr>
              <a:t>1974. St Luke Hospital, New York - konzultativni palijativni tim (O’Neill, 1992)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899025"/>
            <a:ext cx="3203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3"/>
          <p:cNvSpPr>
            <a:spLocks noGrp="1" noChangeAspect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The RVH PCU tim – </a:t>
            </a:r>
          </a:p>
          <a:p>
            <a:pPr>
              <a:buFontTx/>
              <a:buNone/>
            </a:pPr>
            <a:r>
              <a:rPr lang="hr-HR" sz="2400">
                <a:latin typeface="Arial" pitchFamily="34" charset="0"/>
                <a:cs typeface="Arial" pitchFamily="34" charset="0"/>
              </a:rPr>
              <a:t>Dr. Balfour Mount, četvrti slijeva </a:t>
            </a:r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31950"/>
            <a:ext cx="51117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628775"/>
            <a:ext cx="3200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772400" cy="935038"/>
          </a:xfrm>
        </p:spPr>
        <p:txBody>
          <a:bodyPr>
            <a:normAutofit fontScale="90000"/>
          </a:bodyPr>
          <a:lstStyle/>
          <a:p>
            <a:r>
              <a:rPr lang="hr-H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 Luke Hospital, New York – interdisciplinarni tim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12875"/>
            <a:ext cx="8964613" cy="52562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“Palijativna medicina  mora biti izrazito važan dio američke medicine i njezinih institucija. 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Razvoj odvojenih prostora za palijativnu skrb je puno skuplji i može dovesti do toga da javnost smatra hospicije kao ustanove za njegu (domove). </a:t>
            </a:r>
          </a:p>
          <a:p>
            <a:pPr>
              <a:lnSpc>
                <a:spcPct val="80000"/>
              </a:lnSpc>
            </a:pPr>
            <a:r>
              <a:rPr lang="hr-HR" sz="3000" b="1" u="sng">
                <a:latin typeface="Arial" pitchFamily="34" charset="0"/>
                <a:cs typeface="Arial" pitchFamily="34" charset="0"/>
              </a:rPr>
              <a:t>Nadalje, palijativna skrb mora skrbiti i liječiti (medicina). 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Palijativni tim na </a:t>
            </a:r>
            <a:r>
              <a:rPr lang="hr-HR" sz="3000" b="1">
                <a:latin typeface="Arial" pitchFamily="34" charset="0"/>
                <a:cs typeface="Arial" pitchFamily="34" charset="0"/>
              </a:rPr>
              <a:t>svakoj sveučilišnoj klinici </a:t>
            </a:r>
            <a:r>
              <a:rPr lang="hr-HR" sz="3000">
                <a:latin typeface="Arial" pitchFamily="34" charset="0"/>
                <a:cs typeface="Arial" pitchFamily="34" charset="0"/>
              </a:rPr>
              <a:t>će omogućiti današnjim studentima i budućim zdravstvenim profesionalcima da promatraju palijativnu medicinu  kao integralni dio akutne skrbi” (Torrens PR, 1985)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620713"/>
            <a:ext cx="8893175" cy="6237287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1972. odbor Senata SAD – “</a:t>
            </a:r>
            <a:r>
              <a:rPr lang="hr-HR" sz="2400" b="1">
                <a:latin typeface="Arial" pitchFamily="34" charset="0"/>
                <a:cs typeface="Arial" pitchFamily="34" charset="0"/>
              </a:rPr>
              <a:t>Death with Dignity</a:t>
            </a:r>
            <a:r>
              <a:rPr lang="hr-HR" sz="2400">
                <a:latin typeface="Arial" pitchFamily="34" charset="0"/>
                <a:cs typeface="Arial" pitchFamily="34" charset="0"/>
              </a:rPr>
              <a:t>”- NE odvajati hospicije od tradicionalne skrbi, vlada želi inkorporirati palijativnu medicinu u tradicionalne institucije;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Važnost Elizabeth Kubler Ross- promjena pogleda na smrt, odnos liječnik- bolesnik, snažan rast palijativnog pokreta;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Snažan razvoj privatnih i državnih centara, naglasak na skrbi što bliže kući bolesnika;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1976 odluka Quinlan (dozvola uklanjanja respiratora kod komatoznog mladog čovjeka)- 15 godina poslije značajna rasprava – evolucija biomedicinske etike (Beresford, 1977)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Nancy Cruzan (1991) - odbijanje liječenja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Suvremena palijativna medicina: ako ublažimo bol i patnju, neće biti zahtjeva bolesnika za pomoć pri umiranju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Moderna filozofija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Naglasak  je u palijativnoj medicini na tjelesne i emocionalne  simptome bolesnika i obitelji,  a ne na terminalnu bolest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Ublažavanje totalne boli;</a:t>
            </a:r>
          </a:p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044950"/>
            <a:ext cx="37338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893175" cy="935038"/>
          </a:xfrm>
        </p:spPr>
        <p:txBody>
          <a:bodyPr/>
          <a:lstStyle/>
          <a:p>
            <a:r>
              <a:rPr lang="hr-HR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Modeli organizacije palijativne medicine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68413"/>
            <a:ext cx="8893175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Kućne posjete tima;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Bolnički kreveti;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Specijalizirane jedinice (odsjeci, odjeli);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Dnevne bolnice;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Službe žalovanja;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Osnovna palijativna skrb (basic) – aktivnosti bilo koje zdravstvene službe u cilju pomoći terminalnom bolesniku i obitelji;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Specijalistička palijativna skrb – specifično organizirana da pruži profesionalnu skrb pacijentu i obitelji na posebnim mjestima, s vlastitim  edukacijskim, upravljačkim i financijskim resursima;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47738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Palijativna medicina....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484313"/>
            <a:ext cx="8280400" cy="5184775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400" b="1">
                <a:latin typeface="Arial" pitchFamily="34" charset="0"/>
                <a:cs typeface="Arial" pitchFamily="34" charset="0"/>
              </a:rPr>
              <a:t>NE </a:t>
            </a:r>
            <a:r>
              <a:rPr lang="hr-HR" sz="2400">
                <a:latin typeface="Arial" pitchFamily="34" charset="0"/>
                <a:cs typeface="Arial" pitchFamily="34" charset="0"/>
              </a:rPr>
              <a:t>odnosi se samo na starije bolesnike, već na oboljele od neizlječivih bolesti svih životnih dobi (od najmanje djece do najstarijih starih);</a:t>
            </a:r>
          </a:p>
          <a:p>
            <a:pPr>
              <a:buFontTx/>
              <a:buChar char="-"/>
            </a:pP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r-HR" sz="2400" b="1">
                <a:latin typeface="Arial" pitchFamily="34" charset="0"/>
                <a:cs typeface="Arial" pitchFamily="34" charset="0"/>
              </a:rPr>
              <a:t>NE </a:t>
            </a:r>
            <a:r>
              <a:rPr lang="hr-HR" sz="2400">
                <a:latin typeface="Arial" pitchFamily="34" charset="0"/>
                <a:cs typeface="Arial" pitchFamily="34" charset="0"/>
              </a:rPr>
              <a:t>odnosi se samo na bolesnike s rakom (oko 50%), već na oboljele od brojnih drugih neizlječivih bolesti;</a:t>
            </a:r>
          </a:p>
          <a:p>
            <a:pPr>
              <a:buFontTx/>
              <a:buChar char="-"/>
            </a:pP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NE odnosi se na zadnjih par dana ili tjedan života, već je često potrebna godinama;</a:t>
            </a:r>
          </a:p>
          <a:p>
            <a:pPr>
              <a:buFontTx/>
              <a:buChar char="-"/>
            </a:pPr>
            <a:endParaRPr lang="hr-HR" sz="240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NE boravi se u jedinicama palijativne medicine dugo (što kraće i što bliže obitelji!)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57200"/>
            <a:ext cx="7931150" cy="811213"/>
          </a:xfrm>
        </p:spPr>
        <p:txBody>
          <a:bodyPr/>
          <a:lstStyle/>
          <a:p>
            <a:pPr algn="l"/>
            <a:r>
              <a:rPr lang="hr-HR" sz="32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kad bolest postane neizlječiva?</a:t>
            </a:r>
          </a:p>
        </p:txBody>
      </p:sp>
      <p:pic>
        <p:nvPicPr>
          <p:cNvPr id="17410" name="Picture 5" descr="Mama - predavanje 0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12875"/>
            <a:ext cx="6911975" cy="443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92150"/>
            <a:ext cx="9144000" cy="5403850"/>
          </a:xfrm>
        </p:spPr>
        <p:txBody>
          <a:bodyPr/>
          <a:lstStyle/>
          <a:p>
            <a:pPr>
              <a:buFontTx/>
              <a:buChar char="-"/>
            </a:pPr>
            <a:r>
              <a:rPr lang="hr-HR">
                <a:latin typeface="Arial" pitchFamily="34" charset="0"/>
                <a:cs typeface="Arial" pitchFamily="34" charset="0"/>
              </a:rPr>
              <a:t>NIJE pasivan pristup, već aktivna sveobuhvatna skrb</a:t>
            </a:r>
          </a:p>
          <a:p>
            <a:pPr>
              <a:buFontTx/>
              <a:buChar char="-"/>
            </a:pPr>
            <a:r>
              <a:rPr lang="hr-HR">
                <a:latin typeface="Arial" pitchFamily="34" charset="0"/>
                <a:cs typeface="Arial" pitchFamily="34" charset="0"/>
              </a:rPr>
              <a:t>NE uključuje samo osnivanje posebnih ustanova (a posebno ne umirališta), to je specijalistička grana medicine potrebna na svim razinama; </a:t>
            </a:r>
          </a:p>
          <a:p>
            <a:pPr>
              <a:buFontTx/>
              <a:buChar char="-"/>
            </a:pPr>
            <a:r>
              <a:rPr lang="hr-HR">
                <a:latin typeface="Arial" pitchFamily="34" charset="0"/>
                <a:cs typeface="Arial" pitchFamily="34" charset="0"/>
              </a:rPr>
              <a:t>NE postoji palijativna medicina bez multidisciplinarnog, posebno educiranog tima;</a:t>
            </a:r>
          </a:p>
          <a:p>
            <a:pPr>
              <a:buFontTx/>
              <a:buChar char="-"/>
            </a:pPr>
            <a:r>
              <a:rPr lang="hr-HR">
                <a:latin typeface="Arial" pitchFamily="34" charset="0"/>
                <a:cs typeface="Arial" pitchFamily="34" charset="0"/>
              </a:rPr>
              <a:t>NE poskupljuje troškove liječenja;</a:t>
            </a:r>
          </a:p>
          <a:p>
            <a:pPr>
              <a:buFontTx/>
              <a:buChar char="-"/>
            </a:pPr>
            <a:endParaRPr lang="hr-HR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923" y="5373216"/>
            <a:ext cx="2423077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r>
              <a:rPr lang="hr-H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Koncepti palijativne medicine </a:t>
            </a:r>
            <a:br>
              <a:rPr lang="hr-H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(National Hospice Organization,1993)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981200"/>
            <a:ext cx="8785225" cy="4876800"/>
          </a:xfrm>
        </p:spPr>
        <p:txBody>
          <a:bodyPr>
            <a:normAutofit/>
          </a:bodyPr>
          <a:lstStyle/>
          <a:p>
            <a:r>
              <a:rPr lang="hr-HR" sz="2200">
                <a:latin typeface="Arial" pitchFamily="34" charset="0"/>
                <a:cs typeface="Arial" pitchFamily="34" charset="0"/>
              </a:rPr>
              <a:t>Smrt je prirodni dio životnog ciklusa. Kad je neizbježna, palijativna medicina ju neće ubrzavati niti usporavati;</a:t>
            </a:r>
          </a:p>
          <a:p>
            <a:r>
              <a:rPr lang="hr-HR" sz="2200">
                <a:latin typeface="Arial" pitchFamily="34" charset="0"/>
                <a:cs typeface="Arial" pitchFamily="34" charset="0"/>
              </a:rPr>
              <a:t>Klinički su ciljevi oslobađanje od boli i kontrola drugih simptoma;</a:t>
            </a:r>
          </a:p>
          <a:p>
            <a:r>
              <a:rPr lang="hr-HR" sz="2200">
                <a:latin typeface="Arial" pitchFamily="34" charset="0"/>
                <a:cs typeface="Arial" pitchFamily="34" charset="0"/>
              </a:rPr>
              <a:t>Psihološka i duhovna bol je jednako važna kao i fizička – važan interdisciplinarni tim (specijalist palijativne medicine, obiteljski liječnik, medicinska sestra, socijalni radnik, duhovnik, volonteri)</a:t>
            </a:r>
          </a:p>
          <a:p>
            <a:r>
              <a:rPr lang="hr-HR" sz="2200">
                <a:latin typeface="Arial" pitchFamily="34" charset="0"/>
                <a:cs typeface="Arial" pitchFamily="34" charset="0"/>
              </a:rPr>
              <a:t>Jedinica skrbi su bolesnik i njegova obitelj</a:t>
            </a:r>
          </a:p>
          <a:p>
            <a:r>
              <a:rPr lang="hr-HR" sz="2200">
                <a:latin typeface="Arial" pitchFamily="34" charset="0"/>
                <a:cs typeface="Arial" pitchFamily="34" charset="0"/>
              </a:rPr>
              <a:t>Pomoć u žalovanju zbog podrške članovima obitelji i prijateljima </a:t>
            </a:r>
          </a:p>
          <a:p>
            <a:r>
              <a:rPr lang="hr-HR" sz="2200">
                <a:latin typeface="Arial" pitchFamily="34" charset="0"/>
                <a:cs typeface="Arial" pitchFamily="34" charset="0"/>
              </a:rPr>
              <a:t>Skrb se pruža bez obzira na sposobnost plaćanja</a:t>
            </a:r>
          </a:p>
          <a:p>
            <a:pPr>
              <a:buFontTx/>
              <a:buNone/>
            </a:pPr>
            <a:r>
              <a:rPr lang="hr-HR" sz="2200">
                <a:latin typeface="Arial" pitchFamily="34" charset="0"/>
                <a:cs typeface="Arial" pitchFamily="34" charset="0"/>
              </a:rPr>
              <a:t>Primarni je cilj promicanje života, dostojanstva i života bez boli na način u kojem se uvažavaju individualne potrebe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Gdje smo danas?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341438"/>
            <a:ext cx="8964612" cy="5183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Hospicij je koncept, ne specifično mjesto;</a:t>
            </a:r>
          </a:p>
          <a:p>
            <a:pPr>
              <a:lnSpc>
                <a:spcPct val="8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Razni modeli u svijetu: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3000">
                <a:latin typeface="Arial" pitchFamily="34" charset="0"/>
                <a:cs typeface="Arial" pitchFamily="34" charset="0"/>
              </a:rPr>
              <a:t> - u Engleskoj puno karitativnih  centara s odjelom, dnevnom bolnicom, ambulantama i kucnim posjetama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r-HR" sz="3000">
                <a:latin typeface="Arial" pitchFamily="34" charset="0"/>
                <a:cs typeface="Arial" pitchFamily="34" charset="0"/>
              </a:rPr>
              <a:t>neke zemlje imaju jedinice palijativne medicine unutar općih bolnica i onkoloških centara, uz bolničke i kućne timove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r-HR" sz="3000">
                <a:latin typeface="Arial" pitchFamily="34" charset="0"/>
                <a:cs typeface="Arial" pitchFamily="34" charset="0"/>
              </a:rPr>
              <a:t>neke u potpunosti financira država (zdravstveni sustav), neki su dobrovoljni (zaklade, fondacije...)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r-HR" sz="3000">
                <a:latin typeface="Arial" pitchFamily="34" charset="0"/>
                <a:cs typeface="Arial" pitchFamily="34" charset="0"/>
              </a:rPr>
              <a:t>2001 -  7000 centara palijativne medicine u više od 90 zemalja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620713"/>
            <a:ext cx="8424863" cy="5475287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Jaspers 2007: Europa: Velika Britanija 958 centara, Francuska 471, Poljska 362, Njemačka 321, Španjolska 261, Nizozemska 138, Belgija 121</a:t>
            </a:r>
          </a:p>
          <a:p>
            <a:pPr>
              <a:buFontTx/>
              <a:buChar char="-"/>
            </a:pPr>
            <a:r>
              <a:rPr lang="hr-HR" sz="2400">
                <a:latin typeface="Arial" pitchFamily="34" charset="0"/>
                <a:cs typeface="Arial" pitchFamily="34" charset="0"/>
              </a:rPr>
              <a:t>Broj palijativnih kreveta na milion stanovnika: Velika Britanija 54, Nizozemska 40, Belgija 35, Njemačka 22, Poljska 21, Francuska 17, Španjolska 10;</a:t>
            </a:r>
          </a:p>
          <a:p>
            <a:endParaRPr lang="hr-HR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97200"/>
            <a:ext cx="71850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3148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4813"/>
            <a:ext cx="7772400" cy="863600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Izazovi za budućnost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341438"/>
            <a:ext cx="8893175" cy="5256212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Korijeni palijativne skrbi slični su onima suvremene medicine;</a:t>
            </a:r>
          </a:p>
          <a:p>
            <a:endParaRPr lang="hr-HR" sz="2400">
              <a:latin typeface="Arial" pitchFamily="34" charset="0"/>
              <a:cs typeface="Arial" pitchFamily="34" charset="0"/>
            </a:endParaRP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Moderni palijativni program (kombinacija liječenja s edukacijom i istraživanjem te javnozdravstvenim pristupom) –akademski program;</a:t>
            </a:r>
          </a:p>
          <a:p>
            <a:endParaRPr lang="hr-HR" sz="2400">
              <a:latin typeface="Arial" pitchFamily="34" charset="0"/>
              <a:cs typeface="Arial" pitchFamily="34" charset="0"/>
            </a:endParaRP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Svaki akademski medicinski centar želi integrirati palijativni program u  kliničke, edukacijske i istraživačke aktivnosti i umrežavanje – neki od tih će se kasnije razviti u sveobuhvatne centre izvrsnosti i biti liaison institucije ze one koji odlučuju u zdravstvenom sustavu;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Dame Cicely Saunders (2004)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981200"/>
            <a:ext cx="8785225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r-HR" sz="3000">
                <a:latin typeface="Arial" pitchFamily="34" charset="0"/>
                <a:cs typeface="Arial" pitchFamily="34" charset="0"/>
              </a:rPr>
              <a:t>	“ </a:t>
            </a:r>
            <a:r>
              <a:rPr lang="hr-HR" sz="3000" i="1">
                <a:latin typeface="Arial" pitchFamily="34" charset="0"/>
                <a:cs typeface="Arial" pitchFamily="34" charset="0"/>
              </a:rPr>
              <a:t>Hospicijski pokret i specijalnost palijativne medicine koja je iz njega izrasla ponovno je naglasio važnost života osobe i odnosa.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3000" i="1">
                <a:latin typeface="Arial" pitchFamily="34" charset="0"/>
                <a:cs typeface="Arial" pitchFamily="34" charset="0"/>
              </a:rPr>
              <a:t>    Ciljano istraživanje s naglaskom na detalje i dobra klinička praksa imaju za cilj izbjeći izolaciju zbog koje mnogi pate,  a koja se često povećava zbog neadekvatnih intervencija.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sz="3000" i="1">
                <a:latin typeface="Arial" pitchFamily="34" charset="0"/>
                <a:cs typeface="Arial" pitchFamily="34" charset="0"/>
              </a:rPr>
              <a:t>    Ako osobe znaju da ih se poštuje kao dio ljudske familije, kraj života može biti finalno ispunjenje svega što se događalo ranije”.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981200"/>
            <a:ext cx="8569325" cy="4616450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Palijativna je medicina  jedno od osnovnih ljudskih prava na zdravstvenu zaštitu;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palijativna medicina  mora biti temeljena na načelima dostupnosti i jednakosti, bez obzira na rasu, etničku pripadnost, spol, socijalni status i sposobnost plaćanja usluga;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765175"/>
            <a:ext cx="7772400" cy="3311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zdravstveni profesionalci moraju biti adekvatno educirani na području palijativne medicine;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članovi obitelji i nezdravstveni dobrovoljci kao važni faktori u pružanju palijativne skrbi moraju biti prepoznati i osnaženi vladinom politikom. </a:t>
            </a:r>
          </a:p>
          <a:p>
            <a:pPr>
              <a:lnSpc>
                <a:spcPct val="90000"/>
              </a:lnSpc>
            </a:pPr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96975"/>
            <a:ext cx="7772400" cy="4899025"/>
          </a:xfrm>
        </p:spPr>
        <p:txBody>
          <a:bodyPr>
            <a:normAutofit/>
          </a:bodyPr>
          <a:lstStyle/>
          <a:p>
            <a:r>
              <a:rPr lang="hr-HR" sz="3000">
                <a:latin typeface="Arial" pitchFamily="34" charset="0"/>
                <a:cs typeface="Arial" pitchFamily="34" charset="0"/>
              </a:rPr>
              <a:t>Nije upitno treba li razvijati palijativnu medicinu i palijativnu skrb – TO SE MORA NAPRAVITI zbog svih aspekata (od kvalitetnog liječenja bolesnika, etičkih pitanja, do redukcije troškova u zdravstvu, jer palijativna medicina štedi zdravstvu);</a:t>
            </a:r>
          </a:p>
          <a:p>
            <a:r>
              <a:rPr lang="hr-HR" sz="3000">
                <a:latin typeface="Arial" pitchFamily="34" charset="0"/>
                <a:cs typeface="Arial" pitchFamily="34" charset="0"/>
              </a:rPr>
              <a:t>Pitanje je KAKO, TKO, GDJE i KADA?</a:t>
            </a:r>
          </a:p>
          <a:p>
            <a:r>
              <a:rPr lang="hr-HR" sz="3000">
                <a:latin typeface="Arial" pitchFamily="34" charset="0"/>
                <a:cs typeface="Arial" pitchFamily="34" charset="0"/>
              </a:rPr>
              <a:t>I ovaj je tečaj mjesto da o tome zajednički razmišljamo i damo prijedloge!</a:t>
            </a:r>
          </a:p>
          <a:p>
            <a:endParaRPr lang="hr-HR" sz="3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Intersektorska suradnja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Struke: liječnici svih specijalnosti, medicinske sestre, psiholozi, defektolozi, logopedi, socijalni radnici, duhovnici, radni terapeuti, art terapeuti, fizioterapeuti, pravnici, ekonomisti, volonteri, članovi obitelji i dr.</a:t>
            </a:r>
          </a:p>
          <a:p>
            <a:pPr>
              <a:lnSpc>
                <a:spcPct val="9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Sve razine zdravstvene i socijalne zaštite; </a:t>
            </a:r>
          </a:p>
          <a:p>
            <a:pPr>
              <a:lnSpc>
                <a:spcPct val="90000"/>
              </a:lnSpc>
            </a:pPr>
            <a:r>
              <a:rPr lang="hr-HR" sz="3000">
                <a:latin typeface="Arial" pitchFamily="34" charset="0"/>
                <a:cs typeface="Arial" pitchFamily="34" charset="0"/>
              </a:rPr>
              <a:t>Vladine institucije i ustanove, civilno društvo, vjerske zajednice, poslovni sektor (osiguravatelji, farmaceutske kuće, zaklade...)</a:t>
            </a:r>
          </a:p>
          <a:p>
            <a:pPr>
              <a:lnSpc>
                <a:spcPct val="90000"/>
              </a:lnSpc>
            </a:pPr>
            <a:endParaRPr lang="hr-HR" sz="3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5" y="1360488"/>
            <a:ext cx="72659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755650" y="457200"/>
            <a:ext cx="7931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>
                <a:latin typeface="Arial" pitchFamily="34" charset="0"/>
                <a:cs typeface="Arial" pitchFamily="34" charset="0"/>
              </a:rPr>
              <a:t>A kad bolest postane neizlječiva?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 palijativne skrbi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Struktura i proces zbrinjavanja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Fizički aspekt zbrinjavanja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Psihosocijalni i psihijatrijski aspekti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Socijalni aspekt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Duhovni, religijski, egzistencionalni aspekti zbrinjavanja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Kulturološki aspekt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Zbrinjavanje umirućeg bolesnika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</a:pPr>
            <a:r>
              <a:rPr lang="hr-HR" sz="3000">
                <a:latin typeface="Arial" pitchFamily="34" charset="0"/>
                <a:cs typeface="Arial" pitchFamily="34" charset="0"/>
              </a:rPr>
              <a:t>Etički i legalni aspekti zbrinjavanja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Razlike između palijativne i kurativne medicine</a:t>
            </a:r>
          </a:p>
        </p:txBody>
      </p:sp>
      <p:sp>
        <p:nvSpPr>
          <p:cNvPr id="6451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Palijativna medicina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2573338"/>
            <a:ext cx="4040188" cy="3951287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Kvaliteta života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Palijativan pristup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Kontrola simptoma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Liječenje ovisi o simptomima i željama bolesnika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Skrbi se za bolesnika, obitelj, druge važne osobe</a:t>
            </a:r>
          </a:p>
        </p:txBody>
      </p:sp>
      <p:sp>
        <p:nvSpPr>
          <p:cNvPr id="6451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hr-HR" sz="2400" b="1">
                <a:latin typeface="Arial" pitchFamily="34" charset="0"/>
                <a:cs typeface="Arial" pitchFamily="34" charset="0"/>
              </a:rPr>
              <a:t>Kurativna medicina</a:t>
            </a:r>
          </a:p>
        </p:txBody>
      </p:sp>
      <p:sp>
        <p:nvSpPr>
          <p:cNvPr id="6451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2573338"/>
            <a:ext cx="4041775" cy="3951287"/>
          </a:xfrm>
        </p:spPr>
        <p:txBody>
          <a:bodyPr/>
          <a:lstStyle/>
          <a:p>
            <a:r>
              <a:rPr lang="hr-HR" sz="2400">
                <a:latin typeface="Arial" pitchFamily="34" charset="0"/>
                <a:cs typeface="Arial" pitchFamily="34" charset="0"/>
              </a:rPr>
              <a:t>Kvantiteta života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Kurativan pristup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Kontrola bolesti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Liječenje ovisi o kliničkim parametrima</a:t>
            </a:r>
          </a:p>
          <a:p>
            <a:r>
              <a:rPr lang="hr-HR" sz="2400">
                <a:latin typeface="Arial" pitchFamily="34" charset="0"/>
                <a:cs typeface="Arial" pitchFamily="34" charset="0"/>
              </a:rPr>
              <a:t>Skrbi se o bolesniku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Ključni elementi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4294967295"/>
          </p:nvPr>
        </p:nvSpPr>
        <p:spPr>
          <a:xfrm>
            <a:off x="539750" y="2565400"/>
            <a:ext cx="8229600" cy="2260600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Obitelj i bolesnik – okruženje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Obrazovanje 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Iskustvo</a:t>
            </a:r>
          </a:p>
          <a:p>
            <a:endParaRPr lang="hr-HR">
              <a:latin typeface="Arial" pitchFamily="34" charset="0"/>
              <a:cs typeface="Arial" pitchFamily="34" charset="0"/>
            </a:endParaRPr>
          </a:p>
          <a:p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Interdisciplinarni 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Medicina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Sestrinstvo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Psihologija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Socijalna služba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Duhovno zbrinjavanje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Rehabilitacija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Nutricionizam</a:t>
            </a:r>
          </a:p>
          <a:p>
            <a:pPr>
              <a:lnSpc>
                <a:spcPct val="90000"/>
              </a:lnSpc>
            </a:pPr>
            <a:r>
              <a:rPr lang="hr-HR">
                <a:latin typeface="Arial" pitchFamily="34" charset="0"/>
                <a:cs typeface="Arial" pitchFamily="34" charset="0"/>
              </a:rPr>
              <a:t>Farmakologija</a:t>
            </a:r>
          </a:p>
          <a:p>
            <a:pPr>
              <a:lnSpc>
                <a:spcPct val="90000"/>
              </a:lnSpc>
            </a:pPr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229600" cy="2476500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Fizičke i psihološke intervencije fokusirane na neizbježnu smrt moraju poštivati kulturu, duhovnost, vjeru, načine tugovanja i gubitka umirućeg bolesnika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71863"/>
            <a:ext cx="8229600" cy="26939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mtClean="0"/>
              <a:t>Programi palijativne skrbi će rasti zajedno s porastom broja bolesnika koji žive s kroničnim i životno-ugrožavajućim bolestima te zbog rastućeg interesa kliničara za učinkovitim pristupom zbrinjavanju takvih bolesnika</a:t>
            </a:r>
            <a:endParaRPr lang="hr-H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hr-HR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 može pružiti palijativna skrb?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Holistički pristup (fizički, psihosocijalni, kulturni, duhovni)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hr-HR">
              <a:latin typeface="Arial" pitchFamily="34" charset="0"/>
              <a:cs typeface="Arial" pitchFamily="34" charset="0"/>
            </a:endParaRPr>
          </a:p>
          <a:p>
            <a:r>
              <a:rPr lang="hr-HR">
                <a:latin typeface="Arial" pitchFamily="34" charset="0"/>
                <a:cs typeface="Arial" pitchFamily="34" charset="0"/>
              </a:rPr>
              <a:t>Kontrolu simptoma bolesti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Komplementaru terapiju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Savjetovanje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Socijalno okruženje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Dnevne aktivnosti u hospiciju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INTERDISCIPLINARNI PRISTUP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>
                <a:latin typeface="Arial" pitchFamily="34" charset="0"/>
                <a:cs typeface="Arial" pitchFamily="34" charset="0"/>
              </a:rPr>
              <a:t>To uključuje kliničare svih specijalnosti i područja zdravstvene skrbi</a:t>
            </a:r>
          </a:p>
          <a:p>
            <a:pPr>
              <a:lnSpc>
                <a:spcPct val="90000"/>
              </a:lnSpc>
            </a:pPr>
            <a:r>
              <a:rPr lang="hr-HR" sz="2700">
                <a:latin typeface="Arial" pitchFamily="34" charset="0"/>
                <a:cs typeface="Arial" pitchFamily="34" charset="0"/>
              </a:rPr>
              <a:t>Ključni element je interdisciplinarna priroda palijativne skrbi</a:t>
            </a:r>
          </a:p>
          <a:p>
            <a:pPr>
              <a:lnSpc>
                <a:spcPct val="90000"/>
              </a:lnSpc>
            </a:pPr>
            <a:r>
              <a:rPr lang="hr-HR" sz="2700">
                <a:latin typeface="Arial" pitchFamily="34" charset="0"/>
                <a:cs typeface="Arial" pitchFamily="34" charset="0"/>
              </a:rPr>
              <a:t>Rašireno je vjerovanje kako je za palijativnu skrb zadužen tim već spomenutih stručnjaka, dodatno se mora istaknuti važnost tima za </a:t>
            </a:r>
            <a:r>
              <a:rPr lang="en-US" sz="2700">
                <a:latin typeface="Arial" pitchFamily="34" charset="0"/>
                <a:cs typeface="Arial" pitchFamily="34" charset="0"/>
              </a:rPr>
              <a:t>rehabilita</a:t>
            </a:r>
            <a:r>
              <a:rPr lang="hr-HR" sz="2700">
                <a:latin typeface="Arial" pitchFamily="34" charset="0"/>
                <a:cs typeface="Arial" pitchFamily="34" charset="0"/>
              </a:rPr>
              <a:t>ciju</a:t>
            </a:r>
            <a:r>
              <a:rPr lang="en-US" sz="2700">
                <a:latin typeface="Arial" pitchFamily="34" charset="0"/>
                <a:cs typeface="Arial" pitchFamily="34" charset="0"/>
              </a:rPr>
              <a:t>, </a:t>
            </a:r>
            <a:r>
              <a:rPr lang="hr-HR" sz="2700">
                <a:latin typeface="Arial" pitchFamily="34" charset="0"/>
                <a:cs typeface="Arial" pitchFamily="34" charset="0"/>
              </a:rPr>
              <a:t>uključujući fizikalnu terapiju, okupacijsku terapiju, logoped, u suradnji s drugim disciplinama prema dobnim skupinama kao što su gerijatrija ili dječji specijalisti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kern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Pristup specifičan za problem</a:t>
            </a:r>
            <a:endParaRPr lang="hr-HR" b="1" kern="12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763" y="1092200"/>
            <a:ext cx="8434387" cy="5216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>
                <a:latin typeface="Arial" pitchFamily="34" charset="0"/>
                <a:cs typeface="Arial" pitchFamily="34" charset="0"/>
              </a:rPr>
              <a:t>Specijalističku medicinsku skrb treba prilagoditi i bolesnicima koji boluju od specifičnih bolesti poput </a:t>
            </a:r>
            <a:r>
              <a:rPr lang="en-US" sz="2700">
                <a:latin typeface="Arial" pitchFamily="34" charset="0"/>
                <a:cs typeface="Arial" pitchFamily="34" charset="0"/>
              </a:rPr>
              <a:t>HIV/AIDS</a:t>
            </a:r>
            <a:r>
              <a:rPr lang="hr-HR" sz="2700">
                <a:latin typeface="Arial" pitchFamily="34" charset="0"/>
                <a:cs typeface="Arial" pitchFamily="34" charset="0"/>
              </a:rPr>
              <a:t>a</a:t>
            </a:r>
            <a:r>
              <a:rPr lang="en-US" sz="2700">
                <a:latin typeface="Arial" pitchFamily="34" charset="0"/>
                <a:cs typeface="Arial" pitchFamily="34" charset="0"/>
              </a:rPr>
              <a:t>,</a:t>
            </a:r>
            <a:r>
              <a:rPr lang="hr-HR" sz="2700">
                <a:latin typeface="Arial" pitchFamily="34" charset="0"/>
                <a:cs typeface="Arial" pitchFamily="34" charset="0"/>
              </a:rPr>
              <a:t>kardioloških bolesti</a:t>
            </a:r>
            <a:r>
              <a:rPr lang="en-US" sz="2700">
                <a:latin typeface="Arial" pitchFamily="34" charset="0"/>
                <a:cs typeface="Arial" pitchFamily="34" charset="0"/>
              </a:rPr>
              <a:t>, </a:t>
            </a:r>
            <a:r>
              <a:rPr lang="hr-HR" sz="2700">
                <a:latin typeface="Arial" pitchFamily="34" charset="0"/>
                <a:cs typeface="Arial" pitchFamily="34" charset="0"/>
              </a:rPr>
              <a:t>neuroloških poremećaja</a:t>
            </a:r>
            <a:r>
              <a:rPr lang="en-US" sz="2700">
                <a:latin typeface="Arial" pitchFamily="34" charset="0"/>
                <a:cs typeface="Arial" pitchFamily="34" charset="0"/>
              </a:rPr>
              <a:t>, </a:t>
            </a:r>
            <a:r>
              <a:rPr lang="hr-HR" sz="2700">
                <a:latin typeface="Arial" pitchFamily="34" charset="0"/>
                <a:cs typeface="Arial" pitchFamily="34" charset="0"/>
              </a:rPr>
              <a:t>hepatalnih ili endokrinoloških bolesti</a:t>
            </a:r>
            <a:r>
              <a:rPr lang="en-US" sz="2700">
                <a:latin typeface="Arial" pitchFamily="34" charset="0"/>
                <a:cs typeface="Arial" pitchFamily="34" charset="0"/>
              </a:rPr>
              <a:t>, </a:t>
            </a:r>
            <a:r>
              <a:rPr lang="hr-HR" sz="2700">
                <a:latin typeface="Arial" pitchFamily="34" charset="0"/>
                <a:cs typeface="Arial" pitchFamily="34" charset="0"/>
              </a:rPr>
              <a:t>koje nisu karcinom.</a:t>
            </a:r>
          </a:p>
          <a:p>
            <a:pPr>
              <a:lnSpc>
                <a:spcPct val="90000"/>
              </a:lnSpc>
            </a:pPr>
            <a:r>
              <a:rPr lang="hr-HR" sz="2700">
                <a:latin typeface="Arial" pitchFamily="34" charset="0"/>
                <a:cs typeface="Arial" pitchFamily="34" charset="0"/>
              </a:rPr>
              <a:t>Nužno je uključiti druge discipline koje predstavljaju ključne članove tima palijativne medicine</a:t>
            </a:r>
          </a:p>
          <a:p>
            <a:pPr>
              <a:lnSpc>
                <a:spcPct val="90000"/>
              </a:lnSpc>
            </a:pPr>
            <a:r>
              <a:rPr lang="hr-HR" sz="2700">
                <a:latin typeface="Arial" pitchFamily="34" charset="0"/>
                <a:cs typeface="Arial" pitchFamily="34" charset="0"/>
              </a:rPr>
              <a:t>Najbolja palijativna skrb se postiže pažljivom koordinacijom palijativne medicine i hospicijskih programa od postavljanja dijagnoze do zadnjih stadija bolesti putem kontinuirane njege.</a:t>
            </a:r>
          </a:p>
          <a:p>
            <a:pPr>
              <a:lnSpc>
                <a:spcPct val="90000"/>
              </a:lnSpc>
            </a:pPr>
            <a:endParaRPr lang="en-US" sz="27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kern="120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Temeljni elementi hospicija i palijativne skrbi</a:t>
            </a:r>
            <a:endParaRPr lang="hr-HR" b="1" kern="12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>
                <a:latin typeface="Arial" pitchFamily="34" charset="0"/>
                <a:cs typeface="Arial" pitchFamily="34" charset="0"/>
              </a:rPr>
              <a:t>Kontrola boli i simptoma.</a:t>
            </a:r>
          </a:p>
          <a:p>
            <a:pPr marL="0" indent="0">
              <a:buFontTx/>
              <a:buNone/>
            </a:pPr>
            <a:r>
              <a:rPr lang="hr-HR">
                <a:latin typeface="Arial" pitchFamily="34" charset="0"/>
                <a:cs typeface="Arial" pitchFamily="34" charset="0"/>
              </a:rPr>
              <a:t>-psihosocijalni aspekt, duhovna pitanja, dnevne potrebe se zbrinjavaju kontinuirano i o njima se raspravlja s bolesnikom i obitelji </a:t>
            </a:r>
            <a:r>
              <a:rPr lang="hr-HR" smtClean="0">
                <a:latin typeface="Arial" pitchFamily="34" charset="0"/>
                <a:cs typeface="Arial" pitchFamily="34" charset="0"/>
              </a:rPr>
              <a:t>tokom </a:t>
            </a:r>
            <a:r>
              <a:rPr lang="hr-HR">
                <a:latin typeface="Arial" pitchFamily="34" charset="0"/>
                <a:cs typeface="Arial" pitchFamily="34" charset="0"/>
              </a:rPr>
              <a:t>zbrinjavanja</a:t>
            </a:r>
          </a:p>
          <a:p>
            <a:pPr marL="0" indent="0">
              <a:buFontTx/>
              <a:buNone/>
            </a:pPr>
            <a:r>
              <a:rPr lang="hr-HR">
                <a:latin typeface="Arial" pitchFamily="34" charset="0"/>
                <a:cs typeface="Arial" pitchFamily="34" charset="0"/>
              </a:rPr>
              <a:t>-svi problemi se rješavaju na osnovi najnovijih spoznaja ali uzimajući u obzir bolesnikov kulturalni aspekt.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/>
          <p:cNvSpPr>
            <a:spLocks noGrp="1"/>
          </p:cNvSpPr>
          <p:nvPr>
            <p:ph idx="4294967295"/>
          </p:nvPr>
        </p:nvSpPr>
        <p:spPr>
          <a:xfrm>
            <a:off x="179388" y="659283"/>
            <a:ext cx="8713787" cy="5434013"/>
          </a:xfrm>
        </p:spPr>
        <p:txBody>
          <a:bodyPr/>
          <a:lstStyle/>
          <a:p>
            <a:r>
              <a:rPr lang="hr-HR" sz="2800">
                <a:latin typeface="Arial" pitchFamily="34" charset="0"/>
                <a:cs typeface="Arial" pitchFamily="34" charset="0"/>
              </a:rPr>
              <a:t>B</a:t>
            </a:r>
            <a:r>
              <a:rPr lang="en-US" sz="2800">
                <a:latin typeface="Arial" pitchFamily="34" charset="0"/>
                <a:cs typeface="Arial" pitchFamily="34" charset="0"/>
              </a:rPr>
              <a:t>olesnici </a:t>
            </a:r>
            <a:r>
              <a:rPr lang="hr-HR" sz="2800">
                <a:latin typeface="Arial" pitchFamily="34" charset="0"/>
                <a:cs typeface="Arial" pitchFamily="34" charset="0"/>
              </a:rPr>
              <a:t>i njihove obitelji su u stalnoj komunikaciji s osobljem od kojeg dobivaju informacije u ugodnom, sigurnom, i za njih kulturološki prihvatljivom okruženju, na razumljiv i prihvatljiv način kako bi imali što jasniji uvid u stvarno stanje bolesti i mogućnosti liječenja. </a:t>
            </a:r>
          </a:p>
          <a:p>
            <a:r>
              <a:rPr lang="hr-HR" sz="2800" smtClean="0">
                <a:latin typeface="Arial" pitchFamily="34" charset="0"/>
                <a:cs typeface="Arial" pitchFamily="34" charset="0"/>
              </a:rPr>
              <a:t>tokom </a:t>
            </a:r>
            <a:r>
              <a:rPr lang="hr-HR" sz="2800">
                <a:latin typeface="Arial" pitchFamily="34" charset="0"/>
                <a:cs typeface="Arial" pitchFamily="34" charset="0"/>
              </a:rPr>
              <a:t>tog procesa na vidjelo izlaze </a:t>
            </a:r>
            <a:r>
              <a:rPr lang="hr-HR" sz="2800" smtClean="0">
                <a:latin typeface="Arial" pitchFamily="34" charset="0"/>
                <a:cs typeface="Arial" pitchFamily="34" charset="0"/>
              </a:rPr>
              <a:t>vrijednosti</a:t>
            </a:r>
            <a:r>
              <a:rPr lang="hr-HR" sz="2800">
                <a:latin typeface="Arial" pitchFamily="34" charset="0"/>
                <a:cs typeface="Arial" pitchFamily="34" charset="0"/>
              </a:rPr>
              <a:t>, želje, ciljevi i vjerovanja.</a:t>
            </a:r>
          </a:p>
          <a:p>
            <a:r>
              <a:rPr lang="hr-HR" sz="2800" smtClean="0">
                <a:latin typeface="Arial" pitchFamily="34" charset="0"/>
                <a:cs typeface="Arial" pitchFamily="34" charset="0"/>
              </a:rPr>
              <a:t>Ponavljano se procjenjuju </a:t>
            </a:r>
            <a:r>
              <a:rPr lang="hr-HR" sz="2800">
                <a:latin typeface="Arial" pitchFamily="34" charset="0"/>
                <a:cs typeface="Arial" pitchFamily="34" charset="0"/>
              </a:rPr>
              <a:t>dobrobiti i </a:t>
            </a:r>
            <a:r>
              <a:rPr lang="hr-HR" sz="2800" smtClean="0">
                <a:latin typeface="Arial" pitchFamily="34" charset="0"/>
                <a:cs typeface="Arial" pitchFamily="34" charset="0"/>
              </a:rPr>
              <a:t>teškoće </a:t>
            </a:r>
            <a:r>
              <a:rPr lang="hr-HR" sz="2800">
                <a:latin typeface="Arial" pitchFamily="34" charset="0"/>
                <a:cs typeface="Arial" pitchFamily="34" charset="0"/>
              </a:rPr>
              <a:t>koje nosi liječenje,  te se </a:t>
            </a:r>
            <a:r>
              <a:rPr lang="hr-HR" sz="2800" smtClean="0">
                <a:latin typeface="Arial" pitchFamily="34" charset="0"/>
                <a:cs typeface="Arial" pitchFamily="34" charset="0"/>
              </a:rPr>
              <a:t>plan </a:t>
            </a:r>
            <a:r>
              <a:rPr lang="hr-HR" sz="2800">
                <a:latin typeface="Arial" pitchFamily="34" charset="0"/>
                <a:cs typeface="Arial" pitchFamily="34" charset="0"/>
              </a:rPr>
              <a:t>njege </a:t>
            </a:r>
            <a:r>
              <a:rPr lang="hr-HR" sz="2800" smtClean="0">
                <a:latin typeface="Arial" pitchFamily="34" charset="0"/>
                <a:cs typeface="Arial" pitchFamily="34" charset="0"/>
              </a:rPr>
              <a:t>prilagođava stanju </a:t>
            </a:r>
            <a:r>
              <a:rPr lang="hr-HR" sz="2800">
                <a:latin typeface="Arial" pitchFamily="34" charset="0"/>
                <a:cs typeface="Arial" pitchFamily="34" charset="0"/>
              </a:rPr>
              <a:t>bolesnika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ChangeArrowheads="1"/>
          </p:cNvSpPr>
          <p:nvPr/>
        </p:nvSpPr>
        <p:spPr bwMode="auto">
          <a:xfrm>
            <a:off x="755650" y="457200"/>
            <a:ext cx="7931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>
                <a:latin typeface="Arial" pitchFamily="34" charset="0"/>
                <a:cs typeface="Arial" pitchFamily="34" charset="0"/>
              </a:rPr>
              <a:t>A kad bolest postane neizlječiva?</a:t>
            </a:r>
          </a:p>
        </p:txBody>
      </p:sp>
      <p:pic>
        <p:nvPicPr>
          <p:cNvPr id="19458" name="Picture 2" descr="C:\Users\Vlasta\Saved Games\Desktop\Documents\Ostalo\PRIMJERI SA STACIONARA DOMA\IMAGE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30325"/>
            <a:ext cx="734536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4294967295"/>
          </p:nvPr>
        </p:nvSpPr>
        <p:spPr>
          <a:xfrm>
            <a:off x="323850" y="549275"/>
            <a:ext cx="8362950" cy="5576888"/>
          </a:xfrm>
        </p:spPr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Obitelji i bolesnici pripremaju se za proces umiranja.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Predlažu se i istražuju hospicijske mogućnosti, kao i mogućnosti osobnog rasta te podrška obiteljima u trenutku teškog gubitka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381000"/>
            <a:ext cx="8140700" cy="838200"/>
          </a:xfrm>
        </p:spPr>
        <p:txBody>
          <a:bodyPr/>
          <a:lstStyle/>
          <a:p>
            <a:r>
              <a:rPr lang="en-US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Modern</a:t>
            </a:r>
            <a:r>
              <a:rPr lang="hr-HR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</a:t>
            </a:r>
            <a:r>
              <a:rPr lang="hr-HR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ativ</a:t>
            </a:r>
            <a:r>
              <a:rPr lang="hr-HR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skrb</a:t>
            </a:r>
            <a:endParaRPr lang="en-US" sz="3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66800" y="2879725"/>
            <a:ext cx="7086600" cy="17145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162800" y="2879725"/>
            <a:ext cx="990600" cy="17145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1066800" y="2895600"/>
            <a:ext cx="6096000" cy="152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hr-HR" sz="2400">
              <a:latin typeface="+mj-lt"/>
              <a:cs typeface="+mn-cs"/>
            </a:endParaRP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628650" y="1508125"/>
            <a:ext cx="6248400" cy="5191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800" b="1">
              <a:latin typeface="+mj-lt"/>
              <a:cs typeface="+mn-cs"/>
            </a:endParaRPr>
          </a:p>
        </p:txBody>
      </p:sp>
      <p:sp>
        <p:nvSpPr>
          <p:cNvPr id="262151" name="AutoShape 7"/>
          <p:cNvSpPr>
            <a:spLocks noChangeArrowheads="1"/>
          </p:cNvSpPr>
          <p:nvPr/>
        </p:nvSpPr>
        <p:spPr bwMode="auto">
          <a:xfrm rot="9776384">
            <a:off x="2895600" y="1889125"/>
            <a:ext cx="762000" cy="1371600"/>
          </a:xfrm>
          <a:prstGeom prst="upArrow">
            <a:avLst>
              <a:gd name="adj1" fmla="val 50000"/>
              <a:gd name="adj2" fmla="val 45000"/>
            </a:avLst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 rot="738660" flipH="1">
            <a:off x="7772400" y="4419600"/>
            <a:ext cx="228600" cy="1295400"/>
          </a:xfrm>
          <a:prstGeom prst="upArrow">
            <a:avLst>
              <a:gd name="adj1" fmla="val 50000"/>
              <a:gd name="adj2" fmla="val 141667"/>
            </a:avLst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 flipH="1">
            <a:off x="1066800" y="2917825"/>
            <a:ext cx="6096000" cy="1524000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066800" y="4441825"/>
            <a:ext cx="60960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262155" name="AutoShape 11"/>
          <p:cNvSpPr>
            <a:spLocks noChangeArrowheads="1"/>
          </p:cNvSpPr>
          <p:nvPr/>
        </p:nvSpPr>
        <p:spPr bwMode="auto">
          <a:xfrm rot="738660">
            <a:off x="4267200" y="4232275"/>
            <a:ext cx="762000" cy="1371600"/>
          </a:xfrm>
          <a:prstGeom prst="upArrow">
            <a:avLst>
              <a:gd name="adj1" fmla="val 50000"/>
              <a:gd name="adj2" fmla="val 45000"/>
            </a:avLst>
          </a:prstGeom>
          <a:solidFill>
            <a:srgbClr val="33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sz="2400">
              <a:latin typeface="+mj-lt"/>
              <a:cs typeface="+mn-cs"/>
            </a:endParaRP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8001000" y="3013075"/>
            <a:ext cx="0" cy="1447800"/>
          </a:xfrm>
          <a:prstGeom prst="line">
            <a:avLst/>
          </a:prstGeom>
          <a:noFill/>
          <a:ln w="50800">
            <a:solidFill>
              <a:srgbClr val="CC99FF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 sz="2400">
              <a:latin typeface="+mj-lt"/>
              <a:cs typeface="+mn-cs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609600" y="1489075"/>
            <a:ext cx="6248400" cy="5191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err="1">
                <a:latin typeface="+mj-lt"/>
                <a:cs typeface="+mn-cs"/>
              </a:rPr>
              <a:t>Terap</a:t>
            </a:r>
            <a:r>
              <a:rPr lang="hr-HR" sz="2800" b="1" dirty="0">
                <a:latin typeface="+mj-lt"/>
                <a:cs typeface="+mn-cs"/>
              </a:rPr>
              <a:t>ija</a:t>
            </a:r>
            <a:endParaRPr lang="en-US" sz="2800" b="1" dirty="0">
              <a:latin typeface="+mj-lt"/>
              <a:cs typeface="+mn-cs"/>
            </a:endParaRP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2133600" y="5675313"/>
            <a:ext cx="3048000" cy="519112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err="1">
                <a:latin typeface="+mj-lt"/>
                <a:cs typeface="+mn-cs"/>
              </a:rPr>
              <a:t>Pali</a:t>
            </a:r>
            <a:r>
              <a:rPr lang="hr-HR" sz="2800" b="1" dirty="0">
                <a:latin typeface="+mj-lt"/>
                <a:cs typeface="+mn-cs"/>
              </a:rPr>
              <a:t>j</a:t>
            </a:r>
            <a:r>
              <a:rPr lang="en-US" sz="2800" b="1" dirty="0" err="1">
                <a:latin typeface="+mj-lt"/>
                <a:cs typeface="+mn-cs"/>
              </a:rPr>
              <a:t>ativ</a:t>
            </a:r>
            <a:r>
              <a:rPr lang="hr-HR" sz="2800" b="1">
                <a:latin typeface="+mj-lt"/>
                <a:cs typeface="+mn-cs"/>
              </a:rPr>
              <a:t>na skrb</a:t>
            </a:r>
            <a:endParaRPr lang="en-US" sz="2800" b="1" dirty="0">
              <a:latin typeface="+mj-lt"/>
              <a:cs typeface="+mn-cs"/>
            </a:endParaRP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5791200" y="5680075"/>
            <a:ext cx="2590800" cy="4000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r-HR" sz="2000" b="1" dirty="0">
                <a:latin typeface="+mj-lt"/>
                <a:cs typeface="+mn-cs"/>
              </a:rPr>
              <a:t>H</a:t>
            </a:r>
            <a:r>
              <a:rPr lang="en-US" sz="2000" b="1" dirty="0" err="1">
                <a:latin typeface="+mj-lt"/>
                <a:cs typeface="+mn-cs"/>
              </a:rPr>
              <a:t>ospic</a:t>
            </a:r>
            <a:r>
              <a:rPr lang="hr-HR" sz="2000" b="1" dirty="0">
                <a:latin typeface="+mj-lt"/>
                <a:cs typeface="+mn-cs"/>
              </a:rPr>
              <a:t>ij</a:t>
            </a:r>
            <a:endParaRPr lang="en-US" sz="2000" b="1" dirty="0">
              <a:latin typeface="+mj-lt"/>
              <a:cs typeface="+mn-cs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28600" y="4953000"/>
            <a:ext cx="1905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+mj-lt"/>
                <a:cs typeface="+mn-cs"/>
              </a:rPr>
              <a:t>Di</a:t>
            </a:r>
            <a:r>
              <a:rPr lang="hr-HR" sz="2400" b="1">
                <a:latin typeface="+mj-lt"/>
                <a:cs typeface="+mn-cs"/>
              </a:rPr>
              <a:t>j</a:t>
            </a:r>
            <a:r>
              <a:rPr lang="en-US" sz="2400" b="1">
                <a:latin typeface="+mj-lt"/>
                <a:cs typeface="+mn-cs"/>
              </a:rPr>
              <a:t>gno</a:t>
            </a:r>
            <a:r>
              <a:rPr lang="hr-HR" sz="2400" b="1">
                <a:latin typeface="+mj-lt"/>
                <a:cs typeface="+mn-cs"/>
              </a:rPr>
              <a:t>za teške bolesti</a:t>
            </a:r>
            <a:endParaRPr lang="en-US" sz="2400" b="1">
              <a:latin typeface="+mj-lt"/>
              <a:cs typeface="+mn-cs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10668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hr-HR" sz="2400">
              <a:latin typeface="+mj-lt"/>
              <a:cs typeface="+mn-cs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7772400" y="1905000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400" b="1">
                <a:latin typeface="+mj-lt"/>
                <a:cs typeface="+mn-cs"/>
              </a:rPr>
              <a:t>Smrt</a:t>
            </a:r>
            <a:endParaRPr lang="en-US" sz="2400" b="1">
              <a:latin typeface="+mj-lt"/>
              <a:cs typeface="+mn-cs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8153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hr-HR" sz="2400">
              <a:latin typeface="+mj-lt"/>
              <a:cs typeface="+mn-cs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3733800" y="2667000"/>
            <a:ext cx="426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hr-HR" sz="2400">
              <a:latin typeface="+mj-lt"/>
              <a:cs typeface="+mn-cs"/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3200400" y="19812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latin typeface="+mj-lt"/>
                <a:cs typeface="+mn-cs"/>
              </a:rPr>
              <a:t>Progresi</a:t>
            </a:r>
            <a:r>
              <a:rPr lang="hr-HR" sz="3600">
                <a:latin typeface="+mj-lt"/>
                <a:cs typeface="+mn-cs"/>
              </a:rPr>
              <a:t>ja bolesti</a:t>
            </a:r>
            <a:endParaRPr lang="en-US" sz="3600"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Palijativna skrb</a:t>
            </a:r>
            <a:endParaRPr lang="en-GB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Briga o bolesnicima koji boluju od neizlječivih bolesti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Adekvatna kontrola boli i drugih simptoma</a:t>
            </a:r>
          </a:p>
          <a:p>
            <a:r>
              <a:rPr lang="hr-HR">
                <a:latin typeface="Arial" pitchFamily="34" charset="0"/>
                <a:cs typeface="Arial" pitchFamily="34" charset="0"/>
              </a:rPr>
              <a:t>Postizanje kvalitete života bolesnika i njihovih obitelji </a:t>
            </a:r>
            <a:r>
              <a:rPr lang="en-GB">
                <a:latin typeface="Arial" pitchFamily="34" charset="0"/>
                <a:cs typeface="Arial" pitchFamily="34" charset="0"/>
              </a:rPr>
              <a:t>		</a:t>
            </a:r>
            <a:endParaRPr lang="hr-HR">
              <a:latin typeface="Arial" pitchFamily="34" charset="0"/>
              <a:cs typeface="Arial" pitchFamily="34" charset="0"/>
            </a:endParaRPr>
          </a:p>
          <a:p>
            <a:r>
              <a:rPr lang="hr-HR">
                <a:latin typeface="Arial" pitchFamily="34" charset="0"/>
                <a:cs typeface="Arial" pitchFamily="34" charset="0"/>
              </a:rPr>
              <a:t>Pravodobno započinjanje u početku bolesti zajedno s drugim metodama liječenja</a:t>
            </a:r>
            <a:r>
              <a:rPr lang="en-GB" b="1">
                <a:latin typeface="Arial" pitchFamily="34" charset="0"/>
                <a:cs typeface="Arial" pitchFamily="34" charset="0"/>
              </a:rPr>
              <a:t>						</a:t>
            </a:r>
          </a:p>
          <a:p>
            <a:pPr>
              <a:buFontTx/>
              <a:buNone/>
            </a:pPr>
            <a:endParaRPr lang="en-GB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44945" y="1553318"/>
            <a:ext cx="7418306" cy="41113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>
                <a:solidFill>
                  <a:srgbClr val="FFFF00"/>
                </a:solidFill>
                <a:latin typeface="Times New Roman"/>
                <a:cs typeface="Times New Roman"/>
              </a:rPr>
              <a:t>• </a:t>
            </a:r>
            <a:r>
              <a:rPr lang="en-CA" sz="3200">
                <a:latin typeface="+mn-lt"/>
                <a:cs typeface="Times New Roman"/>
              </a:rPr>
              <a:t>Moramo </a:t>
            </a:r>
            <a:r>
              <a:rPr lang="en-CA" sz="3200">
                <a:latin typeface="+mn-lt"/>
                <a:cs typeface="Times New Roman Bold"/>
              </a:rPr>
              <a:t>dobro i </a:t>
            </a:r>
            <a:r>
              <a:rPr lang="en-CA" sz="3200" smtClean="0">
                <a:latin typeface="+mn-lt"/>
                <a:cs typeface="Times New Roman Bold"/>
              </a:rPr>
              <a:t>pošteno</a:t>
            </a:r>
            <a:r>
              <a:rPr lang="hr-HR" sz="3200" smtClean="0">
                <a:latin typeface="+mn-lt"/>
                <a:cs typeface="Times New Roman Bold"/>
              </a:rPr>
              <a:t> </a:t>
            </a:r>
            <a:r>
              <a:rPr lang="en-CA" sz="3200" smtClean="0">
                <a:latin typeface="+mn-lt"/>
                <a:cs typeface="Times New Roman Bold"/>
              </a:rPr>
              <a:t>sagledati osobne stavove prema</a:t>
            </a:r>
            <a:r>
              <a:rPr lang="hr-HR" sz="3200" smtClean="0">
                <a:latin typeface="+mn-lt"/>
                <a:cs typeface="Times New Roman Bold"/>
              </a:rPr>
              <a:t> </a:t>
            </a:r>
            <a:r>
              <a:rPr lang="en-CA" sz="3200" smtClean="0">
                <a:latin typeface="+mn-lt"/>
                <a:cs typeface="Times New Roman Bold"/>
              </a:rPr>
              <a:t>umiranju i smrti</a:t>
            </a:r>
            <a:r>
              <a:rPr lang="en-CA" sz="3200" smtClean="0">
                <a:latin typeface="+mn-lt"/>
                <a:cs typeface="Times New Roman"/>
              </a:rPr>
              <a:t> prije no što </a:t>
            </a:r>
            <a:r>
              <a:rPr lang="en-CA" sz="3200" smtClean="0">
                <a:latin typeface="+mn-lt"/>
                <a:cs typeface="Times New Roman Bold"/>
              </a:rPr>
              <a:t>u</a:t>
            </a:r>
            <a:r>
              <a:rPr lang="hr-HR" sz="3200" smtClean="0">
                <a:latin typeface="+mn-lt"/>
                <a:cs typeface="Times New Roman Bold"/>
              </a:rPr>
              <a:t> </a:t>
            </a:r>
            <a:r>
              <a:rPr lang="en-CA" sz="3200" smtClean="0">
                <a:latin typeface="+mn-lt"/>
                <a:cs typeface="Times New Roman Bold"/>
              </a:rPr>
              <a:t>tišini i bez anksioznosti</a:t>
            </a:r>
            <a:r>
              <a:rPr lang="hr-HR" sz="3200" smtClean="0">
                <a:latin typeface="+mn-lt"/>
                <a:cs typeface="Times New Roman Bold"/>
              </a:rPr>
              <a:t> </a:t>
            </a:r>
            <a:r>
              <a:rPr lang="en-CA" sz="3200" smtClean="0">
                <a:latin typeface="+mn-lt"/>
                <a:cs typeface="Times New Roman"/>
              </a:rPr>
              <a:t>sjednemo pored terminalnog</a:t>
            </a:r>
            <a:r>
              <a:rPr lang="hr-HR" sz="3200" smtClean="0">
                <a:latin typeface="+mn-lt"/>
                <a:cs typeface="Times New Roman"/>
              </a:rPr>
              <a:t> </a:t>
            </a:r>
            <a:r>
              <a:rPr lang="en-CA" sz="3200" smtClean="0">
                <a:latin typeface="+mn-lt"/>
                <a:cs typeface="Times New Roman"/>
              </a:rPr>
              <a:t>bolesnika</a:t>
            </a:r>
            <a:r>
              <a:rPr lang="hr-HR" sz="3200" smtClean="0">
                <a:latin typeface="+mn-lt"/>
                <a:cs typeface="Times New Roman"/>
              </a:rPr>
              <a:t>.</a:t>
            </a:r>
          </a:p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sz="3200" smtClean="0">
              <a:latin typeface="+mn-lt"/>
              <a:cs typeface="Times New Roman"/>
            </a:endParaRPr>
          </a:p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i="1" smtClean="0">
                <a:latin typeface="+mn-lt"/>
                <a:cs typeface="Times New Roman"/>
              </a:rPr>
              <a:t>Elisabeth Kübler-Ross</a:t>
            </a:r>
          </a:p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20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200" b="1" smtClean="0">
              <a:solidFill>
                <a:srgbClr val="FFFF00"/>
              </a:solidFill>
              <a:latin typeface="Times New Roman Bold"/>
              <a:cs typeface="Times New Roman Bold"/>
            </a:endParaRPr>
          </a:p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200" b="1">
              <a:solidFill>
                <a:srgbClr val="FFFF00"/>
              </a:solidFill>
              <a:latin typeface="Times New Roman Bold"/>
              <a:cs typeface="Times New Roman Bold"/>
            </a:endParaRPr>
          </a:p>
          <a:p>
            <a:pPr fontAlgn="auto">
              <a:lnSpc>
                <a:spcPts val="322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Vlasta\Saved Games\Desktop\Documents\Ostalo\PRIMJERI SA STACIONARA DOMA\IMAGE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6840537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5650" y="457200"/>
            <a:ext cx="7931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>
                <a:latin typeface="Arial" pitchFamily="34" charset="0"/>
                <a:cs typeface="Arial" pitchFamily="34" charset="0"/>
              </a:rPr>
              <a:t>A kad bolest postane neizlječiva?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lasta\Saved Games\Desktop\Documents\Ostalo\PRIMJERI SA STACIONARA DOMA\IMAGE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60045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5650" y="457200"/>
            <a:ext cx="7931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>
                <a:latin typeface="Arial" pitchFamily="34" charset="0"/>
                <a:cs typeface="Arial" pitchFamily="34" charset="0"/>
              </a:rPr>
              <a:t>A kad bolest postane neizlječiva?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3530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5782985" y="2890391"/>
            <a:ext cx="2486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3400425" algn="l"/>
              </a:tabLst>
            </a:pPr>
            <a:r>
              <a:rPr lang="hr-HR" sz="3200" b="1">
                <a:latin typeface="Arial" pitchFamily="34" charset="0"/>
                <a:cs typeface="Arial" pitchFamily="34" charset="0"/>
              </a:rPr>
              <a:t>...djeluje</a:t>
            </a:r>
            <a:endParaRPr lang="hr-HR" sz="320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3400425" algn="l"/>
              </a:tabLst>
            </a:pPr>
            <a:r>
              <a:rPr lang="hr-HR" sz="3200" b="1" smtClean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PALIJATIVA</a:t>
            </a:r>
            <a:endParaRPr lang="hr-HR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650" y="457200"/>
            <a:ext cx="7931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3200" b="1">
                <a:latin typeface="Arial" pitchFamily="34" charset="0"/>
                <a:cs typeface="Arial" pitchFamily="34" charset="0"/>
              </a:rPr>
              <a:t>A kad bolest postane neizlječiva?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5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2794</Words>
  <Application>Microsoft Office PowerPoint</Application>
  <PresentationFormat>On-screen Show (4:3)</PresentationFormat>
  <Paragraphs>294</Paragraphs>
  <Slides>63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Default Design</vt:lpstr>
      <vt:lpstr>Slide 1</vt:lpstr>
      <vt:lpstr>  Definicija i povijesni razvoj palijativne medicine </vt:lpstr>
      <vt:lpstr>Da se bolest spriječi  i/ili  izliječi služe PREVENTIVA</vt:lpstr>
      <vt:lpstr>A kad bolest postane neizlječiva?</vt:lpstr>
      <vt:lpstr>Slide 5</vt:lpstr>
      <vt:lpstr>Slide 6</vt:lpstr>
      <vt:lpstr>Slide 7</vt:lpstr>
      <vt:lpstr>Slide 8</vt:lpstr>
      <vt:lpstr>Slide 9</vt:lpstr>
      <vt:lpstr>Slide 10</vt:lpstr>
      <vt:lpstr>Palijativna skrb</vt:lpstr>
      <vt:lpstr>Definicija</vt:lpstr>
      <vt:lpstr>Slide 13</vt:lpstr>
      <vt:lpstr>Palijativna medicina</vt:lpstr>
      <vt:lpstr>Tradicionalna i moderna palijativna medicina </vt:lpstr>
      <vt:lpstr>Slide 16</vt:lpstr>
      <vt:lpstr>Mijenjanje paradigmi u palijativnoj skrbi</vt:lpstr>
      <vt:lpstr>Slide 18</vt:lpstr>
      <vt:lpstr>Slide 19</vt:lpstr>
      <vt:lpstr> </vt:lpstr>
      <vt:lpstr>Slide 21</vt:lpstr>
      <vt:lpstr>Slide 22</vt:lpstr>
      <vt:lpstr>Druga polovina 20-tog stoljeća </vt:lpstr>
      <vt:lpstr>Povijesni razvoj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Hospitalna palijativna medicina</vt:lpstr>
      <vt:lpstr>Slide 34</vt:lpstr>
      <vt:lpstr>St Luke Hospital, New York – interdisciplinarni tim</vt:lpstr>
      <vt:lpstr>Slide 36</vt:lpstr>
      <vt:lpstr>Moderna filozofija </vt:lpstr>
      <vt:lpstr>Modeli organizacije palijativne medicine</vt:lpstr>
      <vt:lpstr>Palijativna medicina....</vt:lpstr>
      <vt:lpstr>Slide 40</vt:lpstr>
      <vt:lpstr>Koncepti palijativne medicine  (National Hospice Organization,1993)</vt:lpstr>
      <vt:lpstr>Gdje smo danas?</vt:lpstr>
      <vt:lpstr>Slide 43</vt:lpstr>
      <vt:lpstr>Izazovi za budućnost</vt:lpstr>
      <vt:lpstr>Dame Cicely Saunders (2004)</vt:lpstr>
      <vt:lpstr>Slide 46</vt:lpstr>
      <vt:lpstr>Slide 47</vt:lpstr>
      <vt:lpstr>Slide 48</vt:lpstr>
      <vt:lpstr>Intersektorska suradnja </vt:lpstr>
      <vt:lpstr>Koncept palijativne skrbi</vt:lpstr>
      <vt:lpstr>Razlike između palijativne i kurativne medicine</vt:lpstr>
      <vt:lpstr>Ključni elementi</vt:lpstr>
      <vt:lpstr>Interdisciplinarni tim</vt:lpstr>
      <vt:lpstr>Slide 54</vt:lpstr>
      <vt:lpstr>Što može pružiti palijativna skrb?</vt:lpstr>
      <vt:lpstr>INTERDISCIPLINARNI PRISTUP</vt:lpstr>
      <vt:lpstr>Pristup specifičan za problem</vt:lpstr>
      <vt:lpstr>Temeljni elementi hospicija i palijativne skrbi</vt:lpstr>
      <vt:lpstr>Slide 59</vt:lpstr>
      <vt:lpstr>Slide 60</vt:lpstr>
      <vt:lpstr>Moderna palijativna skrb</vt:lpstr>
      <vt:lpstr>Palijativna skrb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PSIHOTERAPIJSKI INTERVJU U DIJAGNOSTICI PTSD</dc:title>
  <dc:creator>Gegurek</dc:creator>
  <cp:lastModifiedBy>Mazohinda</cp:lastModifiedBy>
  <cp:revision>327</cp:revision>
  <dcterms:created xsi:type="dcterms:W3CDTF">2007-04-28T17:34:34Z</dcterms:created>
  <dcterms:modified xsi:type="dcterms:W3CDTF">2013-05-30T11:43:25Z</dcterms:modified>
</cp:coreProperties>
</file>