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8" r:id="rId4"/>
    <p:sldId id="25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73" r:id="rId29"/>
    <p:sldId id="283" r:id="rId3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0C2-480D-4005-A560-F55CD79BFE85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A021-3A99-4499-8B07-8F4BBDCEF3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0C2-480D-4005-A560-F55CD79BFE85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A021-3A99-4499-8B07-8F4BBDCEF3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0C2-480D-4005-A560-F55CD79BFE85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A021-3A99-4499-8B07-8F4BBDCEF3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0C2-480D-4005-A560-F55CD79BFE85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A021-3A99-4499-8B07-8F4BBDCEF3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0C2-480D-4005-A560-F55CD79BFE85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A021-3A99-4499-8B07-8F4BBDCEF3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0C2-480D-4005-A560-F55CD79BFE85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A021-3A99-4499-8B07-8F4BBDCEF3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0C2-480D-4005-A560-F55CD79BFE85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A021-3A99-4499-8B07-8F4BBDCEF3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0C2-480D-4005-A560-F55CD79BFE85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A021-3A99-4499-8B07-8F4BBDCEF3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0C2-480D-4005-A560-F55CD79BFE85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A021-3A99-4499-8B07-8F4BBDCEF3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0C2-480D-4005-A560-F55CD79BFE85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A021-3A99-4499-8B07-8F4BBDCEF3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0C2-480D-4005-A560-F55CD79BFE85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A021-3A99-4499-8B07-8F4BBDCEF3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00C2-480D-4005-A560-F55CD79BFE85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A021-3A99-4499-8B07-8F4BBDCEF31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Krijesnica\server\1_2013\Djeca%20krijesnice.m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ijesnica.hr/" TargetMode="External"/><Relationship Id="rId2" Type="http://schemas.openxmlformats.org/officeDocument/2006/relationships/hyperlink" Target="mailto:krijesnica@krijesnica.hr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hyperlink" Target="http://www.facebook.com/firefly.krijesnic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ijesnica.h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Logo za edukaciju te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985963"/>
            <a:ext cx="91090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Krijesnica provodi sljedeće aktivnosti: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hr-H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/>
              <a:t>Rad </a:t>
            </a:r>
            <a:r>
              <a:rPr lang="hr-HR" sz="2800" dirty="0"/>
              <a:t>Centra udruge Krijesnica kao središnjeg mjesta za informaciju, savjet i podršku za sve obitelji čija djeca se liječe zbog maligne </a:t>
            </a:r>
            <a:r>
              <a:rPr lang="hr-HR" sz="2800" dirty="0" smtClean="0"/>
              <a:t>bolesti</a:t>
            </a:r>
          </a:p>
          <a:p>
            <a:pPr marL="514350" indent="-514350">
              <a:buFont typeface="+mj-lt"/>
              <a:buAutoNum type="arabicPeriod"/>
            </a:pPr>
            <a:endParaRPr lang="hr-H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/>
              <a:t>Rad </a:t>
            </a:r>
            <a:r>
              <a:rPr lang="hr-HR" sz="2800" dirty="0"/>
              <a:t>Dnevnog boravka u Centru Udruge, </a:t>
            </a:r>
            <a:r>
              <a:rPr lang="hr-HR" sz="2800" dirty="0" err="1"/>
              <a:t>Deželićeva</a:t>
            </a:r>
            <a:r>
              <a:rPr lang="hr-HR" sz="2800" dirty="0"/>
              <a:t> 50, uz mogućnost noćenja, upotrebe kuhinje i </a:t>
            </a:r>
            <a:r>
              <a:rPr lang="hr-HR" sz="2800" dirty="0" smtClean="0"/>
              <a:t>kupaone</a:t>
            </a:r>
          </a:p>
          <a:p>
            <a:pPr marL="514350" indent="-514350">
              <a:buFont typeface="+mj-lt"/>
              <a:buAutoNum type="arabicPeriod"/>
            </a:pPr>
            <a:endParaRPr lang="hr-HR" sz="2800" dirty="0"/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/>
              <a:t>Provođenje </a:t>
            </a:r>
            <a:r>
              <a:rPr lang="hr-HR" sz="2800" dirty="0"/>
              <a:t>individualnih i grupnih psihoterapijskih tretmana i grupa podrške za roditelje oboljele djece i za roditelje čije je dijete </a:t>
            </a:r>
            <a:r>
              <a:rPr lang="hr-HR" sz="2800" dirty="0" smtClean="0"/>
              <a:t>preminulo</a:t>
            </a:r>
          </a:p>
          <a:p>
            <a:pPr marL="514350" indent="-514350">
              <a:buFont typeface="+mj-lt"/>
              <a:buAutoNum type="arabicPeriod"/>
            </a:pPr>
            <a:endParaRPr lang="hr-H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/>
              <a:t>Besplatni </a:t>
            </a:r>
            <a:r>
              <a:rPr lang="hr-HR" sz="2800" dirty="0"/>
              <a:t>smještaj za obitelji koje dolaze u Zagreb zbog liječenja djeteta  (6 obitelji u 2 stana Krijesnice (bez plaćanja režija)  + Caritas i druge udruge)</a:t>
            </a:r>
          </a:p>
        </p:txBody>
      </p:sp>
      <p:pic>
        <p:nvPicPr>
          <p:cNvPr id="7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3246" y="210886"/>
            <a:ext cx="600075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Krijesnica provodi sljedeće aktivnosti: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r-HR" sz="2400" dirty="0" smtClean="0"/>
              <a:t>5. Financijske </a:t>
            </a:r>
            <a:r>
              <a:rPr lang="hr-HR" sz="2400" dirty="0"/>
              <a:t>pogodnosti i </a:t>
            </a:r>
            <a:r>
              <a:rPr lang="hr-HR" sz="2400" dirty="0" smtClean="0"/>
              <a:t>olakšice</a:t>
            </a:r>
          </a:p>
          <a:p>
            <a:pPr marL="514350" indent="-514350">
              <a:buNone/>
            </a:pPr>
            <a:endParaRPr lang="hr-HR" sz="2400" dirty="0"/>
          </a:p>
          <a:p>
            <a:pPr marL="514350" indent="-514350">
              <a:buNone/>
            </a:pPr>
            <a:r>
              <a:rPr lang="hr-HR" sz="2400" dirty="0" smtClean="0"/>
              <a:t>6. Izdavanje </a:t>
            </a:r>
            <a:r>
              <a:rPr lang="hr-HR" sz="2400" dirty="0"/>
              <a:t>i distribucija edukativnih brošura, slikovnica, knjiga i filmova za djecu, roditelje i braću i sestre </a:t>
            </a:r>
            <a:r>
              <a:rPr lang="hr-HR" sz="2400" dirty="0" smtClean="0"/>
              <a:t>oboljelih</a:t>
            </a:r>
          </a:p>
          <a:p>
            <a:pPr marL="514350" indent="-514350">
              <a:buNone/>
            </a:pPr>
            <a:endParaRPr lang="hr-HR" sz="2400" dirty="0" smtClean="0"/>
          </a:p>
          <a:p>
            <a:pPr marL="514350" indent="-514350">
              <a:buNone/>
            </a:pPr>
            <a:r>
              <a:rPr lang="hr-HR" sz="2400" dirty="0" smtClean="0"/>
              <a:t>7. Izrada </a:t>
            </a:r>
            <a:r>
              <a:rPr lang="hr-HR" sz="2400" dirty="0"/>
              <a:t>i distribucija dokumentarno-edukativnih filmova i tematskih crtanih filmova za djecu, mlade i odrasle osobe suočene s malignim </a:t>
            </a:r>
            <a:r>
              <a:rPr lang="hr-HR" sz="2400" dirty="0" smtClean="0"/>
              <a:t>bolestima</a:t>
            </a:r>
          </a:p>
          <a:p>
            <a:pPr marL="514350" indent="-514350">
              <a:buFont typeface="+mj-lt"/>
              <a:buAutoNum type="arabicPeriod"/>
            </a:pPr>
            <a:endParaRPr lang="hr-HR" sz="2400" dirty="0" smtClean="0"/>
          </a:p>
          <a:p>
            <a:pPr marL="514350" indent="-514350">
              <a:buNone/>
            </a:pPr>
            <a:r>
              <a:rPr lang="hr-HR" sz="2400" dirty="0" smtClean="0"/>
              <a:t>8. Dnevna </a:t>
            </a:r>
            <a:r>
              <a:rPr lang="hr-HR" sz="2400" dirty="0"/>
              <a:t>stručna briga za oboljelo dijete koje trenutno nije na bolničkom liječenju i/ili za njegovu braću i sestre</a:t>
            </a:r>
            <a:endParaRPr lang="hr-HR" sz="2800" dirty="0"/>
          </a:p>
        </p:txBody>
      </p:sp>
      <p:pic>
        <p:nvPicPr>
          <p:cNvPr id="7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3246" y="210886"/>
            <a:ext cx="600075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Krijesnica provodi sljedeće aktivnosti: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r-HR" sz="2400" dirty="0"/>
              <a:t>9. </a:t>
            </a:r>
            <a:r>
              <a:rPr lang="hr-HR" sz="2400" dirty="0" smtClean="0"/>
              <a:t>Pomoć </a:t>
            </a:r>
            <a:r>
              <a:rPr lang="hr-HR" sz="2400" dirty="0"/>
              <a:t>u učenju za oboljelo dijete i/ili njegovu braću i </a:t>
            </a:r>
            <a:r>
              <a:rPr lang="hr-HR" sz="2400" dirty="0" smtClean="0"/>
              <a:t>sestre</a:t>
            </a:r>
          </a:p>
          <a:p>
            <a:pPr marL="514350" indent="-514350">
              <a:buNone/>
            </a:pPr>
            <a:endParaRPr lang="hr-HR" sz="2400" dirty="0"/>
          </a:p>
          <a:p>
            <a:pPr marL="514350" indent="-514350">
              <a:buNone/>
            </a:pPr>
            <a:r>
              <a:rPr lang="hr-HR" sz="2400" dirty="0" smtClean="0"/>
              <a:t>10</a:t>
            </a:r>
            <a:r>
              <a:rPr lang="hr-HR" sz="2400" dirty="0"/>
              <a:t>. proslave rođendana u Centru Krijesnice za sve članove obitelji oboljele </a:t>
            </a:r>
            <a:r>
              <a:rPr lang="hr-HR" sz="2400" dirty="0" smtClean="0"/>
              <a:t>djece</a:t>
            </a:r>
          </a:p>
          <a:p>
            <a:pPr marL="514350" indent="-514350">
              <a:buNone/>
            </a:pPr>
            <a:endParaRPr lang="hr-HR" sz="2400" dirty="0"/>
          </a:p>
          <a:p>
            <a:pPr marL="514350" indent="-514350">
              <a:buNone/>
            </a:pPr>
            <a:r>
              <a:rPr lang="hr-HR" sz="2400" dirty="0" smtClean="0"/>
              <a:t>11</a:t>
            </a:r>
            <a:r>
              <a:rPr lang="hr-HR" sz="2400" dirty="0"/>
              <a:t>. pravna i druga pomoć pri ostvarivanju prava iz domene zdravstva i socijalne skrbi </a:t>
            </a:r>
            <a:endParaRPr lang="hr-HR" sz="2400" dirty="0" smtClean="0"/>
          </a:p>
          <a:p>
            <a:pPr marL="514350" indent="-514350">
              <a:buNone/>
            </a:pPr>
            <a:endParaRPr lang="hr-HR" sz="2400" dirty="0"/>
          </a:p>
          <a:p>
            <a:pPr marL="514350" indent="-514350">
              <a:buNone/>
            </a:pPr>
            <a:r>
              <a:rPr lang="hr-HR" sz="2400" dirty="0" smtClean="0"/>
              <a:t>12</a:t>
            </a:r>
            <a:r>
              <a:rPr lang="hr-HR" sz="2400" dirty="0"/>
              <a:t>. individualna i grupna savjetovanja s nutricionistom</a:t>
            </a:r>
            <a:br>
              <a:rPr lang="hr-HR" sz="2400" dirty="0"/>
            </a:br>
            <a:endParaRPr lang="hr-HR" sz="2400" dirty="0" smtClean="0"/>
          </a:p>
          <a:p>
            <a:pPr marL="514350" indent="-514350">
              <a:buNone/>
            </a:pPr>
            <a:r>
              <a:rPr lang="hr-HR" sz="2400" dirty="0" smtClean="0"/>
              <a:t>13</a:t>
            </a:r>
            <a:r>
              <a:rPr lang="hr-HR" sz="2400" dirty="0"/>
              <a:t>. stručni prijevodi medicinske dokumentacije</a:t>
            </a:r>
            <a:endParaRPr lang="hr-HR" sz="2800" dirty="0"/>
          </a:p>
        </p:txBody>
      </p:sp>
      <p:pic>
        <p:nvPicPr>
          <p:cNvPr id="7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3246" y="210886"/>
            <a:ext cx="600075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>Vrste aktivnosti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sz="2800" b="1" dirty="0" smtClean="0"/>
              <a:t>Pružanje </a:t>
            </a:r>
            <a:r>
              <a:rPr lang="hr-HR" sz="2800" b="1" dirty="0"/>
              <a:t>i organiziranje besplatnog smještaja:</a:t>
            </a:r>
            <a:endParaRPr lang="hr-HR" sz="2800" dirty="0"/>
          </a:p>
          <a:p>
            <a:pPr lvl="0"/>
            <a:r>
              <a:rPr lang="hr-HR" sz="2800" dirty="0"/>
              <a:t>Dugoročni </a:t>
            </a:r>
            <a:r>
              <a:rPr lang="hr-HR" sz="2800"/>
              <a:t>smještaj </a:t>
            </a:r>
            <a:r>
              <a:rPr lang="hr-HR" sz="2800" smtClean="0"/>
              <a:t>obitelji</a:t>
            </a:r>
            <a:endParaRPr lang="hr-HR" sz="2800" dirty="0"/>
          </a:p>
          <a:p>
            <a:pPr lvl="0"/>
            <a:r>
              <a:rPr lang="hr-HR" sz="2800" dirty="0"/>
              <a:t>Posredovanje u smještaju </a:t>
            </a:r>
            <a:r>
              <a:rPr lang="hr-HR" sz="2800"/>
              <a:t>u </a:t>
            </a:r>
            <a:r>
              <a:rPr lang="hr-HR" sz="2800" smtClean="0"/>
              <a:t>stanove </a:t>
            </a:r>
            <a:r>
              <a:rPr lang="hr-HR" sz="2800"/>
              <a:t>nevladinih </a:t>
            </a:r>
            <a:r>
              <a:rPr lang="hr-HR" sz="2800" smtClean="0"/>
              <a:t>organizacija</a:t>
            </a:r>
            <a:endParaRPr lang="hr-HR" sz="2800" dirty="0"/>
          </a:p>
          <a:p>
            <a:pPr lvl="0"/>
            <a:r>
              <a:rPr lang="hr-HR" sz="2800" dirty="0"/>
              <a:t>Kratkoročni </a:t>
            </a:r>
            <a:r>
              <a:rPr lang="hr-HR" sz="2800"/>
              <a:t>smještaj </a:t>
            </a:r>
            <a:r>
              <a:rPr lang="hr-HR" sz="2800" smtClean="0"/>
              <a:t>(npr. u </a:t>
            </a:r>
            <a:r>
              <a:rPr lang="hr-HR" sz="2800"/>
              <a:t>prostoru </a:t>
            </a:r>
            <a:r>
              <a:rPr lang="hr-HR" sz="2800" smtClean="0"/>
              <a:t>Krijesnice)</a:t>
            </a:r>
            <a:endParaRPr lang="hr-HR" sz="2800" dirty="0"/>
          </a:p>
          <a:p>
            <a:pPr lvl="0"/>
            <a:r>
              <a:rPr lang="hr-HR" sz="2800" dirty="0"/>
              <a:t>Dnevni </a:t>
            </a:r>
            <a:r>
              <a:rPr lang="hr-HR" sz="2800"/>
              <a:t>boravak </a:t>
            </a:r>
            <a:r>
              <a:rPr lang="hr-HR" sz="2800" smtClean="0"/>
              <a:t>obitelji</a:t>
            </a:r>
            <a:endParaRPr lang="hr-HR" sz="2800" dirty="0"/>
          </a:p>
          <a:p>
            <a:pPr>
              <a:buNone/>
            </a:pPr>
            <a:r>
              <a:rPr lang="hr-HR" sz="2800" b="1" dirty="0"/>
              <a:t>Organiziranje, posredovanje i provođenje određenih pogodnosti:</a:t>
            </a:r>
            <a:endParaRPr lang="hr-HR" sz="2800" dirty="0"/>
          </a:p>
          <a:p>
            <a:pPr lvl="0"/>
            <a:r>
              <a:rPr lang="hr-HR" sz="2800" dirty="0"/>
              <a:t>Povlaštene </a:t>
            </a:r>
            <a:r>
              <a:rPr lang="hr-HR" sz="2800"/>
              <a:t>parking </a:t>
            </a:r>
            <a:r>
              <a:rPr lang="hr-HR" sz="2800" smtClean="0"/>
              <a:t>karte</a:t>
            </a:r>
            <a:endParaRPr lang="hr-HR" sz="2800" dirty="0"/>
          </a:p>
          <a:p>
            <a:pPr lvl="0"/>
            <a:r>
              <a:rPr lang="hr-HR" sz="2800" smtClean="0"/>
              <a:t>Povlaštene socijalne pokazne karte</a:t>
            </a:r>
            <a:endParaRPr lang="hr-HR" sz="2800" dirty="0"/>
          </a:p>
          <a:p>
            <a:pPr lvl="0"/>
            <a:r>
              <a:rPr lang="hr-HR" sz="2800" smtClean="0"/>
              <a:t>Ostvarivanje popusta </a:t>
            </a:r>
            <a:r>
              <a:rPr lang="hr-HR" sz="2800" dirty="0"/>
              <a:t>na prijevozne </a:t>
            </a:r>
            <a:r>
              <a:rPr lang="hr-HR" sz="2800"/>
              <a:t>karte </a:t>
            </a:r>
            <a:r>
              <a:rPr lang="hr-HR" sz="2800" smtClean="0"/>
              <a:t>HŽ-a</a:t>
            </a:r>
            <a:endParaRPr lang="hr-HR" sz="2800" dirty="0"/>
          </a:p>
          <a:p>
            <a:pPr lvl="0"/>
            <a:r>
              <a:rPr lang="hr-HR" sz="2800" dirty="0"/>
              <a:t>Potpuno oslobađanje </a:t>
            </a:r>
            <a:r>
              <a:rPr lang="hr-HR" sz="2800"/>
              <a:t>plaćanja </a:t>
            </a:r>
            <a:r>
              <a:rPr lang="hr-HR" sz="2800" smtClean="0"/>
              <a:t>cestarine</a:t>
            </a:r>
            <a:endParaRPr lang="hr-HR" sz="2800" dirty="0"/>
          </a:p>
          <a:p>
            <a:pPr>
              <a:buNone/>
            </a:pPr>
            <a:r>
              <a:rPr lang="hr-HR" sz="2800" b="1" dirty="0"/>
              <a:t>Savjetovanje u ostvarivanju socijalnih i zdravstvenih prava:</a:t>
            </a:r>
            <a:endParaRPr lang="hr-HR" sz="2800" dirty="0"/>
          </a:p>
          <a:p>
            <a:pPr lvl="0"/>
            <a:r>
              <a:rPr lang="hr-HR" sz="2800" dirty="0"/>
              <a:t>Savjetovanje roditelja pri </a:t>
            </a:r>
            <a:r>
              <a:rPr lang="hr-HR" sz="2800"/>
              <a:t>prvom </a:t>
            </a:r>
            <a:r>
              <a:rPr lang="hr-HR" sz="2800" smtClean="0"/>
              <a:t>susretu</a:t>
            </a:r>
            <a:endParaRPr lang="hr-HR" sz="2800" dirty="0"/>
          </a:p>
          <a:p>
            <a:pPr lvl="0"/>
            <a:r>
              <a:rPr lang="hr-HR" sz="2800" dirty="0"/>
              <a:t>Savjetovanje roditelja telefonom i pri dolasku </a:t>
            </a:r>
            <a:r>
              <a:rPr lang="hr-HR" sz="2800"/>
              <a:t>u </a:t>
            </a:r>
            <a:r>
              <a:rPr lang="hr-HR" sz="2800" smtClean="0"/>
              <a:t>udrugu</a:t>
            </a:r>
            <a:endParaRPr lang="hr-HR" sz="2800" dirty="0"/>
          </a:p>
          <a:p>
            <a:pPr lvl="0"/>
            <a:r>
              <a:rPr lang="hr-HR" sz="2800" dirty="0"/>
              <a:t>Savjetovanje roditelja </a:t>
            </a:r>
            <a:r>
              <a:rPr lang="hr-HR" sz="2800"/>
              <a:t>u </a:t>
            </a:r>
            <a:r>
              <a:rPr lang="hr-HR" sz="2800" smtClean="0"/>
              <a:t>bolnici</a:t>
            </a:r>
            <a:endParaRPr lang="hr-HR" sz="2800" dirty="0"/>
          </a:p>
          <a:p>
            <a:pPr marL="514350" indent="-514350">
              <a:buNone/>
            </a:pPr>
            <a:endParaRPr lang="hr-HR" sz="2800" dirty="0"/>
          </a:p>
        </p:txBody>
      </p:sp>
      <p:pic>
        <p:nvPicPr>
          <p:cNvPr id="7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3246" y="210886"/>
            <a:ext cx="600075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sz="2000" b="1" dirty="0"/>
              <a:t>Psihološka podrška:</a:t>
            </a:r>
            <a:endParaRPr lang="hr-HR" sz="2000" dirty="0"/>
          </a:p>
          <a:p>
            <a:pPr lvl="0"/>
            <a:r>
              <a:rPr lang="hr-HR" sz="2000" dirty="0"/>
              <a:t>Grupe podrške za članove obitelji kojima je netko preminuo od </a:t>
            </a:r>
            <a:r>
              <a:rPr lang="hr-HR" sz="2000"/>
              <a:t>maligne </a:t>
            </a:r>
            <a:r>
              <a:rPr lang="hr-HR" sz="2000" smtClean="0"/>
              <a:t>bolesti</a:t>
            </a:r>
            <a:endParaRPr lang="hr-HR" sz="2000" dirty="0"/>
          </a:p>
          <a:p>
            <a:pPr lvl="0"/>
            <a:r>
              <a:rPr lang="hr-HR" sz="2000" dirty="0"/>
              <a:t>Grupe podrške za roditelje čije je dijete </a:t>
            </a:r>
            <a:r>
              <a:rPr lang="hr-HR" sz="2000"/>
              <a:t>u </a:t>
            </a:r>
            <a:r>
              <a:rPr lang="hr-HR" sz="2000" smtClean="0"/>
              <a:t>liječenju</a:t>
            </a:r>
            <a:endParaRPr lang="hr-HR" sz="2000" dirty="0"/>
          </a:p>
          <a:p>
            <a:pPr lvl="0"/>
            <a:r>
              <a:rPr lang="hr-HR" sz="2000" dirty="0"/>
              <a:t>Grupe podrške za roditelje čije je dijete preminulo </a:t>
            </a:r>
            <a:r>
              <a:rPr lang="hr-HR" sz="2000"/>
              <a:t>od </a:t>
            </a:r>
            <a:r>
              <a:rPr lang="hr-HR" sz="2000" smtClean="0"/>
              <a:t>raka</a:t>
            </a:r>
            <a:endParaRPr lang="hr-HR" sz="2000" dirty="0"/>
          </a:p>
          <a:p>
            <a:pPr lvl="0"/>
            <a:r>
              <a:rPr lang="hr-HR" sz="2000" dirty="0"/>
              <a:t>Individualno savjetovanje ili psihoterapija za </a:t>
            </a:r>
            <a:r>
              <a:rPr lang="hr-HR" sz="2000"/>
              <a:t>roditelje </a:t>
            </a:r>
            <a:endParaRPr lang="hr-HR" sz="2000" dirty="0"/>
          </a:p>
          <a:p>
            <a:pPr>
              <a:buNone/>
            </a:pPr>
            <a:r>
              <a:rPr lang="hr-HR" sz="2000" b="1" dirty="0"/>
              <a:t>Organiziranje besplatne </a:t>
            </a:r>
            <a:r>
              <a:rPr lang="hr-HR" sz="2000" b="1"/>
              <a:t>pravne </a:t>
            </a:r>
            <a:r>
              <a:rPr lang="hr-HR" sz="2000" b="1" smtClean="0"/>
              <a:t>pomoći</a:t>
            </a:r>
            <a:endParaRPr lang="hr-HR" sz="2000" dirty="0"/>
          </a:p>
          <a:p>
            <a:pPr>
              <a:buNone/>
            </a:pPr>
            <a:r>
              <a:rPr lang="hr-HR" sz="2000" b="1" dirty="0"/>
              <a:t>Rehabilitacijski </a:t>
            </a:r>
            <a:r>
              <a:rPr lang="hr-HR" sz="2000" b="1"/>
              <a:t>kamp </a:t>
            </a:r>
            <a:r>
              <a:rPr lang="hr-HR" sz="2000" b="1" smtClean="0"/>
              <a:t>za djecu i mlade</a:t>
            </a:r>
            <a:endParaRPr lang="hr-HR" sz="2000" dirty="0"/>
          </a:p>
          <a:p>
            <a:pPr>
              <a:buNone/>
            </a:pPr>
            <a:r>
              <a:rPr lang="hr-HR" sz="2000" b="1" dirty="0"/>
              <a:t>Humanitarna pomoć:</a:t>
            </a:r>
            <a:endParaRPr lang="hr-HR" sz="2000" dirty="0"/>
          </a:p>
          <a:p>
            <a:r>
              <a:rPr lang="hr-HR" sz="2000" dirty="0"/>
              <a:t>Akcije za korisnike i zdravstvene ustanove (materijalna dobra):  paketi potrepština, poklon paketi za djecu, opremanje stanova, opremanje onkoloških odjela.</a:t>
            </a:r>
          </a:p>
          <a:p>
            <a:pPr>
              <a:buNone/>
            </a:pPr>
            <a:r>
              <a:rPr lang="hr-HR" sz="2000" b="1" dirty="0"/>
              <a:t>Edukacija:</a:t>
            </a:r>
            <a:endParaRPr lang="hr-HR" sz="2000" dirty="0"/>
          </a:p>
          <a:p>
            <a:pPr lvl="0"/>
            <a:r>
              <a:rPr lang="hr-HR" sz="2000" dirty="0"/>
              <a:t>Edukacija i savjetovanje o prehrani djeteta za </a:t>
            </a:r>
            <a:r>
              <a:rPr lang="hr-HR" sz="2000"/>
              <a:t>vrijeme </a:t>
            </a:r>
            <a:r>
              <a:rPr lang="hr-HR" sz="2000" smtClean="0"/>
              <a:t>bolesti</a:t>
            </a:r>
            <a:endParaRPr lang="hr-HR" sz="2000" dirty="0"/>
          </a:p>
          <a:p>
            <a:pPr lvl="0"/>
            <a:r>
              <a:rPr lang="hr-HR" sz="2000" dirty="0"/>
              <a:t>Edukacija o </a:t>
            </a:r>
            <a:r>
              <a:rPr lang="hr-HR" sz="2000"/>
              <a:t>zdravoj </a:t>
            </a:r>
            <a:r>
              <a:rPr lang="hr-HR" sz="2000" smtClean="0"/>
              <a:t>prehrani</a:t>
            </a:r>
            <a:endParaRPr lang="hr-HR" sz="2000" dirty="0"/>
          </a:p>
          <a:p>
            <a:pPr lvl="0"/>
            <a:r>
              <a:rPr lang="hr-HR" sz="2000" dirty="0"/>
              <a:t>Edukacija o principima </a:t>
            </a:r>
            <a:r>
              <a:rPr lang="hr-HR" sz="2000"/>
              <a:t>zdravog </a:t>
            </a:r>
            <a:r>
              <a:rPr lang="hr-HR" sz="2000" smtClean="0"/>
              <a:t>življenja</a:t>
            </a:r>
            <a:endParaRPr lang="hr-HR" sz="2000" dirty="0"/>
          </a:p>
          <a:p>
            <a:pPr lvl="0"/>
            <a:r>
              <a:rPr lang="hr-HR" sz="2000" dirty="0"/>
              <a:t>Edukacija o pravima u sustavu zdravstva </a:t>
            </a:r>
            <a:r>
              <a:rPr lang="hr-HR" sz="2000"/>
              <a:t>i </a:t>
            </a:r>
            <a:r>
              <a:rPr lang="hr-HR" sz="2000" smtClean="0"/>
              <a:t>socijale</a:t>
            </a:r>
            <a:endParaRPr lang="hr-HR" sz="2000" dirty="0"/>
          </a:p>
          <a:p>
            <a:pPr marL="514350" indent="-514350">
              <a:buNone/>
            </a:pPr>
            <a:endParaRPr lang="hr-HR" sz="2800" dirty="0"/>
          </a:p>
        </p:txBody>
      </p:sp>
      <p:pic>
        <p:nvPicPr>
          <p:cNvPr id="7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3246" y="210886"/>
            <a:ext cx="600075" cy="55245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Vrste aktivnosti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sz="3600" dirty="0" smtClean="0"/>
              <a:t>Preminula djeca u periodu od 2002. do 2013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000" dirty="0"/>
          </a:p>
          <a:p>
            <a:pPr lvl="0"/>
            <a:r>
              <a:rPr lang="hr-HR" sz="2800" dirty="0"/>
              <a:t>159 preminulih</a:t>
            </a:r>
          </a:p>
          <a:p>
            <a:pPr lvl="0"/>
            <a:r>
              <a:rPr lang="hr-HR" sz="2800" dirty="0"/>
              <a:t>129 preminulih u Klinici za dječje bolesti Zagreb</a:t>
            </a:r>
          </a:p>
          <a:p>
            <a:pPr lvl="0"/>
            <a:r>
              <a:rPr lang="hr-HR" sz="2800" dirty="0"/>
              <a:t>129 obitelji  pružena direktna pomoć neposredno nakon </a:t>
            </a:r>
            <a:r>
              <a:rPr lang="hr-HR" sz="2800" dirty="0" err="1"/>
              <a:t>preminuća</a:t>
            </a:r>
            <a:r>
              <a:rPr lang="hr-HR" sz="2800" dirty="0"/>
              <a:t> ili  kod samog </a:t>
            </a:r>
            <a:r>
              <a:rPr lang="hr-HR" sz="2800" dirty="0" err="1"/>
              <a:t>preminuća</a:t>
            </a:r>
            <a:r>
              <a:rPr lang="hr-HR" sz="2800" dirty="0"/>
              <a:t> djeteta </a:t>
            </a:r>
          </a:p>
          <a:p>
            <a:pPr lvl="0"/>
            <a:r>
              <a:rPr lang="hr-HR" sz="2800" dirty="0"/>
              <a:t>23 preminulih u drugoj zdravstvenoj ustanovi</a:t>
            </a:r>
          </a:p>
          <a:p>
            <a:pPr lvl="0"/>
            <a:r>
              <a:rPr lang="hr-HR" sz="2800" dirty="0"/>
              <a:t>6 preminulih kod kuće</a:t>
            </a:r>
          </a:p>
          <a:p>
            <a:pPr lvl="0"/>
            <a:r>
              <a:rPr lang="hr-HR" sz="2800" dirty="0"/>
              <a:t>1 – ne znamo</a:t>
            </a:r>
          </a:p>
          <a:p>
            <a:pPr marL="514350" indent="-514350">
              <a:buNone/>
            </a:pPr>
            <a:endParaRPr lang="hr-HR" sz="2800" dirty="0"/>
          </a:p>
        </p:txBody>
      </p:sp>
      <p:pic>
        <p:nvPicPr>
          <p:cNvPr id="7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3246" y="210886"/>
            <a:ext cx="600075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sz="3100" b="1" dirty="0" smtClean="0"/>
              <a:t>Pomoć prilikom </a:t>
            </a:r>
            <a:r>
              <a:rPr lang="hr-HR" sz="3100" b="1" dirty="0" err="1" smtClean="0"/>
              <a:t>preminuća</a:t>
            </a:r>
            <a:r>
              <a:rPr lang="hr-HR" sz="3100" b="1" dirty="0" smtClean="0"/>
              <a:t> djeteta</a:t>
            </a:r>
            <a:r>
              <a:rPr lang="hr-HR" sz="3100" b="1" smtClean="0"/>
              <a:t>: 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r-HR" sz="2000" dirty="0"/>
          </a:p>
          <a:p>
            <a:pPr lvl="0"/>
            <a:r>
              <a:rPr lang="hr-HR" sz="2800" dirty="0" smtClean="0"/>
              <a:t>Savjetovanje </a:t>
            </a:r>
            <a:r>
              <a:rPr lang="hr-HR" sz="2800" dirty="0"/>
              <a:t>tijekom </a:t>
            </a:r>
            <a:r>
              <a:rPr lang="hr-HR" sz="2800"/>
              <a:t>terminalne </a:t>
            </a:r>
            <a:r>
              <a:rPr lang="hr-HR" sz="2800" smtClean="0"/>
              <a:t>faze</a:t>
            </a:r>
            <a:endParaRPr lang="hr-HR" sz="2800" dirty="0"/>
          </a:p>
          <a:p>
            <a:pPr lvl="0"/>
            <a:r>
              <a:rPr lang="hr-HR" sz="2800" dirty="0"/>
              <a:t>Savjetovanje </a:t>
            </a:r>
            <a:r>
              <a:rPr lang="hr-HR" sz="2800"/>
              <a:t>prilikom </a:t>
            </a:r>
            <a:r>
              <a:rPr lang="hr-HR" sz="2800" smtClean="0"/>
              <a:t>preminuća</a:t>
            </a:r>
            <a:endParaRPr lang="hr-HR" sz="2800" dirty="0"/>
          </a:p>
          <a:p>
            <a:pPr lvl="0"/>
            <a:r>
              <a:rPr lang="hr-HR" sz="2800" dirty="0"/>
              <a:t>Rješavanje medicinske dokumentacije između bolnica u slučaju smrti djeteta (odlazak na patologiju</a:t>
            </a:r>
            <a:r>
              <a:rPr lang="hr-HR" sz="2800"/>
              <a:t>) </a:t>
            </a:r>
            <a:endParaRPr lang="hr-HR" sz="2800" dirty="0"/>
          </a:p>
          <a:p>
            <a:pPr lvl="0"/>
            <a:r>
              <a:rPr lang="hr-HR" sz="2800" dirty="0"/>
              <a:t>Odlazak </a:t>
            </a:r>
            <a:r>
              <a:rPr lang="hr-HR" sz="2800"/>
              <a:t>u </a:t>
            </a:r>
            <a:r>
              <a:rPr lang="hr-HR" sz="2800" smtClean="0"/>
              <a:t>bolničku mrtvačnicu</a:t>
            </a:r>
            <a:endParaRPr lang="hr-HR" sz="2800" dirty="0"/>
          </a:p>
          <a:p>
            <a:pPr lvl="0"/>
            <a:r>
              <a:rPr lang="hr-HR" sz="2800" dirty="0"/>
              <a:t>Postupanje pri ishođenju dokumentacije za prijelaz </a:t>
            </a:r>
            <a:r>
              <a:rPr lang="hr-HR" sz="2800"/>
              <a:t>državne </a:t>
            </a:r>
            <a:r>
              <a:rPr lang="hr-HR" sz="2800" smtClean="0"/>
              <a:t>granice:</a:t>
            </a:r>
            <a:endParaRPr lang="hr-HR" sz="2800" dirty="0"/>
          </a:p>
          <a:p>
            <a:pPr lvl="1"/>
            <a:r>
              <a:rPr lang="hr-HR" sz="2400" dirty="0"/>
              <a:t>Ishođenje dozvole od </a:t>
            </a:r>
            <a:r>
              <a:rPr lang="hr-HR" sz="2400"/>
              <a:t>sanitarne </a:t>
            </a:r>
            <a:r>
              <a:rPr lang="hr-HR" sz="2400" smtClean="0"/>
              <a:t>inspekcije</a:t>
            </a:r>
            <a:endParaRPr lang="hr-HR" sz="2400" dirty="0"/>
          </a:p>
          <a:p>
            <a:pPr lvl="1"/>
            <a:r>
              <a:rPr lang="hr-HR" sz="2400" dirty="0"/>
              <a:t>Odlazak </a:t>
            </a:r>
            <a:r>
              <a:rPr lang="hr-HR" sz="2400"/>
              <a:t>na </a:t>
            </a:r>
            <a:r>
              <a:rPr lang="hr-HR" sz="2400" smtClean="0"/>
              <a:t>MUP</a:t>
            </a:r>
            <a:endParaRPr lang="hr-HR" sz="2400" dirty="0"/>
          </a:p>
          <a:p>
            <a:pPr lvl="1"/>
            <a:r>
              <a:rPr lang="hr-HR" sz="2400" dirty="0"/>
              <a:t>Ishođenje smrtnog lista </a:t>
            </a:r>
            <a:r>
              <a:rPr lang="hr-HR" sz="2400"/>
              <a:t>u </a:t>
            </a:r>
            <a:r>
              <a:rPr lang="hr-HR" sz="2400" smtClean="0"/>
              <a:t>općini</a:t>
            </a:r>
            <a:endParaRPr lang="hr-HR" sz="2400" dirty="0"/>
          </a:p>
          <a:p>
            <a:pPr lvl="1"/>
            <a:r>
              <a:rPr lang="hr-HR" sz="2400" dirty="0"/>
              <a:t>Odlazak </a:t>
            </a:r>
            <a:r>
              <a:rPr lang="hr-HR" sz="2400"/>
              <a:t>na </a:t>
            </a:r>
            <a:r>
              <a:rPr lang="hr-HR" sz="2400" smtClean="0"/>
              <a:t>ambasadu</a:t>
            </a:r>
            <a:endParaRPr lang="hr-HR" sz="2400" dirty="0"/>
          </a:p>
        </p:txBody>
      </p:sp>
      <p:pic>
        <p:nvPicPr>
          <p:cNvPr id="7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3246" y="210886"/>
            <a:ext cx="600075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b="1" dirty="0" smtClean="0"/>
              <a:t>Utjeha kroz slušanje</a:t>
            </a:r>
            <a:br>
              <a:rPr lang="hr-HR" sz="3600" b="1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000" dirty="0"/>
          </a:p>
          <a:p>
            <a:pPr>
              <a:buNone/>
            </a:pPr>
            <a:endParaRPr lang="hr-HR" sz="2800" dirty="0"/>
          </a:p>
          <a:p>
            <a:r>
              <a:rPr lang="hr-HR" sz="2800" b="1" dirty="0"/>
              <a:t>Slušati</a:t>
            </a:r>
            <a:r>
              <a:rPr lang="hr-HR" sz="2800" dirty="0"/>
              <a:t> – znači slušati ono što je rečeno kao i ono što nije rečeno.</a:t>
            </a:r>
          </a:p>
          <a:p>
            <a:r>
              <a:rPr lang="hr-HR" sz="2800" b="1" dirty="0"/>
              <a:t>Slušati</a:t>
            </a:r>
            <a:r>
              <a:rPr lang="hr-HR" sz="2800" dirty="0"/>
              <a:t> – znači misliti prije nego što odgovorite.</a:t>
            </a:r>
          </a:p>
          <a:p>
            <a:r>
              <a:rPr lang="hr-HR" sz="2800" b="1" dirty="0"/>
              <a:t>Slušati</a:t>
            </a:r>
            <a:r>
              <a:rPr lang="hr-HR" sz="2800" dirty="0"/>
              <a:t> – znači razumjeti da odgovor nije uvijek tražen.</a:t>
            </a:r>
          </a:p>
          <a:p>
            <a:r>
              <a:rPr lang="hr-HR" sz="2800" b="1" dirty="0"/>
              <a:t>Slušati</a:t>
            </a:r>
            <a:r>
              <a:rPr lang="hr-HR" sz="2800" dirty="0"/>
              <a:t>  dobro -  često je dovoljno</a:t>
            </a:r>
          </a:p>
        </p:txBody>
      </p:sp>
      <p:pic>
        <p:nvPicPr>
          <p:cNvPr id="7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3246" y="210886"/>
            <a:ext cx="600075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/>
              <a:t>Nastojimo djelovati  na sljedeći način:</a:t>
            </a:r>
            <a:br>
              <a:rPr lang="hr-HR" sz="3600" dirty="0" smtClean="0"/>
            </a:b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000" dirty="0"/>
          </a:p>
          <a:p>
            <a:r>
              <a:rPr lang="hr-HR" sz="2800" dirty="0" smtClean="0"/>
              <a:t>Dijete------------------------------------------------</a:t>
            </a:r>
            <a:r>
              <a:rPr lang="hr-HR" sz="2800" dirty="0"/>
              <a:t>slušati ga </a:t>
            </a:r>
            <a:r>
              <a:rPr lang="hr-HR" sz="2800" dirty="0" smtClean="0"/>
              <a:t>				(</a:t>
            </a:r>
            <a:r>
              <a:rPr lang="hr-HR" sz="2800" dirty="0"/>
              <a:t>na medicini je da dodaje </a:t>
            </a:r>
            <a:r>
              <a:rPr lang="hr-HR" sz="2800" dirty="0" smtClean="0"/>
              <a:t>				dane životu</a:t>
            </a:r>
            <a:r>
              <a:rPr lang="hr-HR" sz="2800" dirty="0"/>
              <a:t>, na </a:t>
            </a:r>
            <a:r>
              <a:rPr lang="hr-HR" sz="2800" dirty="0" smtClean="0"/>
              <a:t>drugima da 				pokušaju dodati </a:t>
            </a:r>
            <a:r>
              <a:rPr lang="hr-HR" sz="2800" dirty="0"/>
              <a:t>život danima</a:t>
            </a:r>
            <a:r>
              <a:rPr lang="hr-HR" sz="2800" dirty="0" smtClean="0"/>
              <a:t>)</a:t>
            </a:r>
          </a:p>
          <a:p>
            <a:r>
              <a:rPr lang="hr-HR" sz="2800" dirty="0" smtClean="0"/>
              <a:t>Braća </a:t>
            </a:r>
            <a:r>
              <a:rPr lang="hr-HR" sz="2800" dirty="0"/>
              <a:t>i sestre-</a:t>
            </a:r>
            <a:r>
              <a:rPr lang="hr-HR" sz="2800" dirty="0" smtClean="0"/>
              <a:t>-----------------------------</a:t>
            </a:r>
            <a:r>
              <a:rPr lang="hr-HR" sz="2800" dirty="0"/>
              <a:t>ne zaboraviti </a:t>
            </a:r>
            <a:r>
              <a:rPr lang="hr-HR" sz="2800" dirty="0" smtClean="0"/>
              <a:t>ih</a:t>
            </a:r>
          </a:p>
          <a:p>
            <a:pPr marL="0" indent="0">
              <a:buNone/>
            </a:pPr>
            <a:endParaRPr lang="hr-HR" sz="2800" dirty="0"/>
          </a:p>
          <a:p>
            <a:r>
              <a:rPr lang="hr-HR" sz="2800" dirty="0"/>
              <a:t>Roditelji-</a:t>
            </a:r>
            <a:r>
              <a:rPr lang="hr-HR" sz="2800" dirty="0" smtClean="0"/>
              <a:t>------------------------------------------</a:t>
            </a:r>
            <a:r>
              <a:rPr lang="hr-HR" sz="2800" dirty="0"/>
              <a:t>podržati </a:t>
            </a:r>
            <a:r>
              <a:rPr lang="hr-HR" sz="2800" dirty="0" smtClean="0"/>
              <a:t>ih</a:t>
            </a:r>
          </a:p>
          <a:p>
            <a:pPr marL="0" indent="0">
              <a:buNone/>
            </a:pPr>
            <a:endParaRPr lang="hr-HR" sz="2800" dirty="0"/>
          </a:p>
          <a:p>
            <a:r>
              <a:rPr lang="hr-HR" sz="2800" dirty="0"/>
              <a:t>Društvo-</a:t>
            </a:r>
            <a:r>
              <a:rPr lang="hr-HR" sz="2800" dirty="0" smtClean="0"/>
              <a:t>---------------------</a:t>
            </a:r>
            <a:r>
              <a:rPr lang="hr-HR" sz="2800" dirty="0"/>
              <a:t>zatražiti i osigurati podršku</a:t>
            </a:r>
          </a:p>
        </p:txBody>
      </p:sp>
      <p:pic>
        <p:nvPicPr>
          <p:cNvPr id="7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3246" y="210886"/>
            <a:ext cx="600075" cy="552451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1475656" y="2132856"/>
            <a:ext cx="0" cy="122413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75656" y="3933056"/>
            <a:ext cx="0" cy="50405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75656" y="4941168"/>
            <a:ext cx="0" cy="50405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762" y="762000"/>
            <a:ext cx="5324475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ULOGA  CIVILNOG  DRUŠTVA  U  PEDIJATRIJSKOJ  PALIJATIVNOJ  SKRBI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sz="2800" dirty="0"/>
          </a:p>
        </p:txBody>
      </p:sp>
      <p:pic>
        <p:nvPicPr>
          <p:cNvPr id="4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262758" y="210887"/>
            <a:ext cx="600075" cy="552451"/>
          </a:xfrm>
          <a:prstGeom prst="rect">
            <a:avLst/>
          </a:prstGeom>
          <a:noFill/>
        </p:spPr>
      </p:pic>
      <p:pic>
        <p:nvPicPr>
          <p:cNvPr id="5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190748" y="6115542"/>
            <a:ext cx="600075" cy="552451"/>
          </a:xfrm>
          <a:prstGeom prst="rect">
            <a:avLst/>
          </a:prstGeom>
          <a:noFill/>
        </p:spPr>
      </p:pic>
      <p:pic>
        <p:nvPicPr>
          <p:cNvPr id="6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327652" y="94255"/>
            <a:ext cx="600075" cy="552451"/>
          </a:xfrm>
          <a:prstGeom prst="rect">
            <a:avLst/>
          </a:prstGeom>
          <a:noFill/>
        </p:spPr>
      </p:pic>
      <p:pic>
        <p:nvPicPr>
          <p:cNvPr id="7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255645" y="6043534"/>
            <a:ext cx="600075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840760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3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824536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968552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3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624736" cy="496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ser\Pictures\2013-02-08 dani_u_bolnici\dani_u_bolnici 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824536" cy="590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Pictures\2013-02-08 odgovori_na_djecja_pitanja_o_smrti\odgovori_na_djecja_pitanja_o_smrti 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95736" y="260648"/>
            <a:ext cx="4824536" cy="64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krijesnica.hr/images/cms_shop_product/32_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048712" cy="489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DJECA KRIJESNICE</a:t>
            </a:r>
            <a:endParaRPr lang="hr-HR" dirty="0"/>
          </a:p>
        </p:txBody>
      </p:sp>
      <p:pic>
        <p:nvPicPr>
          <p:cNvPr id="4" name="Djeca krijesnic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38413" y="2284413"/>
            <a:ext cx="4064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757808" y="3789040"/>
            <a:ext cx="7772400" cy="2160240"/>
          </a:xfrm>
        </p:spPr>
        <p:txBody>
          <a:bodyPr>
            <a:normAutofit fontScale="77500" lnSpcReduction="20000"/>
          </a:bodyPr>
          <a:lstStyle/>
          <a:p>
            <a:r>
              <a:rPr lang="hr-HR" sz="2300" b="1" dirty="0">
                <a:solidFill>
                  <a:schemeClr val="tx1"/>
                </a:solidFill>
              </a:rPr>
              <a:t>Hvala</a:t>
            </a:r>
            <a:r>
              <a:rPr lang="hr-HR" sz="2300" b="1" dirty="0" smtClean="0">
                <a:solidFill>
                  <a:schemeClr val="tx1"/>
                </a:solidFill>
              </a:rPr>
              <a:t>!</a:t>
            </a:r>
          </a:p>
          <a:p>
            <a:endParaRPr lang="hr-HR" sz="2100" dirty="0">
              <a:solidFill>
                <a:schemeClr val="tx1"/>
              </a:solidFill>
            </a:endParaRPr>
          </a:p>
          <a:p>
            <a:r>
              <a:rPr lang="hr-HR" sz="2100" b="1" dirty="0" smtClean="0">
                <a:solidFill>
                  <a:schemeClr val="tx1"/>
                </a:solidFill>
              </a:rPr>
              <a:t>Krijesnica</a:t>
            </a:r>
            <a:r>
              <a:rPr lang="hr-HR" sz="2100" b="1" dirty="0">
                <a:solidFill>
                  <a:schemeClr val="tx1"/>
                </a:solidFill>
              </a:rPr>
              <a:t> </a:t>
            </a:r>
            <a:r>
              <a:rPr lang="hr-HR" sz="2100" b="1" dirty="0" smtClean="0">
                <a:solidFill>
                  <a:schemeClr val="tx1"/>
                </a:solidFill>
              </a:rPr>
              <a:t>- </a:t>
            </a:r>
            <a:r>
              <a:rPr lang="pl-PL" sz="2100" b="1" dirty="0">
                <a:solidFill>
                  <a:schemeClr val="tx1"/>
                </a:solidFill>
              </a:rPr>
              <a:t>udruga za pomoć djeci i obiteljima suočenim s malignim bolestima</a:t>
            </a:r>
            <a:endParaRPr lang="hr-HR" sz="2100" b="1" dirty="0">
              <a:solidFill>
                <a:schemeClr val="tx1"/>
              </a:solidFill>
            </a:endParaRPr>
          </a:p>
          <a:p>
            <a:r>
              <a:rPr lang="hr-HR" sz="1800" b="1" dirty="0" smtClean="0">
                <a:solidFill>
                  <a:schemeClr val="tx1"/>
                </a:solidFill>
              </a:rPr>
              <a:t>Prilaz </a:t>
            </a:r>
            <a:r>
              <a:rPr lang="hr-HR" sz="1800" b="1" dirty="0">
                <a:solidFill>
                  <a:schemeClr val="tx1"/>
                </a:solidFill>
              </a:rPr>
              <a:t>Gjure Deželića 50, </a:t>
            </a:r>
            <a:r>
              <a:rPr lang="hr-HR" sz="1800" b="1" dirty="0" smtClean="0">
                <a:solidFill>
                  <a:schemeClr val="tx1"/>
                </a:solidFill>
              </a:rPr>
              <a:t>10 000 Zagreb</a:t>
            </a:r>
          </a:p>
          <a:p>
            <a:r>
              <a:rPr lang="hr-HR" sz="1800" b="1" dirty="0" smtClean="0">
                <a:solidFill>
                  <a:schemeClr val="tx1"/>
                </a:solidFill>
              </a:rPr>
              <a:t>TEL </a:t>
            </a:r>
            <a:r>
              <a:rPr lang="hr-HR" sz="1800" b="1" dirty="0">
                <a:solidFill>
                  <a:schemeClr val="tx1"/>
                </a:solidFill>
              </a:rPr>
              <a:t>01/3770-477, 01/3770-022 </a:t>
            </a:r>
          </a:p>
          <a:p>
            <a:r>
              <a:rPr lang="hr-HR" sz="1800" b="1" dirty="0">
                <a:solidFill>
                  <a:schemeClr val="tx1"/>
                </a:solidFill>
              </a:rPr>
              <a:t>FAX 01/4655-343 </a:t>
            </a:r>
          </a:p>
          <a:p>
            <a:r>
              <a:rPr lang="hr-HR" sz="1800" b="1" dirty="0" smtClean="0">
                <a:solidFill>
                  <a:schemeClr val="tx1"/>
                </a:solidFill>
              </a:rPr>
              <a:t>EMAIL </a:t>
            </a:r>
            <a:r>
              <a:rPr lang="hr-HR" sz="1800" b="1" dirty="0" smtClean="0">
                <a:solidFill>
                  <a:schemeClr val="tx1"/>
                </a:solidFill>
                <a:hlinkClick r:id="rId2"/>
              </a:rPr>
              <a:t>krijesnica@krijesnica.hr</a:t>
            </a:r>
            <a:endParaRPr lang="hr-HR" sz="1800" b="1" dirty="0" smtClean="0">
              <a:solidFill>
                <a:schemeClr val="tx1"/>
              </a:solidFill>
            </a:endParaRPr>
          </a:p>
          <a:p>
            <a:r>
              <a:rPr lang="hr-HR" sz="1800" b="1" dirty="0" smtClean="0">
                <a:solidFill>
                  <a:schemeClr val="tx1"/>
                </a:solidFill>
              </a:rPr>
              <a:t>WEB </a:t>
            </a:r>
            <a:r>
              <a:rPr lang="hr-HR" sz="1800" b="1" dirty="0" smtClean="0">
                <a:solidFill>
                  <a:schemeClr val="tx1"/>
                </a:solidFill>
                <a:hlinkClick r:id="rId3"/>
              </a:rPr>
              <a:t>www.krijesnica.hr</a:t>
            </a:r>
            <a:endParaRPr lang="hr-HR" sz="1800" b="1" dirty="0" smtClean="0">
              <a:solidFill>
                <a:schemeClr val="tx1"/>
              </a:solidFill>
            </a:endParaRPr>
          </a:p>
          <a:p>
            <a:r>
              <a:rPr lang="hr-HR" sz="1800" b="1" dirty="0">
                <a:solidFill>
                  <a:schemeClr val="tx1"/>
                </a:solidFill>
              </a:rPr>
              <a:t>FACEBOOK </a:t>
            </a:r>
            <a:r>
              <a:rPr lang="hr-HR" sz="1800" b="1" dirty="0" smtClean="0">
                <a:solidFill>
                  <a:schemeClr val="tx1"/>
                </a:solidFill>
                <a:hlinkClick r:id="rId4"/>
              </a:rPr>
              <a:t>www.facebook.com/firefly.krijesnica</a:t>
            </a:r>
            <a:endParaRPr lang="hr-HR" sz="1800" b="1" dirty="0" smtClean="0">
              <a:solidFill>
                <a:schemeClr val="tx1"/>
              </a:solidFill>
            </a:endParaRPr>
          </a:p>
          <a:p>
            <a:endParaRPr lang="hr-HR" sz="18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331236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mtClean="0"/>
              <a:t>Izvorni slajdovi: Udruga </a:t>
            </a:r>
            <a:r>
              <a:rPr lang="hr-HR" dirty="0" smtClean="0"/>
              <a:t>Krijesnica</a:t>
            </a:r>
          </a:p>
          <a:p>
            <a:r>
              <a:rPr lang="hr-HR" sz="2800" dirty="0" smtClean="0"/>
              <a:t>Zoran </a:t>
            </a:r>
            <a:r>
              <a:rPr lang="hr-HR" sz="2800" dirty="0" err="1" smtClean="0"/>
              <a:t>Cipek</a:t>
            </a:r>
            <a:endParaRPr lang="hr-HR" sz="2800" dirty="0" smtClean="0"/>
          </a:p>
          <a:p>
            <a:r>
              <a:rPr lang="hr-HR" sz="2800" dirty="0" smtClean="0"/>
              <a:t>8.2.2013.</a:t>
            </a:r>
            <a:endParaRPr lang="hr-HR" sz="2800" dirty="0"/>
          </a:p>
        </p:txBody>
      </p:sp>
      <p:pic>
        <p:nvPicPr>
          <p:cNvPr id="4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262758" y="210887"/>
            <a:ext cx="600075" cy="552451"/>
          </a:xfrm>
          <a:prstGeom prst="rect">
            <a:avLst/>
          </a:prstGeom>
          <a:noFill/>
        </p:spPr>
      </p:pic>
      <p:pic>
        <p:nvPicPr>
          <p:cNvPr id="5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190748" y="6115542"/>
            <a:ext cx="600075" cy="552451"/>
          </a:xfrm>
          <a:prstGeom prst="rect">
            <a:avLst/>
          </a:prstGeom>
          <a:noFill/>
        </p:spPr>
      </p:pic>
      <p:pic>
        <p:nvPicPr>
          <p:cNvPr id="6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327652" y="94255"/>
            <a:ext cx="600075" cy="552451"/>
          </a:xfrm>
          <a:prstGeom prst="rect">
            <a:avLst/>
          </a:prstGeom>
          <a:noFill/>
        </p:spPr>
      </p:pic>
      <p:pic>
        <p:nvPicPr>
          <p:cNvPr id="7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255645" y="6043534"/>
            <a:ext cx="600075" cy="552451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sz="3600" b="1" smtClean="0"/>
              <a:t>4 kategorije pedijatrijske palijativne skrbi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5500" dirty="0" smtClean="0"/>
              <a:t>Životno </a:t>
            </a:r>
            <a:r>
              <a:rPr lang="hr-HR" sz="5500" dirty="0"/>
              <a:t>ugrožavajuća stanja za koja je moguće provesti liječenje, odnosno </a:t>
            </a:r>
            <a:r>
              <a:rPr lang="hr-HR" sz="5500" dirty="0" smtClean="0"/>
              <a:t>kurativni tretman</a:t>
            </a:r>
            <a:r>
              <a:rPr lang="hr-HR" sz="5500" dirty="0"/>
              <a:t>, ali to liječenje ne mora uvijek biti uspješno, te pristup uslugama palijativne skrbi može biti nužan paralelno s pokušajima izlječenja putem tretmana ili ako tretman zakaže</a:t>
            </a:r>
            <a:r>
              <a:rPr lang="hr-HR" sz="55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endParaRPr lang="hr-HR" sz="5500" dirty="0"/>
          </a:p>
          <a:p>
            <a:pPr marL="514350" indent="-514350">
              <a:buFont typeface="+mj-lt"/>
              <a:buAutoNum type="arabicPeriod"/>
            </a:pPr>
            <a:r>
              <a:rPr lang="hr-HR" sz="5500" dirty="0" smtClean="0"/>
              <a:t>Stanja </a:t>
            </a:r>
            <a:r>
              <a:rPr lang="hr-HR" sz="5500" dirty="0"/>
              <a:t>kod kojih je preuranjena smrt neizbježna, kod kojih mogu postojati dugačka razdoblja intenzivnog tretmana usmjerenog na produljenje života i omogućavanje sudjelovanje u normalnim aktivnostima, kao što je cistična </a:t>
            </a:r>
            <a:r>
              <a:rPr lang="hr-HR" sz="5500" dirty="0" smtClean="0"/>
              <a:t>fibroza.</a:t>
            </a:r>
          </a:p>
          <a:p>
            <a:pPr marL="742950" indent="-742950">
              <a:buFont typeface="+mj-lt"/>
              <a:buAutoNum type="arabicPeriod"/>
            </a:pPr>
            <a:endParaRPr lang="hr-HR" sz="55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5500" dirty="0" smtClean="0"/>
              <a:t>Progresivna </a:t>
            </a:r>
            <a:r>
              <a:rPr lang="hr-HR" sz="5500" dirty="0"/>
              <a:t>stanja bez mogućnosti liječenja, kod kojih je tretman isključivo palijativne prirode i uobičajeno traje mnogo godina, primjerice kao kod mišićne </a:t>
            </a:r>
            <a:r>
              <a:rPr lang="hr-HR" sz="5500" dirty="0" smtClean="0"/>
              <a:t>distrofije.</a:t>
            </a:r>
          </a:p>
          <a:p>
            <a:pPr marL="742950" indent="-742950">
              <a:buFont typeface="+mj-lt"/>
              <a:buAutoNum type="arabicPeriod"/>
            </a:pPr>
            <a:endParaRPr lang="hr-HR" sz="55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5500" dirty="0" smtClean="0"/>
              <a:t>Ireverzibilna</a:t>
            </a:r>
            <a:r>
              <a:rPr lang="hr-HR" sz="5500" dirty="0"/>
              <a:t>, ali neprogresivna stanja kod kojih je prisutna potreba za kompleksnom zdravstvenom njegom, bolest koja vodi komplikacijama i vjerojatnosti preuranjene smrti. (Primjeri uključuju tešku cerebralnu paralizu i višestruke poteškoće nakon ozljede  leđne moždine ili moždanog udara. </a:t>
            </a:r>
            <a:r>
              <a:rPr lang="hr-HR" sz="5500" dirty="0" smtClean="0"/>
              <a:t>)</a:t>
            </a:r>
          </a:p>
          <a:p>
            <a:pPr marL="514350" indent="-514350">
              <a:buNone/>
            </a:pPr>
            <a:endParaRPr lang="hr-HR" sz="5500" dirty="0"/>
          </a:p>
          <a:p>
            <a:pPr lvl="0"/>
            <a:r>
              <a:rPr lang="hr-HR" sz="4900" i="1" dirty="0"/>
              <a:t>na osnovi “Vodiča za razvoj usluga palijativne skrbi za djecu” kojeg je razvila Udruga za djecu koja pate od životno ugrožavajućih  ili terminalnih bolesti i njihovih obitelji (</a:t>
            </a:r>
            <a:r>
              <a:rPr lang="hr-HR" sz="4900" i="1" dirty="0" err="1"/>
              <a:t>Association</a:t>
            </a:r>
            <a:r>
              <a:rPr lang="hr-HR" sz="4900" i="1" dirty="0"/>
              <a:t> for </a:t>
            </a:r>
            <a:r>
              <a:rPr lang="hr-HR" sz="4900" i="1" dirty="0" err="1"/>
              <a:t>Children</a:t>
            </a:r>
            <a:r>
              <a:rPr lang="hr-HR" sz="4900" i="1" dirty="0"/>
              <a:t> </a:t>
            </a:r>
            <a:r>
              <a:rPr lang="hr-HR" sz="4900" i="1" dirty="0" err="1"/>
              <a:t>with</a:t>
            </a:r>
            <a:r>
              <a:rPr lang="hr-HR" sz="4900" i="1" dirty="0"/>
              <a:t> Life- </a:t>
            </a:r>
            <a:r>
              <a:rPr lang="hr-HR" sz="4900" i="1" dirty="0" err="1"/>
              <a:t>threatening</a:t>
            </a:r>
            <a:r>
              <a:rPr lang="hr-HR" sz="4900" i="1" dirty="0"/>
              <a:t> or Terminal </a:t>
            </a:r>
            <a:r>
              <a:rPr lang="hr-HR" sz="4900" i="1" dirty="0" err="1"/>
              <a:t>Conditions</a:t>
            </a:r>
            <a:r>
              <a:rPr lang="hr-HR" sz="4900" i="1" dirty="0"/>
              <a:t> </a:t>
            </a:r>
            <a:r>
              <a:rPr lang="hr-HR" sz="4900" i="1" dirty="0" err="1"/>
              <a:t>and</a:t>
            </a:r>
            <a:r>
              <a:rPr lang="hr-HR" sz="4900" i="1" dirty="0"/>
              <a:t> </a:t>
            </a:r>
            <a:r>
              <a:rPr lang="hr-HR" sz="4900" i="1" dirty="0" err="1"/>
              <a:t>their</a:t>
            </a:r>
            <a:r>
              <a:rPr lang="hr-HR" sz="4900" i="1" dirty="0"/>
              <a:t> </a:t>
            </a:r>
            <a:r>
              <a:rPr lang="hr-HR" sz="4900" i="1" dirty="0" err="1"/>
              <a:t>Families</a:t>
            </a:r>
            <a:r>
              <a:rPr lang="hr-HR" sz="4900" i="1" dirty="0"/>
              <a:t>: ACT) i Royal </a:t>
            </a:r>
            <a:r>
              <a:rPr lang="hr-HR" sz="4900" i="1" dirty="0" err="1"/>
              <a:t>College</a:t>
            </a:r>
            <a:r>
              <a:rPr lang="hr-HR" sz="4900" i="1" dirty="0"/>
              <a:t> </a:t>
            </a:r>
            <a:r>
              <a:rPr lang="hr-HR" sz="4900" i="1" dirty="0" err="1"/>
              <a:t>of</a:t>
            </a:r>
            <a:r>
              <a:rPr lang="hr-HR" sz="4900" i="1" dirty="0"/>
              <a:t> </a:t>
            </a:r>
            <a:r>
              <a:rPr lang="hr-HR" sz="4900" i="1" dirty="0" err="1"/>
              <a:t>Paediatrics</a:t>
            </a:r>
            <a:r>
              <a:rPr lang="hr-HR" sz="4900" i="1" dirty="0"/>
              <a:t> </a:t>
            </a:r>
            <a:r>
              <a:rPr lang="hr-HR" sz="4900" i="1" dirty="0" err="1"/>
              <a:t>and</a:t>
            </a:r>
            <a:r>
              <a:rPr lang="hr-HR" sz="4900" i="1" dirty="0"/>
              <a:t> </a:t>
            </a:r>
            <a:r>
              <a:rPr lang="hr-HR" sz="4900" i="1" dirty="0" err="1"/>
              <a:t>Child</a:t>
            </a:r>
            <a:r>
              <a:rPr lang="hr-HR" sz="4900" i="1" dirty="0"/>
              <a:t> Health u Ujedinjenom Kraljevstvu.</a:t>
            </a:r>
            <a:endParaRPr lang="hr-HR" sz="4900" dirty="0"/>
          </a:p>
          <a:p>
            <a:pPr>
              <a:buNone/>
            </a:pP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4294967295"/>
          </p:nvPr>
        </p:nvSpPr>
        <p:spPr>
          <a:xfrm>
            <a:off x="539552" y="1052513"/>
            <a:ext cx="7690048" cy="5616575"/>
          </a:xfrm>
        </p:spPr>
        <p:txBody>
          <a:bodyPr>
            <a:normAutofit/>
          </a:bodyPr>
          <a:lstStyle/>
          <a:p>
            <a:r>
              <a:rPr lang="hr-HR" sz="2800" dirty="0"/>
              <a:t>Palijativna skrb djece je </a:t>
            </a:r>
            <a:r>
              <a:rPr lang="hr-HR" sz="2800" u="sng" dirty="0"/>
              <a:t>aktivna i potpuna skrb o fizičkim, psihičkim i duhovnim potrebama djeteta</a:t>
            </a:r>
            <a:r>
              <a:rPr lang="hr-HR" sz="2800" b="1" u="sng" dirty="0"/>
              <a:t> </a:t>
            </a:r>
            <a:r>
              <a:rPr lang="hr-HR" sz="2800" u="sng" dirty="0"/>
              <a:t>i njegove obitelji. </a:t>
            </a:r>
            <a:endParaRPr lang="hr-HR" sz="2800" u="sng" dirty="0" smtClean="0"/>
          </a:p>
          <a:p>
            <a:endParaRPr lang="hr-HR" sz="2800" u="sng" dirty="0"/>
          </a:p>
          <a:p>
            <a:r>
              <a:rPr lang="hr-HR" sz="2800" dirty="0" smtClean="0"/>
              <a:t>Započinje </a:t>
            </a:r>
            <a:r>
              <a:rPr lang="hr-HR" sz="2800" dirty="0"/>
              <a:t>dijagnozom bolesti, a nastavlja se bez obzira dobiva li dijete ili ne dobiva tretman usmjeren na bolest o kojoj se radi</a:t>
            </a:r>
            <a:r>
              <a:rPr lang="hr-HR" sz="2800" dirty="0" smtClean="0"/>
              <a:t>.</a:t>
            </a:r>
          </a:p>
          <a:p>
            <a:pPr>
              <a:buNone/>
            </a:pPr>
            <a:endParaRPr lang="hr-HR" sz="2800" dirty="0"/>
          </a:p>
          <a:p>
            <a:r>
              <a:rPr lang="hr-HR" sz="2800" dirty="0"/>
              <a:t>Nužno je stalno procjenjivati i ublaživati fizički, psihološki i socijalni stres koji doživljava dijete, ali i članovi njegove obitelji </a:t>
            </a:r>
          </a:p>
          <a:p>
            <a:pPr>
              <a:buNone/>
            </a:pPr>
            <a:endParaRPr lang="hr-HR" sz="2800" dirty="0"/>
          </a:p>
        </p:txBody>
      </p:sp>
      <p:pic>
        <p:nvPicPr>
          <p:cNvPr id="5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262758" y="210887"/>
            <a:ext cx="600075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4294967295"/>
          </p:nvPr>
        </p:nvSpPr>
        <p:spPr>
          <a:xfrm>
            <a:off x="539552" y="1052513"/>
            <a:ext cx="7690048" cy="5616575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800" dirty="0" smtClean="0"/>
          </a:p>
          <a:p>
            <a:pPr>
              <a:buNone/>
            </a:pPr>
            <a:endParaRPr lang="hr-HR" sz="2800" dirty="0"/>
          </a:p>
          <a:p>
            <a:r>
              <a:rPr lang="hr-HR" sz="3600" dirty="0" smtClean="0"/>
              <a:t>Efikasna </a:t>
            </a:r>
            <a:r>
              <a:rPr lang="hr-HR" sz="3600" dirty="0"/>
              <a:t>palijativna skrb zahtijeva </a:t>
            </a:r>
            <a:r>
              <a:rPr lang="hr-HR" sz="3600" dirty="0" smtClean="0"/>
              <a:t>širok </a:t>
            </a:r>
            <a:r>
              <a:rPr lang="hr-HR" sz="3600" b="1" dirty="0" smtClean="0"/>
              <a:t>multidisciplinarni </a:t>
            </a:r>
            <a:r>
              <a:rPr lang="hr-HR" sz="3600" b="1" dirty="0"/>
              <a:t>pristup koji uključuje djetetovu obitelj i koristi se izvorima podrške i snage  u djetetovoj zajednici</a:t>
            </a:r>
            <a:endParaRPr lang="hr-HR" sz="3600" dirty="0"/>
          </a:p>
        </p:txBody>
      </p:sp>
      <p:pic>
        <p:nvPicPr>
          <p:cNvPr id="7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255646" y="6043533"/>
            <a:ext cx="600075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395535" y="836713"/>
          <a:ext cx="8496944" cy="561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656"/>
                <a:gridCol w="1213849"/>
                <a:gridCol w="928238"/>
                <a:gridCol w="714029"/>
                <a:gridCol w="999640"/>
                <a:gridCol w="1071043"/>
                <a:gridCol w="1213849"/>
                <a:gridCol w="999640"/>
              </a:tblGrid>
              <a:tr h="1095784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Država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Volonterski timovi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Bolnički</a:t>
                      </a:r>
                      <a:r>
                        <a:rPr lang="hr-HR" sz="1600" baseline="0" dirty="0" smtClean="0"/>
                        <a:t> timovi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Skrb u kući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Mješoviti timovi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Jedinice</a:t>
                      </a:r>
                      <a:r>
                        <a:rPr lang="hr-HR" sz="1600" baseline="0" dirty="0" smtClean="0"/>
                        <a:t> </a:t>
                      </a:r>
                      <a:r>
                        <a:rPr lang="hr-HR" sz="1600" baseline="0" dirty="0" err="1" smtClean="0"/>
                        <a:t>pal</a:t>
                      </a:r>
                      <a:r>
                        <a:rPr lang="hr-HR" sz="1600" baseline="0" dirty="0" smtClean="0"/>
                        <a:t>. skrbi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Hospicij (kao samostalne ustanove)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Dnevna bolnica</a:t>
                      </a:r>
                      <a:endParaRPr lang="hr-HR" sz="1600" dirty="0"/>
                    </a:p>
                  </a:txBody>
                  <a:tcPr/>
                </a:tc>
              </a:tr>
              <a:tr h="344389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Austrija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</a:tr>
              <a:tr h="344389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Belgija 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7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</a:tr>
              <a:tr h="344389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Francuska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</a:tr>
              <a:tr h="344389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Njemačka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97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26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10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</a:tr>
              <a:tr h="344389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Grčka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6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</a:t>
                      </a:r>
                      <a:endParaRPr lang="hr-HR" sz="1600" dirty="0"/>
                    </a:p>
                  </a:txBody>
                  <a:tcPr/>
                </a:tc>
              </a:tr>
              <a:tr h="344389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Irska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</a:tr>
              <a:tr h="344389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Italija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</a:tr>
              <a:tr h="344389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Malta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</a:tr>
              <a:tr h="344389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Nizozemska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7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13</a:t>
                      </a:r>
                      <a:endParaRPr lang="hr-HR" sz="1600" dirty="0"/>
                    </a:p>
                  </a:txBody>
                  <a:tcPr/>
                </a:tc>
              </a:tr>
              <a:tr h="390504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Španjolska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3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</a:tr>
              <a:tr h="374848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Švicarska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</a:tr>
              <a:tr h="655985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Velika Britanija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10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46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248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42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31</a:t>
                      </a:r>
                      <a:endParaRPr lang="hr-H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hr-HR" sz="3200" dirty="0" smtClean="0"/>
              <a:t>PEDIJATRIJSKA PALIJATIVA U EUROPI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23528" y="764704"/>
            <a:ext cx="7906072" cy="5617046"/>
          </a:xfrm>
        </p:spPr>
        <p:txBody>
          <a:bodyPr/>
          <a:lstStyle/>
          <a:p>
            <a:pPr algn="ctr">
              <a:buNone/>
            </a:pPr>
            <a:r>
              <a:rPr lang="hr-HR" dirty="0"/>
              <a:t>Pedijatrijska palijativna </a:t>
            </a:r>
            <a:r>
              <a:rPr lang="hr-HR" dirty="0" smtClean="0"/>
              <a:t>skrb</a:t>
            </a:r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67544" y="2204864"/>
            <a:ext cx="6048672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Nada za lijek, produženje života, čudo…</a:t>
            </a:r>
            <a:endParaRPr lang="hr-HR" sz="2400" b="1" dirty="0">
              <a:solidFill>
                <a:schemeClr val="tx1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539552" y="3140968"/>
            <a:ext cx="4320480" cy="252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>
                <a:solidFill>
                  <a:schemeClr val="tx1"/>
                </a:solidFill>
              </a:rPr>
              <a:t>Individualizirana skrb usmjerena na osnovno oboljenje i na fizičke, emotivne, društvene i duhovne potrebe djeteta i obitelji </a:t>
            </a:r>
            <a:r>
              <a:rPr lang="hr-HR" sz="2400" dirty="0" smtClean="0">
                <a:solidFill>
                  <a:schemeClr val="tx1"/>
                </a:solidFill>
              </a:rPr>
              <a:t>s kontinuiranom </a:t>
            </a:r>
            <a:r>
              <a:rPr lang="hr-HR" sz="2400" dirty="0">
                <a:solidFill>
                  <a:schemeClr val="tx1"/>
                </a:solidFill>
              </a:rPr>
              <a:t>re-evaluacijom i prilagodbom</a:t>
            </a:r>
          </a:p>
        </p:txBody>
      </p:sp>
      <p:sp>
        <p:nvSpPr>
          <p:cNvPr id="6" name="Pravokutnik 5"/>
          <p:cNvSpPr/>
          <p:nvPr/>
        </p:nvSpPr>
        <p:spPr>
          <a:xfrm>
            <a:off x="4932040" y="3140968"/>
            <a:ext cx="1512168" cy="252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>
                <a:solidFill>
                  <a:schemeClr val="tx1"/>
                </a:solidFill>
              </a:rPr>
              <a:t>Skrb pred kraj života</a:t>
            </a:r>
          </a:p>
        </p:txBody>
      </p:sp>
      <p:sp>
        <p:nvSpPr>
          <p:cNvPr id="8" name="Pravokutni trokut 7"/>
          <p:cNvSpPr/>
          <p:nvPr/>
        </p:nvSpPr>
        <p:spPr>
          <a:xfrm>
            <a:off x="6516216" y="3140968"/>
            <a:ext cx="2448272" cy="252028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 smtClean="0">
                <a:solidFill>
                  <a:schemeClr val="tx1"/>
                </a:solidFill>
              </a:rPr>
              <a:t>Skrb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 </a:t>
            </a:r>
            <a:r>
              <a:rPr lang="hr-HR" sz="2000" dirty="0">
                <a:solidFill>
                  <a:schemeClr val="tx1"/>
                </a:solidFill>
              </a:rPr>
              <a:t>pri tugovanju</a:t>
            </a:r>
          </a:p>
        </p:txBody>
      </p:sp>
      <p:sp>
        <p:nvSpPr>
          <p:cNvPr id="9" name="Pravokutnik 8"/>
          <p:cNvSpPr/>
          <p:nvPr/>
        </p:nvSpPr>
        <p:spPr>
          <a:xfrm>
            <a:off x="539552" y="5805264"/>
            <a:ext cx="8352928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Nada za utjehu, smisao… </a:t>
            </a:r>
          </a:p>
        </p:txBody>
      </p:sp>
      <p:pic>
        <p:nvPicPr>
          <p:cNvPr id="10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8183638" y="210886"/>
            <a:ext cx="600075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Što je kvaliteta života kod djeteta?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hr-HR" sz="2800" dirty="0" smtClean="0"/>
          </a:p>
          <a:p>
            <a:r>
              <a:rPr lang="hr-HR" sz="2800" dirty="0" smtClean="0"/>
              <a:t>veoma </a:t>
            </a:r>
            <a:r>
              <a:rPr lang="hr-HR" sz="2800" dirty="0"/>
              <a:t>jednostavno…</a:t>
            </a:r>
          </a:p>
          <a:p>
            <a:r>
              <a:rPr lang="hr-HR" sz="2800" dirty="0"/>
              <a:t>Da ne osjeća bol, fizičku i mentalnu</a:t>
            </a:r>
          </a:p>
          <a:p>
            <a:r>
              <a:rPr lang="hr-HR" sz="2800" dirty="0"/>
              <a:t>Da ne osjeća strah ili anksioznost</a:t>
            </a:r>
          </a:p>
          <a:p>
            <a:r>
              <a:rPr lang="hr-HR" sz="2800" dirty="0"/>
              <a:t>Da zadovolji svoje potrebe i želje (igranje, crtanje, znatiželja, komunikacija)</a:t>
            </a:r>
          </a:p>
          <a:p>
            <a:r>
              <a:rPr lang="hr-HR" sz="2800" dirty="0"/>
              <a:t>Da ima „neopterećenu“ obitelj</a:t>
            </a:r>
          </a:p>
          <a:p>
            <a:r>
              <a:rPr lang="hr-HR" sz="2800" dirty="0"/>
              <a:t>Da se osjeća voljenim</a:t>
            </a:r>
          </a:p>
          <a:p>
            <a:r>
              <a:rPr lang="hr-HR" sz="2800" dirty="0"/>
              <a:t>Da se ne osjeća napuštenim</a:t>
            </a:r>
          </a:p>
          <a:p>
            <a:pPr>
              <a:buNone/>
            </a:pPr>
            <a:endParaRPr lang="hr-HR" sz="2800" dirty="0"/>
          </a:p>
        </p:txBody>
      </p:sp>
      <p:pic>
        <p:nvPicPr>
          <p:cNvPr id="7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334765" y="282895"/>
            <a:ext cx="600075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7689850" cy="5616575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800" dirty="0" smtClean="0"/>
          </a:p>
          <a:p>
            <a:pPr>
              <a:buNone/>
            </a:pPr>
            <a:endParaRPr lang="hr-HR" sz="2800" dirty="0"/>
          </a:p>
        </p:txBody>
      </p:sp>
      <p:pic>
        <p:nvPicPr>
          <p:cNvPr id="7" name="Picture 2" descr="http://www.krijesnica.hr/KrijesLogoS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9274">
            <a:off x="334765" y="282895"/>
            <a:ext cx="600075" cy="552451"/>
          </a:xfrm>
          <a:prstGeom prst="rect">
            <a:avLst/>
          </a:prstGeom>
          <a:noFill/>
        </p:spPr>
      </p:pic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40" y="697753"/>
            <a:ext cx="5760720" cy="5462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D0E8E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1027</Words>
  <Application>Microsoft Office PowerPoint</Application>
  <PresentationFormat>On-screen Show (4:3)</PresentationFormat>
  <Paragraphs>202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tema</vt:lpstr>
      <vt:lpstr>Slide 1</vt:lpstr>
      <vt:lpstr>ULOGA  CIVILNOG  DRUŠTVA  U  PEDIJATRIJSKOJ  PALIJATIVNOJ  SKRBI</vt:lpstr>
      <vt:lpstr>4 kategorije pedijatrijske palijativne skrbi</vt:lpstr>
      <vt:lpstr> </vt:lpstr>
      <vt:lpstr> </vt:lpstr>
      <vt:lpstr>PEDIJATRIJSKA PALIJATIVA U EUROPI</vt:lpstr>
      <vt:lpstr>Slide 7</vt:lpstr>
      <vt:lpstr>  Što je kvaliteta života kod djeteta?  </vt:lpstr>
      <vt:lpstr> </vt:lpstr>
      <vt:lpstr>Krijesnica provodi sljedeće aktivnosti:  </vt:lpstr>
      <vt:lpstr>Krijesnica provodi sljedeće aktivnosti:  </vt:lpstr>
      <vt:lpstr>Krijesnica provodi sljedeće aktivnosti:  </vt:lpstr>
      <vt:lpstr> Vrste aktivnosti </vt:lpstr>
      <vt:lpstr>Vrste aktivnosti</vt:lpstr>
      <vt:lpstr>  Preminula djeca u periodu od 2002. do 2013  </vt:lpstr>
      <vt:lpstr>   Pomoć prilikom preminuća djeteta:   </vt:lpstr>
      <vt:lpstr>    Utjeha kroz slušanje   </vt:lpstr>
      <vt:lpstr>     Nastojimo djelovati  na sljedeći način:    </vt:lpstr>
      <vt:lpstr>         </vt:lpstr>
      <vt:lpstr>         </vt:lpstr>
      <vt:lpstr>         </vt:lpstr>
      <vt:lpstr>         </vt:lpstr>
      <vt:lpstr>         </vt:lpstr>
      <vt:lpstr>Slide 24</vt:lpstr>
      <vt:lpstr>Slide 25</vt:lpstr>
      <vt:lpstr>Slide 26</vt:lpstr>
      <vt:lpstr>DJECA KRIJESNICE</vt:lpstr>
      <vt:lpstr>        </vt:lpstr>
      <vt:lpstr>Slide 29</vt:lpstr>
    </vt:vector>
  </TitlesOfParts>
  <Company>Krijesnica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Ivana</dc:creator>
  <cp:lastModifiedBy>Mazohinda</cp:lastModifiedBy>
  <cp:revision>23</cp:revision>
  <dcterms:created xsi:type="dcterms:W3CDTF">2013-02-08T08:42:10Z</dcterms:created>
  <dcterms:modified xsi:type="dcterms:W3CDTF">2013-05-31T06:28:34Z</dcterms:modified>
</cp:coreProperties>
</file>