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56" r:id="rId3"/>
    <p:sldId id="274" r:id="rId4"/>
    <p:sldId id="271" r:id="rId5"/>
    <p:sldId id="269" r:id="rId6"/>
    <p:sldId id="258" r:id="rId7"/>
    <p:sldId id="275" r:id="rId8"/>
    <p:sldId id="259" r:id="rId9"/>
    <p:sldId id="257" r:id="rId10"/>
    <p:sldId id="276" r:id="rId11"/>
    <p:sldId id="260" r:id="rId12"/>
    <p:sldId id="261" r:id="rId13"/>
    <p:sldId id="262" r:id="rId14"/>
    <p:sldId id="277" r:id="rId15"/>
    <p:sldId id="278" r:id="rId16"/>
    <p:sldId id="279" r:id="rId17"/>
    <p:sldId id="263" r:id="rId18"/>
    <p:sldId id="264" r:id="rId19"/>
    <p:sldId id="280" r:id="rId20"/>
    <p:sldId id="268" r:id="rId21"/>
    <p:sldId id="270" r:id="rId22"/>
    <p:sldId id="281" r:id="rId23"/>
    <p:sldId id="272" r:id="rId24"/>
    <p:sldId id="273" r:id="rId25"/>
    <p:sldId id="265" r:id="rId26"/>
    <p:sldId id="282" r:id="rId27"/>
    <p:sldId id="283" r:id="rId28"/>
    <p:sldId id="284" r:id="rId29"/>
    <p:sldId id="285" r:id="rId30"/>
    <p:sldId id="286" r:id="rId31"/>
    <p:sldId id="287" r:id="rId32"/>
    <p:sldId id="288" r:id="rId33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08" autoAdjust="0"/>
  </p:normalViewPr>
  <p:slideViewPr>
    <p:cSldViewPr>
      <p:cViewPr>
        <p:scale>
          <a:sx n="66" d="100"/>
          <a:sy n="66" d="100"/>
        </p:scale>
        <p:origin x="-1692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9DD4D-B13B-465E-A8FD-8FA714536987}" type="datetimeFigureOut">
              <a:rPr lang="hr-HR"/>
              <a:pPr>
                <a:defRPr/>
              </a:pPr>
              <a:t>13.6.2013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EEAAC0-8E9F-490A-9805-A8FE0086DCB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F456B-5FAB-4740-AC56-2B20CB4DB9D8}" type="datetimeFigureOut">
              <a:rPr lang="hr-HR"/>
              <a:pPr>
                <a:defRPr/>
              </a:pPr>
              <a:t>13.6.2013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0C966-67EB-41D9-9F23-6EAB892E32B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55E34-8C23-4E5C-A1F0-10DE98EA7C5E}" type="datetimeFigureOut">
              <a:rPr lang="hr-HR"/>
              <a:pPr>
                <a:defRPr/>
              </a:pPr>
              <a:t>13.6.2013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56BA3-9A3B-46B2-A2D1-46A5E010D52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8896E-1CC8-4929-91A4-4FB401FAF61A}" type="datetimeFigureOut">
              <a:rPr lang="hr-HR"/>
              <a:pPr>
                <a:defRPr/>
              </a:pPr>
              <a:t>13.6.2013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D3224-F047-4D0A-8D0A-EBCB88B908E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4AC03-C3DD-4BD1-BFF3-01D19BDEBF14}" type="datetimeFigureOut">
              <a:rPr lang="hr-HR"/>
              <a:pPr>
                <a:defRPr/>
              </a:pPr>
              <a:t>13.6.2013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9505E-ECF1-4539-B283-FA0F9642A7C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643FD-FC72-4543-86DF-0C0F953B54D5}" type="datetimeFigureOut">
              <a:rPr lang="hr-HR"/>
              <a:pPr>
                <a:defRPr/>
              </a:pPr>
              <a:t>13.6.2013</a:t>
            </a:fld>
            <a:endParaRPr lang="hr-H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48F5C-B819-448B-B07B-A68CB5B65E2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1B669-2F51-466B-A223-B52583F7A85A}" type="datetimeFigureOut">
              <a:rPr lang="hr-HR"/>
              <a:pPr>
                <a:defRPr/>
              </a:pPr>
              <a:t>13.6.2013</a:t>
            </a:fld>
            <a:endParaRPr lang="hr-H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86A7C-7AD6-4487-BBD4-17B97161748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EFD64-4584-413C-B9A1-5F6F442A4E1A}" type="datetimeFigureOut">
              <a:rPr lang="hr-HR"/>
              <a:pPr>
                <a:defRPr/>
              </a:pPr>
              <a:t>13.6.2013</a:t>
            </a:fld>
            <a:endParaRPr lang="hr-H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857BB-8634-4429-8E85-A210183FD01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316BD-1C16-4A21-BC5A-2B291834D60E}" type="datetimeFigureOut">
              <a:rPr lang="hr-HR"/>
              <a:pPr>
                <a:defRPr/>
              </a:pPr>
              <a:t>13.6.2013</a:t>
            </a:fld>
            <a:endParaRPr lang="hr-H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A42A2-D81F-4985-929B-C4F28F7C0DD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A1588-3A02-4ECA-B042-26B7668AAECB}" type="datetimeFigureOut">
              <a:rPr lang="hr-HR"/>
              <a:pPr>
                <a:defRPr/>
              </a:pPr>
              <a:t>13.6.2013</a:t>
            </a:fld>
            <a:endParaRPr lang="hr-H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A8A83-64A5-416F-9B75-C688BD072A2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49D21-D315-4208-9381-F4D8E6CA3C4A}" type="datetimeFigureOut">
              <a:rPr lang="hr-HR"/>
              <a:pPr>
                <a:defRPr/>
              </a:pPr>
              <a:t>13.6.2013</a:t>
            </a:fld>
            <a:endParaRPr lang="hr-H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13EDE-FF53-4C16-8735-6013F1750EA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hr-HR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9B6BEDE-3C30-4D11-B115-B77E202F2180}" type="datetimeFigureOut">
              <a:rPr lang="hr-HR"/>
              <a:pPr>
                <a:defRPr/>
              </a:pPr>
              <a:t>13.6.2013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BDB0AD-5453-4BE9-807D-9C9F3A8C351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zjz.hr/rak/novo.htm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18" name="Picture 3" descr="Logo za edukaciju te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" y="1985963"/>
            <a:ext cx="9109075" cy="259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r-HR" b="1" smtClean="0">
                <a:solidFill>
                  <a:srgbClr val="FF0066"/>
                </a:solidFill>
              </a:rPr>
              <a:t>24/7</a:t>
            </a:r>
            <a:endParaRPr lang="hr-HR" b="1" smtClean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hr-HR" sz="1800" smtClean="0"/>
              <a:t> </a:t>
            </a:r>
            <a:r>
              <a:rPr lang="hr-HR" sz="2400" smtClean="0"/>
              <a:t>Osnovne usluge moraju biti dostupne 24 sata dnevno i sedam dana tjedno.</a:t>
            </a:r>
          </a:p>
          <a:p>
            <a:pPr>
              <a:lnSpc>
                <a:spcPct val="80000"/>
              </a:lnSpc>
            </a:pPr>
            <a:r>
              <a:rPr lang="hr-HR" sz="2400" smtClean="0"/>
              <a:t>Trebala bi postojati mogućnost 24-satnog  telefonskog savjetovanja za zdravstvene radnike i 24-satna telefonska služba podrške za poznate ambulantne pacijente i njihove njegovatelje. </a:t>
            </a:r>
          </a:p>
          <a:p>
            <a:pPr>
              <a:lnSpc>
                <a:spcPct val="80000"/>
              </a:lnSpc>
            </a:pPr>
            <a:r>
              <a:rPr lang="hr-HR" sz="2400" smtClean="0"/>
              <a:t>Za to je potrebna djelotvorna koordinacija - najbolje se postiže preko </a:t>
            </a:r>
            <a:r>
              <a:rPr lang="hr-HR" sz="2400" smtClean="0">
                <a:solidFill>
                  <a:srgbClr val="FF0066"/>
                </a:solidFill>
              </a:rPr>
              <a:t>menadžera slučaja</a:t>
            </a:r>
            <a:r>
              <a:rPr lang="hr-HR" sz="2400" smtClean="0"/>
              <a:t> (koordinator slučaja, ključni radnik)</a:t>
            </a:r>
          </a:p>
          <a:p>
            <a:pPr>
              <a:lnSpc>
                <a:spcPct val="80000"/>
              </a:lnSpc>
            </a:pPr>
            <a:r>
              <a:rPr lang="hr-HR" sz="2400" smtClean="0"/>
              <a:t>Koordinacija osigurava </a:t>
            </a:r>
            <a:r>
              <a:rPr lang="hr-HR" sz="2400" smtClean="0">
                <a:solidFill>
                  <a:srgbClr val="FF6699"/>
                </a:solidFill>
              </a:rPr>
              <a:t>prijenos podataka i kontinuitet skrbi</a:t>
            </a:r>
            <a:r>
              <a:rPr lang="hr-HR" sz="2400" smtClean="0"/>
              <a:t> u različitim zdravstvenim strukturama</a:t>
            </a:r>
          </a:p>
          <a:p>
            <a:pPr>
              <a:lnSpc>
                <a:spcPct val="80000"/>
              </a:lnSpc>
            </a:pPr>
            <a:r>
              <a:rPr lang="hr-HR" sz="1800" b="1" smtClean="0"/>
              <a:t>Koordinaciju može ostvarivati tim ili jedna osoba. Menadžment slučaja i koordinaciju mogu obavljati bilo interdisciplinarna skupina eksperata koji predstavljaju razne službe unutar mreže, bilo jedinica palijativne skrbi, bilo stacionarni hospicij. </a:t>
            </a:r>
            <a:endParaRPr lang="hr-HR" sz="180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smtClean="0">
                <a:solidFill>
                  <a:srgbClr val="FF0066"/>
                </a:solidFill>
              </a:rPr>
              <a:t>P</a:t>
            </a:r>
            <a:r>
              <a:rPr lang="hr-HR" b="1" smtClean="0"/>
              <a:t>otreba za palijativnim krevetima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44925"/>
          </a:xfrm>
        </p:spPr>
        <p:txBody>
          <a:bodyPr/>
          <a:lstStyle/>
          <a:p>
            <a:r>
              <a:rPr lang="hr-HR" smtClean="0"/>
              <a:t>Procjena: </a:t>
            </a:r>
            <a:r>
              <a:rPr lang="hr-HR" smtClean="0">
                <a:solidFill>
                  <a:srgbClr val="FF0066"/>
                </a:solidFill>
              </a:rPr>
              <a:t>50 (80-100) kreveta</a:t>
            </a:r>
            <a:r>
              <a:rPr lang="hr-HR" smtClean="0"/>
              <a:t> za 1.000.000 stanovnika </a:t>
            </a:r>
          </a:p>
          <a:p>
            <a:r>
              <a:rPr lang="hr-HR" smtClean="0"/>
              <a:t>Uz optimalnu veličinu od 8-12 kreveta po jedinici, to je </a:t>
            </a:r>
            <a:r>
              <a:rPr lang="hr-HR" smtClean="0">
                <a:solidFill>
                  <a:srgbClr val="FF0066"/>
                </a:solidFill>
              </a:rPr>
              <a:t>5 (8-10) jedinica</a:t>
            </a:r>
            <a:r>
              <a:rPr lang="hr-HR" smtClean="0"/>
              <a:t> palijativne skrbi na milijun stanovnika. </a:t>
            </a:r>
          </a:p>
          <a:p>
            <a:r>
              <a:rPr lang="hr-HR" smtClean="0"/>
              <a:t>Jedan krevet na 10-20.000 stanovnika</a:t>
            </a:r>
          </a:p>
          <a:p>
            <a:r>
              <a:rPr lang="hr-HR" smtClean="0"/>
              <a:t>215 (345-430) kreveta za cijelu Hrvatsku</a:t>
            </a:r>
          </a:p>
          <a:p>
            <a:r>
              <a:rPr lang="hr-HR" smtClean="0"/>
              <a:t>40 naselja s više od 10.000 stanovnika</a:t>
            </a:r>
          </a:p>
          <a:p>
            <a:endParaRPr lang="hr-HR" smtClean="0"/>
          </a:p>
          <a:p>
            <a:endParaRPr lang="hr-HR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000" b="1" smtClean="0">
                <a:solidFill>
                  <a:srgbClr val="FF0066"/>
                </a:solidFill>
              </a:rPr>
              <a:t>K</a:t>
            </a:r>
            <a:r>
              <a:rPr lang="hr-HR" sz="4000" b="1" smtClean="0"/>
              <a:t>adrovske potrebe u jedinicama palijativne skrbi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hr-HR" sz="2400" b="1" smtClean="0"/>
              <a:t>Jedinice palijativne skrbi zahtijevaju </a:t>
            </a:r>
            <a:r>
              <a:rPr lang="hr-HR" sz="2400" b="1" smtClean="0">
                <a:solidFill>
                  <a:srgbClr val="FF0066"/>
                </a:solidFill>
              </a:rPr>
              <a:t>predan temeljni tim</a:t>
            </a:r>
            <a:r>
              <a:rPr lang="hr-HR" sz="2400" b="1" smtClean="0"/>
              <a:t> medicinskih sestara i liječnika. </a:t>
            </a:r>
          </a:p>
          <a:p>
            <a:pPr>
              <a:lnSpc>
                <a:spcPct val="80000"/>
              </a:lnSpc>
            </a:pPr>
            <a:endParaRPr lang="hr-HR" sz="1200" b="1" smtClean="0"/>
          </a:p>
          <a:p>
            <a:pPr>
              <a:lnSpc>
                <a:spcPct val="80000"/>
              </a:lnSpc>
            </a:pPr>
            <a:r>
              <a:rPr lang="hr-HR" sz="2400" b="1" smtClean="0"/>
              <a:t>Najmanje jedna medicinska sestra na jedan krevet, a po mogućnosti 1,2 sestre na jedan krevet. </a:t>
            </a:r>
          </a:p>
          <a:p>
            <a:pPr>
              <a:lnSpc>
                <a:spcPct val="80000"/>
              </a:lnSpc>
            </a:pPr>
            <a:endParaRPr lang="hr-HR" sz="1200" b="1" smtClean="0"/>
          </a:p>
          <a:p>
            <a:pPr>
              <a:lnSpc>
                <a:spcPct val="80000"/>
              </a:lnSpc>
            </a:pPr>
            <a:r>
              <a:rPr lang="hr-HR" sz="2400" b="1" smtClean="0"/>
              <a:t>Liječnik s posebnom edukacijom, uz omjer od najmanje 0,15 liječnika na jedan krevet, ili 1 liječnik na 5-6 kreveta. </a:t>
            </a:r>
          </a:p>
          <a:p>
            <a:pPr>
              <a:lnSpc>
                <a:spcPct val="80000"/>
              </a:lnSpc>
            </a:pPr>
            <a:endParaRPr lang="hr-HR" sz="1200" b="1" smtClean="0"/>
          </a:p>
          <a:p>
            <a:pPr>
              <a:lnSpc>
                <a:spcPct val="80000"/>
              </a:lnSpc>
            </a:pPr>
            <a:r>
              <a:rPr lang="hr-HR" sz="2400" b="1" smtClean="0"/>
              <a:t>U skrbi za djecu: barem jedna medicinska sestra s posebnim pedijatrijskim kvalifikacijama u svakoj smjeni.</a:t>
            </a:r>
          </a:p>
          <a:p>
            <a:pPr>
              <a:lnSpc>
                <a:spcPct val="80000"/>
              </a:lnSpc>
            </a:pPr>
            <a:endParaRPr lang="hr-HR" sz="1200" b="1" smtClean="0"/>
          </a:p>
          <a:p>
            <a:pPr>
              <a:lnSpc>
                <a:spcPct val="80000"/>
              </a:lnSpc>
            </a:pPr>
            <a:r>
              <a:rPr lang="hr-HR" sz="2400" smtClean="0"/>
              <a:t>Za organizaciju rada 24/7 potrebne su minimalno 4 sestre (3x8 ili 12-24-12-48)</a:t>
            </a:r>
          </a:p>
          <a:p>
            <a:pPr>
              <a:lnSpc>
                <a:spcPct val="80000"/>
              </a:lnSpc>
            </a:pPr>
            <a:endParaRPr lang="hr-HR" sz="1200" b="1" smtClean="0"/>
          </a:p>
          <a:p>
            <a:pPr>
              <a:lnSpc>
                <a:spcPct val="80000"/>
              </a:lnSpc>
            </a:pPr>
            <a:r>
              <a:rPr lang="hr-HR" sz="2400" smtClean="0"/>
              <a:t>Za pacijenta je bolje da su smjene dulje</a:t>
            </a:r>
          </a:p>
          <a:p>
            <a:pPr>
              <a:lnSpc>
                <a:spcPct val="80000"/>
              </a:lnSpc>
            </a:pPr>
            <a:endParaRPr lang="hr-HR" sz="24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519113" y="274638"/>
            <a:ext cx="8229600" cy="1143000"/>
          </a:xfrm>
        </p:spPr>
        <p:txBody>
          <a:bodyPr/>
          <a:lstStyle/>
          <a:p>
            <a:r>
              <a:rPr lang="hr-HR" sz="4800" b="1" smtClean="0">
                <a:solidFill>
                  <a:srgbClr val="FF6699"/>
                </a:solidFill>
              </a:rPr>
              <a:t>P</a:t>
            </a:r>
            <a:r>
              <a:rPr lang="hr-HR" sz="4800" b="1" smtClean="0"/>
              <a:t>otrebe stacionarnog hospicija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hr-HR" sz="3300" smtClean="0"/>
              <a:t>Autonomna organizacijska jedinica s vlastitim timom i najmanje osam kreveta</a:t>
            </a:r>
          </a:p>
          <a:p>
            <a:pPr>
              <a:lnSpc>
                <a:spcPct val="80000"/>
              </a:lnSpc>
            </a:pPr>
            <a:r>
              <a:rPr lang="hr-HR" sz="3300" smtClean="0"/>
              <a:t>Multiprofesionalni tim koji skrbi za pacijente i njihove obitelji kroz holistički pristup</a:t>
            </a:r>
          </a:p>
          <a:p>
            <a:pPr>
              <a:lnSpc>
                <a:spcPct val="80000"/>
              </a:lnSpc>
            </a:pPr>
            <a:r>
              <a:rPr lang="hr-HR" sz="3300" smtClean="0"/>
              <a:t>Omjer od 1-1,2 medicinske sestre po krevetu</a:t>
            </a:r>
          </a:p>
          <a:p>
            <a:pPr>
              <a:lnSpc>
                <a:spcPct val="80000"/>
              </a:lnSpc>
            </a:pPr>
            <a:r>
              <a:rPr lang="hr-HR" sz="3300" smtClean="0"/>
              <a:t>Liječnik s edukacijom iz palijativne skrbi dostupan 24 sata dnevno</a:t>
            </a:r>
          </a:p>
          <a:p>
            <a:pPr>
              <a:lnSpc>
                <a:spcPct val="80000"/>
              </a:lnSpc>
            </a:pPr>
            <a:r>
              <a:rPr lang="hr-HR" sz="3300" smtClean="0"/>
              <a:t>Predana suradnja stručnjaka za psihosocijalnu i duhovnu skrb, kao i volontera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smtClean="0">
                <a:solidFill>
                  <a:srgbClr val="FF0066"/>
                </a:solidFill>
              </a:rPr>
              <a:t>P</a:t>
            </a:r>
            <a:r>
              <a:rPr lang="hr-HR" b="1" smtClean="0"/>
              <a:t>otrebe interijera</a:t>
            </a:r>
          </a:p>
        </p:txBody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hr-HR" sz="2800" b="1" smtClean="0"/>
              <a:t>Jedinice za palijativnu skrb trebale bi pružati domaću atmosferu s tihim i privatnim zonama. </a:t>
            </a:r>
          </a:p>
          <a:p>
            <a:pPr>
              <a:lnSpc>
                <a:spcPct val="80000"/>
              </a:lnSpc>
            </a:pPr>
            <a:r>
              <a:rPr lang="hr-HR" sz="2800" b="1" smtClean="0"/>
              <a:t>Jedinice bi trebale postojati kao odvojena područja s kapacitetom od 8-15 kreveta. </a:t>
            </a:r>
          </a:p>
          <a:p>
            <a:pPr>
              <a:lnSpc>
                <a:spcPct val="80000"/>
              </a:lnSpc>
            </a:pPr>
            <a:r>
              <a:rPr lang="hr-HR" sz="2800" b="1" smtClean="0"/>
              <a:t>Trebale bi imati: </a:t>
            </a:r>
          </a:p>
          <a:p>
            <a:pPr lvl="1">
              <a:lnSpc>
                <a:spcPct val="80000"/>
              </a:lnSpc>
            </a:pPr>
            <a:r>
              <a:rPr lang="hr-HR" sz="2400" b="1" smtClean="0"/>
              <a:t>jednokrevetne ili dvokrevetne sobe za pacijente</a:t>
            </a:r>
          </a:p>
          <a:p>
            <a:pPr lvl="1">
              <a:lnSpc>
                <a:spcPct val="80000"/>
              </a:lnSpc>
            </a:pPr>
            <a:r>
              <a:rPr lang="hr-HR" sz="2400" b="1" smtClean="0"/>
              <a:t>noćni smještaj za rodbinu</a:t>
            </a:r>
          </a:p>
          <a:p>
            <a:pPr lvl="1">
              <a:lnSpc>
                <a:spcPct val="80000"/>
              </a:lnSpc>
            </a:pPr>
            <a:r>
              <a:rPr lang="hr-HR" sz="2400" b="1" smtClean="0"/>
              <a:t>te prostorije za društvene aktivnosti, kao što su kuhinje ili dnevne sobe</a:t>
            </a:r>
            <a:endParaRPr lang="hr-HR" sz="2400" smtClean="0"/>
          </a:p>
          <a:p>
            <a:endParaRPr lang="hr-HR" sz="440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413" cy="1143000"/>
          </a:xfrm>
        </p:spPr>
        <p:txBody>
          <a:bodyPr/>
          <a:lstStyle/>
          <a:p>
            <a:r>
              <a:rPr lang="hr-HR" sz="3900" b="1" smtClean="0">
                <a:solidFill>
                  <a:srgbClr val="FF6699"/>
                </a:solidFill>
              </a:rPr>
              <a:t>B</a:t>
            </a:r>
            <a:r>
              <a:rPr lang="hr-HR" sz="3900" b="1" smtClean="0"/>
              <a:t>olnički tim za podršku palijativnoj skrbi</a:t>
            </a:r>
          </a:p>
        </p:txBody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>
          <a:xfrm>
            <a:off x="457200" y="1773238"/>
            <a:ext cx="8435975" cy="45259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r-HR" sz="2900" b="1" smtClean="0"/>
              <a:t>Treba biti povezan sa svakom jedinicom palijativne skrbi </a:t>
            </a:r>
          </a:p>
          <a:p>
            <a:pPr>
              <a:lnSpc>
                <a:spcPct val="80000"/>
              </a:lnSpc>
            </a:pPr>
            <a:endParaRPr lang="hr-HR" sz="2900" b="1" smtClean="0"/>
          </a:p>
          <a:p>
            <a:pPr>
              <a:lnSpc>
                <a:spcPct val="80000"/>
              </a:lnSpc>
            </a:pPr>
            <a:r>
              <a:rPr lang="hr-HR" sz="2900" b="1" smtClean="0"/>
              <a:t>Na raspolaganju u slučaju potrebe u svakoj bolnici</a:t>
            </a:r>
          </a:p>
          <a:p>
            <a:pPr>
              <a:lnSpc>
                <a:spcPct val="80000"/>
              </a:lnSpc>
            </a:pPr>
            <a:endParaRPr lang="hr-HR" sz="2900" b="1" smtClean="0"/>
          </a:p>
          <a:p>
            <a:pPr>
              <a:lnSpc>
                <a:spcPct val="80000"/>
              </a:lnSpc>
            </a:pPr>
            <a:r>
              <a:rPr lang="hr-HR" sz="2900" b="1" smtClean="0"/>
              <a:t>U bolnici s 250 kreveta barem jedan tim</a:t>
            </a:r>
          </a:p>
          <a:p>
            <a:pPr>
              <a:lnSpc>
                <a:spcPct val="80000"/>
              </a:lnSpc>
            </a:pPr>
            <a:endParaRPr lang="hr-HR" sz="2900" smtClean="0"/>
          </a:p>
          <a:p>
            <a:pPr>
              <a:lnSpc>
                <a:spcPct val="80000"/>
              </a:lnSpc>
            </a:pPr>
            <a:r>
              <a:rPr lang="hr-HR" sz="2900" b="1" smtClean="0"/>
              <a:t>Multiprofesionalni tim s barem jednim liječnikom i jednom medicinskom sestrom sa specijalističkom edukacijom iz palijativne skrbi</a:t>
            </a:r>
            <a:endParaRPr lang="hr-HR" sz="2900" smtClean="0"/>
          </a:p>
          <a:p>
            <a:endParaRPr lang="hr-HR" sz="600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143000"/>
          </a:xfrm>
        </p:spPr>
        <p:txBody>
          <a:bodyPr/>
          <a:lstStyle/>
          <a:p>
            <a:r>
              <a:rPr lang="hr-HR" b="1" smtClean="0">
                <a:solidFill>
                  <a:srgbClr val="FF6699"/>
                </a:solidFill>
              </a:rPr>
              <a:t>T</a:t>
            </a:r>
            <a:r>
              <a:rPr lang="hr-HR" b="1" smtClean="0"/>
              <a:t>im za palijativnu skrb u kući</a:t>
            </a:r>
          </a:p>
        </p:txBody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>
          <a:xfrm>
            <a:off x="457200" y="1484313"/>
            <a:ext cx="8229600" cy="45259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r-HR" sz="2500" b="1" smtClean="0"/>
              <a:t>Jedan na 100.000 stanovnika </a:t>
            </a:r>
          </a:p>
          <a:p>
            <a:pPr>
              <a:lnSpc>
                <a:spcPct val="80000"/>
              </a:lnSpc>
            </a:pPr>
            <a:r>
              <a:rPr lang="hr-HR" sz="2500" b="1" smtClean="0"/>
              <a:t>Dostupan 24 sata dnevno</a:t>
            </a:r>
          </a:p>
          <a:p>
            <a:pPr>
              <a:lnSpc>
                <a:spcPct val="80000"/>
              </a:lnSpc>
            </a:pPr>
            <a:endParaRPr lang="hr-HR" sz="2500" b="1" smtClean="0"/>
          </a:p>
          <a:p>
            <a:pPr lvl="1">
              <a:lnSpc>
                <a:spcPct val="80000"/>
              </a:lnSpc>
            </a:pPr>
            <a:r>
              <a:rPr lang="hr-HR" sz="2100" smtClean="0"/>
              <a:t>Velika Britanija, Poljska i Švedska imaju visok udio službi za kućnu skrb, s omjerom od približno jedne službe na 160.000 do 180.000 stanovnika.</a:t>
            </a:r>
            <a:endParaRPr lang="hr-HR" sz="2100" baseline="30000" smtClean="0"/>
          </a:p>
          <a:p>
            <a:pPr lvl="1">
              <a:lnSpc>
                <a:spcPct val="80000"/>
              </a:lnSpc>
            </a:pPr>
            <a:r>
              <a:rPr lang="hr-HR" sz="2100" smtClean="0"/>
              <a:t> Italija i Španjolska: približno jedan na 310.000 do 380.000 stanovnika. </a:t>
            </a:r>
          </a:p>
          <a:p>
            <a:pPr lvl="1">
              <a:lnSpc>
                <a:spcPct val="80000"/>
              </a:lnSpc>
            </a:pPr>
            <a:r>
              <a:rPr lang="hr-HR" sz="2100" smtClean="0"/>
              <a:t>U nekim regijama jedva da postoji bilo kakva palijativna kućna skrb (na primjer, u Njemačkoj, postoji samo 30 službi na ukupnu populaciju od preko 80 milijuna stanovnika). </a:t>
            </a:r>
          </a:p>
          <a:p>
            <a:pPr lvl="1">
              <a:lnSpc>
                <a:spcPct val="80000"/>
              </a:lnSpc>
            </a:pPr>
            <a:r>
              <a:rPr lang="hr-HR" sz="2100" smtClean="0"/>
              <a:t>U ruralnim područjima službe za kućnu skrb moraju pokrivati mnogo veće geografsko područje kako bi se njihov rad isplatio s obzirom na troškove.</a:t>
            </a:r>
          </a:p>
          <a:p>
            <a:pPr lvl="1">
              <a:lnSpc>
                <a:spcPct val="80000"/>
              </a:lnSpc>
            </a:pPr>
            <a:r>
              <a:rPr lang="hr-HR" sz="2100" smtClean="0"/>
              <a:t>Da bi se osigurala ambulantna palijativna skrb u ruralnim područjima sa slabom infrastrukturom,  potrebno je razvijati </a:t>
            </a:r>
            <a:r>
              <a:rPr lang="hr-HR" sz="2100" b="1" smtClean="0">
                <a:solidFill>
                  <a:srgbClr val="FF6699"/>
                </a:solidFill>
              </a:rPr>
              <a:t>regionalne mreže</a:t>
            </a:r>
            <a:r>
              <a:rPr lang="hr-HR" sz="2100" smtClean="0"/>
              <a:t>.  </a:t>
            </a:r>
          </a:p>
          <a:p>
            <a:endParaRPr lang="hr-HR" sz="540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hr-HR" sz="3800" b="1" smtClean="0"/>
              <a:t>Temeljni tim</a:t>
            </a:r>
            <a:r>
              <a:rPr lang="hr-HR" sz="3800" smtClean="0"/>
              <a:t>: 4-5 profesionalaca zaposlenih u punom radnom vremenu: </a:t>
            </a:r>
          </a:p>
          <a:p>
            <a:pPr lvl="1">
              <a:lnSpc>
                <a:spcPct val="80000"/>
              </a:lnSpc>
            </a:pPr>
            <a:r>
              <a:rPr lang="hr-HR" sz="3400" smtClean="0"/>
              <a:t>liječnici i medicinske sestre sa specijalističkim obrazovanjem</a:t>
            </a:r>
          </a:p>
          <a:p>
            <a:pPr lvl="1">
              <a:lnSpc>
                <a:spcPct val="80000"/>
              </a:lnSpc>
            </a:pPr>
            <a:r>
              <a:rPr lang="hr-HR" sz="3400" smtClean="0"/>
              <a:t>socijalni radnik </a:t>
            </a:r>
          </a:p>
          <a:p>
            <a:pPr lvl="1">
              <a:lnSpc>
                <a:spcPct val="80000"/>
              </a:lnSpc>
            </a:pPr>
            <a:r>
              <a:rPr lang="hr-HR" sz="3400" smtClean="0"/>
              <a:t>administrativno osoblje </a:t>
            </a:r>
          </a:p>
          <a:p>
            <a:pPr>
              <a:lnSpc>
                <a:spcPct val="80000"/>
              </a:lnSpc>
            </a:pPr>
            <a:endParaRPr lang="hr-HR" sz="3800" smtClean="0"/>
          </a:p>
        </p:txBody>
      </p:sp>
      <p:sp>
        <p:nvSpPr>
          <p:cNvPr id="20484" name="Rectangle 4"/>
          <p:cNvSpPr>
            <a:spLocks noGrp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hr-HR" b="1" smtClean="0">
                <a:solidFill>
                  <a:srgbClr val="FF6699"/>
                </a:solidFill>
              </a:rPr>
              <a:t>T</a:t>
            </a:r>
            <a:r>
              <a:rPr lang="hr-HR" b="1" smtClean="0"/>
              <a:t>im za palijativnu skrb u kući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5400" b="1" smtClean="0">
                <a:solidFill>
                  <a:srgbClr val="FF6699"/>
                </a:solidFill>
              </a:rPr>
              <a:t>H</a:t>
            </a:r>
            <a:r>
              <a:rPr lang="hr-HR" sz="5400" b="1" smtClean="0"/>
              <a:t>ospicijski dnevni boravak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hr-HR" sz="2500" smtClean="0"/>
              <a:t>Jedan za gravitacijsko područje od </a:t>
            </a:r>
            <a:r>
              <a:rPr lang="hr-HR" sz="2500" b="1" smtClean="0"/>
              <a:t>150.000 stanovnika</a:t>
            </a:r>
          </a:p>
          <a:p>
            <a:pPr>
              <a:lnSpc>
                <a:spcPct val="80000"/>
              </a:lnSpc>
            </a:pPr>
            <a:r>
              <a:rPr lang="hr-HR" sz="2500" smtClean="0"/>
              <a:t> Trebalo bi provesti i evaluirati nacionalne pilot-projekte kojima bi se istražile potrebe za ovom vrstom službi</a:t>
            </a:r>
          </a:p>
          <a:p>
            <a:pPr>
              <a:lnSpc>
                <a:spcPct val="80000"/>
              </a:lnSpc>
            </a:pPr>
            <a:r>
              <a:rPr lang="hr-HR" sz="2500" smtClean="0"/>
              <a:t>Osoblje: multiprofesionalni tim dopunjen volonterima</a:t>
            </a:r>
          </a:p>
          <a:p>
            <a:pPr>
              <a:lnSpc>
                <a:spcPct val="80000"/>
              </a:lnSpc>
            </a:pPr>
            <a:r>
              <a:rPr lang="hr-HR" sz="2500" smtClean="0"/>
              <a:t>Svakodnevno na početku radnog vremena prisutne dvije sestre</a:t>
            </a:r>
          </a:p>
          <a:p>
            <a:pPr>
              <a:lnSpc>
                <a:spcPct val="80000"/>
              </a:lnSpc>
            </a:pPr>
            <a:r>
              <a:rPr lang="hr-HR" sz="2500" smtClean="0"/>
              <a:t>Jedna sestra specijalizirana za palijativnu njegu na svakih sedam dnevno prisutnih pacijenata. </a:t>
            </a:r>
          </a:p>
          <a:p>
            <a:pPr>
              <a:lnSpc>
                <a:spcPct val="80000"/>
              </a:lnSpc>
            </a:pPr>
            <a:r>
              <a:rPr lang="hr-HR" sz="2500" smtClean="0"/>
              <a:t>Kvalificirani liječnik izravno dostupan u slučaju potrebe</a:t>
            </a:r>
          </a:p>
          <a:p>
            <a:pPr>
              <a:lnSpc>
                <a:spcPct val="80000"/>
              </a:lnSpc>
            </a:pPr>
            <a:r>
              <a:rPr lang="hr-HR" sz="2500" smtClean="0"/>
              <a:t>Izravan pristup drugim stručnjacima kao što su fizioterapeuti, socijalni radnici ili stručnjaci za duhovnu skrb</a:t>
            </a:r>
          </a:p>
          <a:p>
            <a:pPr>
              <a:lnSpc>
                <a:spcPct val="80000"/>
              </a:lnSpc>
            </a:pPr>
            <a:endParaRPr lang="hr-HR" sz="2500" smtClean="0"/>
          </a:p>
          <a:p>
            <a:pPr>
              <a:lnSpc>
                <a:spcPct val="80000"/>
              </a:lnSpc>
            </a:pPr>
            <a:endParaRPr lang="hr-HR" sz="250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6600" b="1" smtClean="0">
                <a:solidFill>
                  <a:srgbClr val="FF6699"/>
                </a:solidFill>
              </a:rPr>
              <a:t>V</a:t>
            </a:r>
            <a:r>
              <a:rPr lang="hr-HR" sz="6600" b="1" smtClean="0"/>
              <a:t>olonteri</a:t>
            </a:r>
          </a:p>
        </p:txBody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>
          <a:xfrm>
            <a:off x="457200" y="1998663"/>
            <a:ext cx="8229600" cy="45259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r-HR" sz="3400" b="1" smtClean="0"/>
              <a:t>Jedan volonterski hospicijski tim na svakih 40.000 stanovnika </a:t>
            </a:r>
          </a:p>
          <a:p>
            <a:pPr>
              <a:lnSpc>
                <a:spcPct val="80000"/>
              </a:lnSpc>
            </a:pPr>
            <a:endParaRPr lang="hr-HR" sz="3400" smtClean="0"/>
          </a:p>
          <a:p>
            <a:pPr>
              <a:lnSpc>
                <a:spcPct val="80000"/>
              </a:lnSpc>
            </a:pPr>
            <a:r>
              <a:rPr lang="hr-HR" sz="3400" b="1" smtClean="0"/>
              <a:t>Sastoji se od najmanje 10 do 12 hospicijskih volontera i jednog predanog profesionalnog koordinatora.</a:t>
            </a:r>
          </a:p>
          <a:p>
            <a:pPr>
              <a:lnSpc>
                <a:spcPct val="80000"/>
              </a:lnSpc>
            </a:pPr>
            <a:endParaRPr lang="hr-HR" sz="3400" b="1" smtClean="0"/>
          </a:p>
          <a:p>
            <a:pPr>
              <a:lnSpc>
                <a:spcPct val="80000"/>
              </a:lnSpc>
            </a:pPr>
            <a:r>
              <a:rPr lang="hr-HR" sz="3400" b="1" smtClean="0"/>
              <a:t>Financijski učinak volonterskog rada?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1628775"/>
            <a:ext cx="7772400" cy="1470025"/>
          </a:xfrm>
        </p:spPr>
        <p:txBody>
          <a:bodyPr/>
          <a:lstStyle/>
          <a:p>
            <a:r>
              <a:rPr lang="hr-HR" sz="6600" b="1" smtClean="0">
                <a:solidFill>
                  <a:srgbClr val="FF6699"/>
                </a:solidFill>
              </a:rPr>
              <a:t>P</a:t>
            </a:r>
            <a:r>
              <a:rPr lang="hr-HR" sz="6600" b="1" smtClean="0"/>
              <a:t>rocjena potreba za palijativnom skrbi</a:t>
            </a: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sz="24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>
          <a:xfrm>
            <a:off x="611188" y="333375"/>
            <a:ext cx="8229600" cy="1143000"/>
          </a:xfrm>
        </p:spPr>
        <p:txBody>
          <a:bodyPr/>
          <a:lstStyle/>
          <a:p>
            <a:r>
              <a:rPr lang="hr-HR" sz="4900" b="1" smtClean="0">
                <a:solidFill>
                  <a:srgbClr val="FF6699"/>
                </a:solidFill>
              </a:rPr>
              <a:t>P</a:t>
            </a:r>
            <a:r>
              <a:rPr lang="hr-HR" sz="4900" b="1" smtClean="0"/>
              <a:t>laniranje izdataka za osoblje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hr-HR" sz="3300" b="1" smtClean="0"/>
              <a:t>Bruto-plaće:</a:t>
            </a:r>
          </a:p>
          <a:p>
            <a:pPr lvl="1">
              <a:lnSpc>
                <a:spcPct val="80000"/>
              </a:lnSpc>
            </a:pPr>
            <a:r>
              <a:rPr lang="hr-HR" sz="3300" smtClean="0"/>
              <a:t>SSS sestre: 9.000 kn</a:t>
            </a:r>
          </a:p>
          <a:p>
            <a:pPr lvl="1">
              <a:lnSpc>
                <a:spcPct val="80000"/>
              </a:lnSpc>
            </a:pPr>
            <a:r>
              <a:rPr lang="hr-HR" sz="3300" smtClean="0"/>
              <a:t>VŠS sestra: 11.000 kn </a:t>
            </a:r>
          </a:p>
          <a:p>
            <a:pPr lvl="1">
              <a:lnSpc>
                <a:spcPct val="80000"/>
              </a:lnSpc>
            </a:pPr>
            <a:r>
              <a:rPr lang="hr-HR" sz="3300" smtClean="0"/>
              <a:t>Liječnik: 20.000 kn</a:t>
            </a:r>
          </a:p>
          <a:p>
            <a:pPr lvl="1">
              <a:lnSpc>
                <a:spcPct val="80000"/>
              </a:lnSpc>
            </a:pPr>
            <a:r>
              <a:rPr lang="hr-HR" sz="3300" smtClean="0"/>
              <a:t>Njegovateljice: 5.000 kn</a:t>
            </a:r>
          </a:p>
          <a:p>
            <a:pPr lvl="1">
              <a:lnSpc>
                <a:spcPct val="80000"/>
              </a:lnSpc>
            </a:pPr>
            <a:r>
              <a:rPr lang="hr-HR" sz="3300" smtClean="0"/>
              <a:t>Spremačice: 4.500 kn</a:t>
            </a:r>
          </a:p>
          <a:p>
            <a:pPr lvl="1">
              <a:lnSpc>
                <a:spcPct val="80000"/>
              </a:lnSpc>
            </a:pPr>
            <a:r>
              <a:rPr lang="hr-HR" sz="3300" smtClean="0"/>
              <a:t>Osoblje iz vanjskog servisa (socijalni radnik, fizioterapeut, liječnik specijalist za bol, psiholog): x 4.000 kn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hr-HR" sz="37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457200" y="44450"/>
            <a:ext cx="8229600" cy="1143000"/>
          </a:xfrm>
        </p:spPr>
        <p:txBody>
          <a:bodyPr/>
          <a:lstStyle/>
          <a:p>
            <a:r>
              <a:rPr lang="hr-HR" sz="5100" b="1" smtClean="0">
                <a:solidFill>
                  <a:srgbClr val="FF6699"/>
                </a:solidFill>
              </a:rPr>
              <a:t>F</a:t>
            </a:r>
            <a:r>
              <a:rPr lang="hr-HR" sz="5100" b="1" smtClean="0"/>
              <a:t>inanciranje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hr-HR" sz="2600" smtClean="0"/>
              <a:t>Iskustvo pokazuje da je rad bilo kojeg servisa za palijativnu skrb </a:t>
            </a:r>
            <a:r>
              <a:rPr lang="hr-HR" sz="2600" smtClean="0">
                <a:solidFill>
                  <a:srgbClr val="FF6699"/>
                </a:solidFill>
              </a:rPr>
              <a:t>znatno skuplji od planiranoga</a:t>
            </a:r>
            <a:r>
              <a:rPr lang="hr-HR" sz="2600" smtClean="0"/>
              <a:t> i očekivanoga, i uopće, da je lakše skupiti početni kapital negoli nastaviti financiranje redovnog rada.</a:t>
            </a:r>
          </a:p>
          <a:p>
            <a:pPr>
              <a:lnSpc>
                <a:spcPct val="80000"/>
              </a:lnSpc>
            </a:pPr>
            <a:r>
              <a:rPr lang="hr-HR" sz="2600" smtClean="0"/>
              <a:t>I do 85% troškova odlazi na plaće. </a:t>
            </a:r>
          </a:p>
          <a:p>
            <a:pPr>
              <a:lnSpc>
                <a:spcPct val="80000"/>
              </a:lnSpc>
            </a:pPr>
            <a:r>
              <a:rPr lang="hr-HR" sz="2600" smtClean="0"/>
              <a:t>Što je </a:t>
            </a:r>
            <a:r>
              <a:rPr lang="hr-HR" sz="2600" smtClean="0">
                <a:solidFill>
                  <a:srgbClr val="FF6699"/>
                </a:solidFill>
              </a:rPr>
              <a:t>ustanova manja</a:t>
            </a:r>
            <a:r>
              <a:rPr lang="hr-HR" sz="2600" smtClean="0"/>
              <a:t>, to su </a:t>
            </a:r>
            <a:r>
              <a:rPr lang="hr-HR" sz="2600" smtClean="0">
                <a:solidFill>
                  <a:srgbClr val="FF6699"/>
                </a:solidFill>
              </a:rPr>
              <a:t>troškovi</a:t>
            </a:r>
            <a:r>
              <a:rPr lang="hr-HR" sz="2600" smtClean="0"/>
              <a:t> proporcionalno </a:t>
            </a:r>
            <a:r>
              <a:rPr lang="hr-HR" sz="2600" smtClean="0">
                <a:solidFill>
                  <a:srgbClr val="FF6699"/>
                </a:solidFill>
              </a:rPr>
              <a:t>veći</a:t>
            </a:r>
            <a:r>
              <a:rPr lang="hr-HR" sz="2600" smtClean="0"/>
              <a:t>. </a:t>
            </a:r>
          </a:p>
          <a:p>
            <a:pPr>
              <a:lnSpc>
                <a:spcPct val="80000"/>
              </a:lnSpc>
            </a:pPr>
            <a:r>
              <a:rPr lang="hr-HR" sz="2600" smtClean="0"/>
              <a:t>Što je ustanova bolje uklopljena u opći zdravstveni sustav, to je teže proizvesti sliku da je nezavisna, ugrožena i potrebita. </a:t>
            </a:r>
          </a:p>
          <a:p>
            <a:pPr>
              <a:lnSpc>
                <a:spcPct val="80000"/>
              </a:lnSpc>
            </a:pPr>
            <a:r>
              <a:rPr lang="hr-HR" sz="2600" smtClean="0"/>
              <a:t>Studije potvrđuju da je skrb za umiruće u </a:t>
            </a:r>
            <a:r>
              <a:rPr lang="hr-HR" sz="2600" b="1" smtClean="0"/>
              <a:t>bolnicama </a:t>
            </a:r>
            <a:r>
              <a:rPr lang="hr-HR" sz="2600" smtClean="0"/>
              <a:t>približno </a:t>
            </a:r>
            <a:r>
              <a:rPr lang="hr-HR" sz="2600" b="1" smtClean="0"/>
              <a:t>dvostruko skuplja </a:t>
            </a:r>
            <a:r>
              <a:rPr lang="hr-HR" sz="2600" smtClean="0"/>
              <a:t>od cijene skrbi u hospiciju. </a:t>
            </a:r>
          </a:p>
          <a:p>
            <a:pPr>
              <a:lnSpc>
                <a:spcPct val="80000"/>
              </a:lnSpc>
            </a:pPr>
            <a:r>
              <a:rPr lang="hr-HR" sz="2600" smtClean="0"/>
              <a:t>Ne smije se štedjeti tako da se smanji broj osoblja.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000" b="1" smtClean="0">
                <a:solidFill>
                  <a:srgbClr val="FF6699"/>
                </a:solidFill>
              </a:rPr>
              <a:t>U</a:t>
            </a:r>
            <a:r>
              <a:rPr lang="hr-HR" sz="4000" b="1" smtClean="0"/>
              <a:t>kupni izdaci za stacionarnu palijativu</a:t>
            </a:r>
          </a:p>
        </p:txBody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hr-HR" sz="3300" smtClean="0"/>
              <a:t>Plaće zaposlenika čine 70% ukupnog proračuna stacionarnih zdravstvenih ustanova</a:t>
            </a:r>
          </a:p>
          <a:p>
            <a:pPr>
              <a:lnSpc>
                <a:spcPct val="80000"/>
              </a:lnSpc>
            </a:pPr>
            <a:r>
              <a:rPr lang="hr-HR" sz="3300" smtClean="0"/>
              <a:t>Preostalih 30% podmiruju različite ostale potrebe ustanove:</a:t>
            </a:r>
          </a:p>
          <a:p>
            <a:pPr lvl="1">
              <a:lnSpc>
                <a:spcPct val="80000"/>
              </a:lnSpc>
            </a:pPr>
            <a:r>
              <a:rPr lang="hr-HR" sz="2900" smtClean="0"/>
              <a:t>sanitetski materijal</a:t>
            </a:r>
          </a:p>
          <a:p>
            <a:pPr lvl="1">
              <a:lnSpc>
                <a:spcPct val="80000"/>
              </a:lnSpc>
            </a:pPr>
            <a:r>
              <a:rPr lang="hr-HR" sz="2900" smtClean="0"/>
              <a:t>lijekovi</a:t>
            </a:r>
          </a:p>
          <a:p>
            <a:pPr lvl="1">
              <a:lnSpc>
                <a:spcPct val="80000"/>
              </a:lnSpc>
            </a:pPr>
            <a:r>
              <a:rPr lang="hr-HR" sz="2900" smtClean="0"/>
              <a:t>pranje rublja</a:t>
            </a:r>
          </a:p>
          <a:p>
            <a:pPr lvl="1">
              <a:lnSpc>
                <a:spcPct val="80000"/>
              </a:lnSpc>
            </a:pPr>
            <a:r>
              <a:rPr lang="hr-HR" sz="2900" smtClean="0"/>
              <a:t>prehrana</a:t>
            </a:r>
          </a:p>
          <a:p>
            <a:pPr lvl="1">
              <a:lnSpc>
                <a:spcPct val="80000"/>
              </a:lnSpc>
            </a:pPr>
            <a:r>
              <a:rPr lang="hr-HR" sz="2900" smtClean="0"/>
              <a:t>održavanje</a:t>
            </a:r>
          </a:p>
          <a:p>
            <a:pPr lvl="1">
              <a:lnSpc>
                <a:spcPct val="80000"/>
              </a:lnSpc>
            </a:pPr>
            <a:r>
              <a:rPr lang="hr-HR" sz="2900" smtClean="0"/>
              <a:t>računovodstvo</a:t>
            </a:r>
            <a:endParaRPr lang="hr-HR" sz="540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6000" b="1" smtClean="0">
                <a:solidFill>
                  <a:srgbClr val="FF0066"/>
                </a:solidFill>
              </a:rPr>
              <a:t>P</a:t>
            </a:r>
            <a:r>
              <a:rPr lang="hr-HR" sz="6000" b="1" smtClean="0"/>
              <a:t>rocjena partnera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hr-HR" b="1" smtClean="0"/>
              <a:t>   Kakav će biti odnos sa zdravstvenim ustanovama i drugim postojećim servisima za palijativnu skrb: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hr-HR" sz="3000" b="1" smtClean="0">
              <a:solidFill>
                <a:srgbClr val="FF0066"/>
              </a:solidFill>
            </a:endParaRPr>
          </a:p>
          <a:p>
            <a:pPr>
              <a:lnSpc>
                <a:spcPct val="80000"/>
              </a:lnSpc>
            </a:pPr>
            <a:r>
              <a:rPr lang="hr-HR" sz="2600" smtClean="0"/>
              <a:t>mobilnim timovima za palijativnu skrb</a:t>
            </a:r>
          </a:p>
          <a:p>
            <a:pPr>
              <a:lnSpc>
                <a:spcPct val="80000"/>
              </a:lnSpc>
            </a:pPr>
            <a:r>
              <a:rPr lang="hr-HR" sz="2600" smtClean="0"/>
              <a:t>bolnicama, a napose s odjelima za onkologiju i za anesteziologiju</a:t>
            </a:r>
          </a:p>
          <a:p>
            <a:pPr>
              <a:lnSpc>
                <a:spcPct val="80000"/>
              </a:lnSpc>
            </a:pPr>
            <a:r>
              <a:rPr lang="hr-HR" sz="2600" smtClean="0"/>
              <a:t>domovima zdravlja</a:t>
            </a:r>
          </a:p>
          <a:p>
            <a:pPr>
              <a:lnSpc>
                <a:spcPct val="80000"/>
              </a:lnSpc>
            </a:pPr>
            <a:r>
              <a:rPr lang="hr-HR" sz="2600" smtClean="0"/>
              <a:t>privatnim ambulantama PZZ</a:t>
            </a:r>
          </a:p>
          <a:p>
            <a:pPr>
              <a:lnSpc>
                <a:spcPct val="80000"/>
              </a:lnSpc>
            </a:pPr>
            <a:r>
              <a:rPr lang="hr-HR" sz="2600" smtClean="0"/>
              <a:t>lokalnim kreatorima zdravstvene politike</a:t>
            </a:r>
          </a:p>
          <a:p>
            <a:pPr>
              <a:lnSpc>
                <a:spcPct val="80000"/>
              </a:lnSpc>
            </a:pPr>
            <a:r>
              <a:rPr lang="hr-HR" sz="2600" smtClean="0"/>
              <a:t>privatnim ustanovama za zdravstvenu njegu i palijativu 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5400" b="1" smtClean="0">
                <a:solidFill>
                  <a:srgbClr val="FF0066"/>
                </a:solidFill>
              </a:rPr>
              <a:t>P</a:t>
            </a:r>
            <a:r>
              <a:rPr lang="hr-HR" sz="5400" b="1" smtClean="0"/>
              <a:t>rocjena konkurencije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hr-HR" sz="2400" b="1" smtClean="0">
                <a:solidFill>
                  <a:srgbClr val="FF0066"/>
                </a:solidFill>
              </a:rPr>
              <a:t>Dijalog </a:t>
            </a:r>
            <a:r>
              <a:rPr lang="hr-HR" sz="2400" b="1" smtClean="0"/>
              <a:t>s ostalim servisima za palijativnu skrb</a:t>
            </a:r>
          </a:p>
          <a:p>
            <a:pPr>
              <a:lnSpc>
                <a:spcPct val="80000"/>
              </a:lnSpc>
            </a:pPr>
            <a:r>
              <a:rPr lang="hr-HR" sz="2400" smtClean="0"/>
              <a:t>Po svaku cijenu </a:t>
            </a:r>
            <a:r>
              <a:rPr lang="hr-HR" sz="2400" smtClean="0">
                <a:solidFill>
                  <a:srgbClr val="FF0066"/>
                </a:solidFill>
              </a:rPr>
              <a:t>izbjeći natjecanje </a:t>
            </a:r>
            <a:r>
              <a:rPr lang="hr-HR" sz="2400" smtClean="0"/>
              <a:t>s drugim servisima za palijativnu skrb. Osim što troši dragocjene resurse i energiju, te može štetiti štićenicima, ono može izazvati konfuziju u svijesti javnosti i lokalnih zdravstvenih profesionalaca. </a:t>
            </a:r>
          </a:p>
          <a:p>
            <a:pPr>
              <a:lnSpc>
                <a:spcPct val="80000"/>
              </a:lnSpc>
            </a:pPr>
            <a:r>
              <a:rPr lang="hr-HR" sz="2400" smtClean="0"/>
              <a:t>• Svaki pojedini servis za palijativnu skrb treba definirati što on može ponuditi u </a:t>
            </a:r>
            <a:r>
              <a:rPr lang="hr-HR" sz="2400" smtClean="0">
                <a:solidFill>
                  <a:srgbClr val="FF0066"/>
                </a:solidFill>
              </a:rPr>
              <a:t>definiranom geografskom području</a:t>
            </a:r>
            <a:r>
              <a:rPr lang="hr-HR" sz="2400" smtClean="0"/>
              <a:t>, potom se konsenzualno u raspravi s drugim pružateljima odlučuje o tome </a:t>
            </a:r>
            <a:r>
              <a:rPr lang="hr-HR" sz="2400" smtClean="0">
                <a:solidFill>
                  <a:srgbClr val="FF0066"/>
                </a:solidFill>
              </a:rPr>
              <a:t>tko što radi</a:t>
            </a:r>
            <a:r>
              <a:rPr lang="hr-HR" sz="2400" smtClean="0"/>
              <a:t>. </a:t>
            </a:r>
          </a:p>
          <a:p>
            <a:pPr>
              <a:lnSpc>
                <a:spcPct val="80000"/>
              </a:lnSpc>
            </a:pPr>
            <a:r>
              <a:rPr lang="hr-HR" sz="2400" smtClean="0"/>
              <a:t>• Razmotriti </a:t>
            </a:r>
            <a:r>
              <a:rPr lang="hr-HR" sz="2400" smtClean="0">
                <a:solidFill>
                  <a:srgbClr val="FF0066"/>
                </a:solidFill>
              </a:rPr>
              <a:t>oblike suradnje</a:t>
            </a:r>
            <a:r>
              <a:rPr lang="hr-HR" sz="2400" smtClean="0"/>
              <a:t>: </a:t>
            </a:r>
          </a:p>
          <a:p>
            <a:pPr lvl="1">
              <a:lnSpc>
                <a:spcPct val="80000"/>
              </a:lnSpc>
            </a:pPr>
            <a:r>
              <a:rPr lang="hr-HR" sz="2000" smtClean="0"/>
              <a:t>zajednički izvor(i) financiranja</a:t>
            </a:r>
          </a:p>
          <a:p>
            <a:pPr lvl="1">
              <a:lnSpc>
                <a:spcPct val="80000"/>
              </a:lnSpc>
            </a:pPr>
            <a:r>
              <a:rPr lang="hr-HR" sz="2000" smtClean="0"/>
              <a:t>zajedničke akcije prikupljanja sredstava</a:t>
            </a:r>
          </a:p>
          <a:p>
            <a:pPr lvl="1">
              <a:lnSpc>
                <a:spcPct val="80000"/>
              </a:lnSpc>
            </a:pPr>
            <a:r>
              <a:rPr lang="hr-HR" sz="2000" smtClean="0"/>
              <a:t>zajednička nabava opreme i lijekova</a:t>
            </a:r>
          </a:p>
          <a:p>
            <a:pPr lvl="1">
              <a:lnSpc>
                <a:spcPct val="80000"/>
              </a:lnSpc>
            </a:pPr>
            <a:r>
              <a:rPr lang="hr-HR" sz="2000" smtClean="0"/>
              <a:t>zajedničko organiziranje edukacije</a:t>
            </a:r>
          </a:p>
          <a:p>
            <a:pPr lvl="1">
              <a:lnSpc>
                <a:spcPct val="80000"/>
              </a:lnSpc>
            </a:pPr>
            <a:r>
              <a:rPr lang="hr-HR" sz="2000" smtClean="0"/>
              <a:t>zajedničko istraživanje i prikupljanje podataka </a:t>
            </a:r>
          </a:p>
          <a:p>
            <a:pPr>
              <a:lnSpc>
                <a:spcPct val="80000"/>
              </a:lnSpc>
            </a:pPr>
            <a:endParaRPr lang="hr-HR" sz="240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300" b="1" smtClean="0">
                <a:solidFill>
                  <a:srgbClr val="FF6699"/>
                </a:solidFill>
              </a:rPr>
              <a:t>P</a:t>
            </a:r>
            <a:r>
              <a:rPr lang="hr-HR" sz="3300" b="1" smtClean="0"/>
              <a:t>rocijenjene potrebe za palijativnom skrbi u Primorsko-goranskoj županiji</a:t>
            </a:r>
            <a:br>
              <a:rPr lang="hr-HR" sz="3300" b="1" smtClean="0"/>
            </a:br>
            <a:endParaRPr lang="hr-HR" sz="3300" b="1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hr-HR" sz="2100" smtClean="0"/>
              <a:t> Procjenjuje se da najmanje 20% onkoloških i 5% neonkoloških pacijenata treba palijativnu skrb u posljednjoj godini svog života </a:t>
            </a:r>
          </a:p>
          <a:p>
            <a:pPr>
              <a:lnSpc>
                <a:spcPct val="80000"/>
              </a:lnSpc>
            </a:pPr>
            <a:r>
              <a:rPr lang="hr-HR" sz="2100" smtClean="0"/>
              <a:t>Prema podacima Zdravstvenostatističkog ljetopisa Zavoda za javno zdravstvo Primorsko-goranske županije, u 2010. godini je od tumorskih bolesti umrlo ukupno 984 stanovnika, a od ostalih uzroka umrlo je 2404 stanovnika. To znači da u Primorsko-goranskoj županiji postoji godišnja potreba palijativne skrbi u ustanovi s ležajevima („inpatient hospice care“) za približno 320 stanovnika  (197 onkoloških i  120 neonkoloških pacijenata).</a:t>
            </a:r>
          </a:p>
          <a:p>
            <a:pPr>
              <a:lnSpc>
                <a:spcPct val="80000"/>
              </a:lnSpc>
            </a:pPr>
            <a:r>
              <a:rPr lang="hr-HR" sz="2100" smtClean="0"/>
              <a:t>U KBC Rijeka godišnje umre oko 1250 pacijenata, što čini više od trećine od ukupnog broja umrlih u županiji.</a:t>
            </a:r>
          </a:p>
          <a:p>
            <a:pPr>
              <a:lnSpc>
                <a:spcPct val="80000"/>
              </a:lnSpc>
            </a:pPr>
            <a:r>
              <a:rPr lang="hr-HR" sz="2100" smtClean="0"/>
              <a:t>Preporuka Evropskog udruženja za palijativnu skrb (White Paper): potreba za hospicijskim ležajevima iznosi 100-200 ležajeva na milijun stanovnika, što za populaciju Primorsko-goranske županije od preko 300 tisuća stanovnika i ne računajući gravitirajuća područja, iznosi oko 30-60 ležajeva. Preporučena veličina hospicijske jedinice je 8-12 ležajeva, to jest potrebne su 3-4 jedinice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4000" smtClean="0"/>
              <a:t>Zloćudne bolesti kao javno-zdravstveni problem</a:t>
            </a:r>
            <a:endParaRPr lang="en-US" sz="4000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hr-HR" sz="2800" smtClean="0"/>
          </a:p>
          <a:p>
            <a:pPr eaLnBrk="1" hangingPunct="1">
              <a:lnSpc>
                <a:spcPct val="80000"/>
              </a:lnSpc>
            </a:pPr>
            <a:r>
              <a:rPr lang="hr-HR" sz="2800" smtClean="0"/>
              <a:t>Od malignoma umire </a:t>
            </a:r>
            <a:r>
              <a:rPr lang="hr-HR" smtClean="0"/>
              <a:t>svaka 3. ili 4. osoba</a:t>
            </a:r>
          </a:p>
          <a:p>
            <a:pPr eaLnBrk="1" hangingPunct="1">
              <a:lnSpc>
                <a:spcPct val="80000"/>
              </a:lnSpc>
            </a:pPr>
            <a:r>
              <a:rPr lang="hr-HR" sz="2800" smtClean="0"/>
              <a:t>Kao uzrok smrti je odmah iza bolesti kardiovaskularnog sustava</a:t>
            </a:r>
          </a:p>
          <a:p>
            <a:pPr eaLnBrk="1" hangingPunct="1">
              <a:lnSpc>
                <a:spcPct val="80000"/>
              </a:lnSpc>
            </a:pPr>
            <a:endParaRPr lang="hr-HR" sz="2800" smtClean="0"/>
          </a:p>
          <a:p>
            <a:pPr>
              <a:lnSpc>
                <a:spcPct val="80000"/>
              </a:lnSpc>
            </a:pPr>
            <a:r>
              <a:rPr lang="hr-HR" sz="2800" smtClean="0"/>
              <a:t>Izvor: HZJZ - R</a:t>
            </a:r>
            <a:r>
              <a:rPr lang="hr-HR" smtClean="0"/>
              <a:t>egistar za rak (2010.)</a:t>
            </a:r>
          </a:p>
          <a:p>
            <a:pPr>
              <a:lnSpc>
                <a:spcPct val="80000"/>
              </a:lnSpc>
              <a:buNone/>
            </a:pPr>
            <a:r>
              <a:rPr lang="hr-HR" smtClean="0">
                <a:hlinkClick r:id="rId2"/>
              </a:rPr>
              <a:t>http://www.hzjz.hr/rak/novo.htm</a:t>
            </a:r>
            <a:endParaRPr lang="hr-H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hr-HR" sz="3600" smtClean="0"/>
              <a:t>Registar za rak </a:t>
            </a:r>
            <a:br>
              <a:rPr lang="hr-HR" sz="3600" smtClean="0"/>
            </a:br>
            <a:r>
              <a:rPr lang="hr-HR" sz="3600" smtClean="0"/>
              <a:t>Hrvatski zavod za javno zdravstvo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2400" b="1" dirty="0" smtClean="0"/>
              <a:t>Novodijagnosticirani i umrli od raka u 2010. godini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hr-HR" sz="2400" dirty="0" smtClean="0"/>
          </a:p>
          <a:p>
            <a:pPr>
              <a:defRPr/>
            </a:pPr>
            <a:r>
              <a:rPr lang="hr-HR" sz="2400" smtClean="0"/>
              <a:t>Stopa incidencije </a:t>
            </a:r>
            <a:r>
              <a:rPr lang="hr-HR" sz="2400" b="1" smtClean="0"/>
              <a:t>novodijagnosticiranih</a:t>
            </a:r>
            <a:r>
              <a:rPr lang="hr-HR" sz="2400" smtClean="0"/>
              <a:t> </a:t>
            </a:r>
            <a:r>
              <a:rPr lang="hr-HR" sz="2400" dirty="0" smtClean="0"/>
              <a:t>bolesnika s </a:t>
            </a:r>
            <a:r>
              <a:rPr lang="hr-HR" sz="2400" smtClean="0"/>
              <a:t>invazivnim rakom </a:t>
            </a:r>
            <a:r>
              <a:rPr lang="hr-HR" sz="2000" smtClean="0"/>
              <a:t>je iznosila 473/100.000 stanovnika</a:t>
            </a:r>
            <a:endParaRPr lang="hr-HR" sz="20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hr-HR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hr-HR" sz="2400" dirty="0" smtClean="0"/>
              <a:t>U Hrvatskoj je 2010. godine od raka </a:t>
            </a:r>
            <a:r>
              <a:rPr lang="hr-HR" sz="2400" b="1" dirty="0" smtClean="0"/>
              <a:t>umrlo 13 482 osoba, 7 751 muškaraca i 5 731 žena</a:t>
            </a:r>
            <a:r>
              <a:rPr lang="hr-HR" sz="2400" dirty="0" smtClean="0"/>
              <a:t>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hr-HR" sz="2000" dirty="0" smtClean="0"/>
              <a:t>Stope </a:t>
            </a:r>
            <a:r>
              <a:rPr lang="hr-HR" sz="2000" smtClean="0"/>
              <a:t>mortaliteta je 305/100.000 stanovnika</a:t>
            </a:r>
            <a:endParaRPr lang="hr-HR" sz="20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hr-HR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hr-HR" sz="2400" dirty="0" smtClean="0"/>
          </a:p>
        </p:txBody>
      </p:sp>
      <p:sp>
        <p:nvSpPr>
          <p:cNvPr id="53252" name="Rectangle 3"/>
          <p:cNvSpPr>
            <a:spLocks noChangeArrowheads="1"/>
          </p:cNvSpPr>
          <p:nvPr/>
        </p:nvSpPr>
        <p:spPr bwMode="auto">
          <a:xfrm>
            <a:off x="5219700" y="6308725"/>
            <a:ext cx="22923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1200"/>
              <a:t>http://www.hzjz.hr/rak/novo.htm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l-PL" sz="3600" smtClean="0"/>
              <a:t>Registar za rak </a:t>
            </a:r>
            <a:br>
              <a:rPr lang="pl-PL" sz="3600" smtClean="0"/>
            </a:br>
            <a:r>
              <a:rPr lang="pl-PL" sz="3600" smtClean="0"/>
              <a:t>Hrvatski zavod za javno zdravstvo</a:t>
            </a:r>
            <a:endParaRPr lang="hr-HR" sz="360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2400" dirty="0" smtClean="0"/>
              <a:t>Najčešća sijela: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hr-HR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hr-HR" sz="2400" b="1" dirty="0" smtClean="0"/>
              <a:t>Pet najčešćih sijela </a:t>
            </a:r>
            <a:r>
              <a:rPr lang="hr-HR" sz="2400" dirty="0" smtClean="0"/>
              <a:t>raka čine ukupno 57% novih slučajeva raka </a:t>
            </a:r>
            <a:r>
              <a:rPr lang="hr-HR" sz="2400" b="1" dirty="0" smtClean="0"/>
              <a:t>u muškaraca</a:t>
            </a:r>
            <a:r>
              <a:rPr lang="hr-HR" sz="2400" dirty="0" smtClean="0"/>
              <a:t>: traheja, bronh i pluća (18%), prostata (16%), kolon (9%), rektum, rektosigma i anus (7%) i mokraćni mjehur (7%).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hr-HR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hr-HR" sz="2400" b="1" dirty="0" smtClean="0"/>
              <a:t>Pet najčešćih sijela raka u žena</a:t>
            </a:r>
            <a:r>
              <a:rPr lang="hr-HR" sz="2400" dirty="0" smtClean="0"/>
              <a:t>: dojka (26%), kolon (8%), traheja, bronh i pluća (7%), tijelo maternice (7%) i jajnik, jajovod i adneksa  (5%),  čine  53%  novih  slučajeva  raka  u žena.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hr-HR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hr-HR" sz="2400" dirty="0" smtClean="0"/>
              <a:t>Kolon, rektum, rektosigma i anus zajedno u incidenciji sudjeluju s 16% u muškaraca i 13% u žena.</a:t>
            </a:r>
          </a:p>
        </p:txBody>
      </p:sp>
      <p:sp>
        <p:nvSpPr>
          <p:cNvPr id="54276" name="Rectangle 3"/>
          <p:cNvSpPr>
            <a:spLocks noChangeArrowheads="1"/>
          </p:cNvSpPr>
          <p:nvPr/>
        </p:nvSpPr>
        <p:spPr bwMode="auto">
          <a:xfrm>
            <a:off x="5292725" y="6308725"/>
            <a:ext cx="229076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1200"/>
              <a:t>http://www.hzjz.hr/rak/novo.htm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3600" dirty="0" smtClean="0"/>
              <a:t>Registar za rak </a:t>
            </a:r>
            <a:br>
              <a:rPr lang="hr-HR" sz="3600" dirty="0" smtClean="0"/>
            </a:br>
            <a:r>
              <a:rPr lang="hr-HR" sz="3600" dirty="0" smtClean="0"/>
              <a:t>Učestalost raka prema spolu</a:t>
            </a:r>
          </a:p>
        </p:txBody>
      </p:sp>
      <p:pic>
        <p:nvPicPr>
          <p:cNvPr id="55299" name="Picture 2" descr="G:\Zaklada Pred Rijeka\canc_f_10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48200" y="2622550"/>
            <a:ext cx="4038600" cy="2481263"/>
          </a:xfrm>
          <a:noFill/>
        </p:spPr>
      </p:pic>
      <p:pic>
        <p:nvPicPr>
          <p:cNvPr id="55300" name="Picture 3" descr="G:\Zaklada Pred Rijeka\canc_m_10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57200" y="2614613"/>
            <a:ext cx="4038600" cy="2497137"/>
          </a:xfrm>
          <a:noFill/>
        </p:spPr>
      </p:pic>
      <p:sp>
        <p:nvSpPr>
          <p:cNvPr id="55301" name="Rectangle 4"/>
          <p:cNvSpPr>
            <a:spLocks noChangeArrowheads="1"/>
          </p:cNvSpPr>
          <p:nvPr/>
        </p:nvSpPr>
        <p:spPr bwMode="auto">
          <a:xfrm>
            <a:off x="1116013" y="5805488"/>
            <a:ext cx="22907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1200"/>
              <a:t>http://www.hzjz.hr/rak/novo.htm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smtClean="0">
                <a:solidFill>
                  <a:srgbClr val="FF0066"/>
                </a:solidFill>
              </a:rPr>
              <a:t>N</a:t>
            </a:r>
            <a:r>
              <a:rPr lang="hr-HR" b="1" smtClean="0"/>
              <a:t>ačela</a:t>
            </a:r>
          </a:p>
        </p:txBody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hr-HR" sz="2400" smtClean="0"/>
              <a:t>Sustav palijativne skrbi primarno se  ne uspostavlja kao novi/dodatni  sustav već se ustrojava temeljem </a:t>
            </a:r>
            <a:r>
              <a:rPr lang="hr-HR" sz="2400" b="1" smtClean="0">
                <a:solidFill>
                  <a:srgbClr val="FF0066"/>
                </a:solidFill>
              </a:rPr>
              <a:t>prenamjene postojećih resursa </a:t>
            </a:r>
            <a:r>
              <a:rPr lang="hr-HR" sz="2400" smtClean="0"/>
              <a:t>(smještajni i terapijsko-rehabilitacijski kapaciteti) osnaživanjem i osposobljavanjem profesionalaca te postavljenjem novih procedura i standarda rada.</a:t>
            </a:r>
            <a:r>
              <a:rPr lang="vi-VN" sz="2400" smtClean="0">
                <a:latin typeface="Calibri" pitchFamily="34" charset="0"/>
              </a:rPr>
              <a:t> Ukoliko unutar postojećih resursa prenamjenama i unapređenjima nije moguće postići traženu razinu kvalitete mogu se razviti  zamjenski ili dopunski sustavi.</a:t>
            </a:r>
            <a:endParaRPr lang="hr-HR" sz="2400" smtClean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hr-HR" sz="2400" smtClean="0"/>
          </a:p>
          <a:p>
            <a:pPr>
              <a:lnSpc>
                <a:spcPct val="80000"/>
              </a:lnSpc>
            </a:pPr>
            <a:r>
              <a:rPr lang="hr-HR" sz="2400" smtClean="0"/>
              <a:t>Palijativna skrb u Hrvatskoj predstavlja </a:t>
            </a:r>
            <a:r>
              <a:rPr lang="hr-HR" sz="2400" b="1" smtClean="0">
                <a:solidFill>
                  <a:srgbClr val="FF0066"/>
                </a:solidFill>
              </a:rPr>
              <a:t>integrirani model skrbi</a:t>
            </a:r>
            <a:r>
              <a:rPr lang="hr-HR" sz="2400" smtClean="0"/>
              <a:t> čiji su temeljni nositelji postojeći sustavi zdravstvene zaštite (LOM, pedijatar, patronaža, zdravstvena njega u kući, ljekarnici, psiholozi, fizioterapeuti, domovi zdravlja, bolnice, lječilišta, stacionari….) i socijalne skrbi (ustanove, centri,…)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>
          <a:xfrm>
            <a:off x="468313" y="476250"/>
            <a:ext cx="8229600" cy="6048375"/>
          </a:xfrm>
        </p:spPr>
        <p:txBody>
          <a:bodyPr/>
          <a:lstStyle/>
          <a:p>
            <a:pPr marL="457200" indent="-457200">
              <a:buFontTx/>
              <a:buNone/>
            </a:pPr>
            <a:r>
              <a:rPr lang="hr-HR" sz="2800" b="1" smtClean="0"/>
              <a:t>Palijativna skrb je jedan od najznačajnijih javno zdravstvenih problema u svijetu, a i kod nas</a:t>
            </a:r>
            <a:endParaRPr lang="hr-HR" b="1" smtClean="0"/>
          </a:p>
          <a:p>
            <a:pPr marL="457200" indent="-457200">
              <a:buFontTx/>
              <a:buNone/>
            </a:pPr>
            <a:endParaRPr lang="hr-HR" sz="1200" b="1" smtClean="0"/>
          </a:p>
          <a:p>
            <a:pPr marL="457200" indent="-457200" algn="ctr">
              <a:buFontTx/>
              <a:buNone/>
            </a:pPr>
            <a:r>
              <a:rPr lang="hr-HR" sz="2400" b="1" smtClean="0"/>
              <a:t>Starenjem stanovništva </a:t>
            </a:r>
          </a:p>
          <a:p>
            <a:pPr marL="457200" indent="-457200" algn="ctr">
              <a:buFontTx/>
              <a:buNone/>
            </a:pPr>
            <a:r>
              <a:rPr lang="hr-HR" sz="2400" b="1" smtClean="0"/>
              <a:t>raste broj </a:t>
            </a:r>
            <a:r>
              <a:rPr lang="hr-HR" sz="2400" b="1" smtClean="0">
                <a:solidFill>
                  <a:srgbClr val="000099"/>
                </a:solidFill>
              </a:rPr>
              <a:t>starijih &gt; 65 </a:t>
            </a:r>
            <a:r>
              <a:rPr lang="hr-HR" sz="2400" b="1" smtClean="0"/>
              <a:t>i &gt; 95 godina</a:t>
            </a:r>
          </a:p>
          <a:p>
            <a:pPr marL="457200" indent="-457200" algn="ctr">
              <a:buFontTx/>
              <a:buNone/>
            </a:pPr>
            <a:r>
              <a:rPr lang="hr-HR" sz="2400" b="1" smtClean="0"/>
              <a:t>raste broj </a:t>
            </a:r>
            <a:r>
              <a:rPr lang="hr-HR" sz="2400" b="1" smtClean="0">
                <a:solidFill>
                  <a:srgbClr val="FF0000"/>
                </a:solidFill>
              </a:rPr>
              <a:t>teških kroničnih bolesnika</a:t>
            </a:r>
            <a:r>
              <a:rPr lang="hr-HR" sz="2400" b="1" smtClean="0"/>
              <a:t> / </a:t>
            </a:r>
            <a:r>
              <a:rPr lang="hr-HR" sz="2400" b="1" smtClean="0">
                <a:solidFill>
                  <a:srgbClr val="FF6600"/>
                </a:solidFill>
              </a:rPr>
              <a:t>komorbitet</a:t>
            </a:r>
          </a:p>
          <a:p>
            <a:pPr marL="457200" indent="-457200" algn="ctr">
              <a:buFontTx/>
              <a:buNone/>
            </a:pPr>
            <a:r>
              <a:rPr lang="hr-HR" sz="2400" b="1" smtClean="0"/>
              <a:t>raste broj </a:t>
            </a:r>
            <a:r>
              <a:rPr lang="hr-HR" sz="2400" b="1" smtClean="0">
                <a:solidFill>
                  <a:srgbClr val="FF0000"/>
                </a:solidFill>
              </a:rPr>
              <a:t>bolesnika sa karcinomom</a:t>
            </a:r>
            <a:r>
              <a:rPr lang="hr-HR" sz="2400" b="1" smtClean="0"/>
              <a:t>,  </a:t>
            </a:r>
          </a:p>
          <a:p>
            <a:pPr marL="457200" indent="-457200" algn="ctr">
              <a:buFontTx/>
              <a:buNone/>
            </a:pPr>
            <a:r>
              <a:rPr lang="hr-HR" sz="2400" b="1" smtClean="0"/>
              <a:t>raste broj </a:t>
            </a:r>
            <a:r>
              <a:rPr lang="hr-HR" sz="2400" b="1" smtClean="0">
                <a:solidFill>
                  <a:srgbClr val="FF0000"/>
                </a:solidFill>
              </a:rPr>
              <a:t>bolesnika s demencijom</a:t>
            </a:r>
            <a:r>
              <a:rPr lang="hr-HR" sz="2400" b="1" smtClean="0"/>
              <a:t>,</a:t>
            </a:r>
          </a:p>
          <a:p>
            <a:pPr marL="457200" indent="-457200" algn="ctr">
              <a:buFontTx/>
              <a:buNone/>
            </a:pPr>
            <a:r>
              <a:rPr lang="hr-HR" sz="2400" b="1" smtClean="0"/>
              <a:t>raste broj </a:t>
            </a:r>
            <a:r>
              <a:rPr lang="hr-HR" sz="2400" b="1" smtClean="0">
                <a:solidFill>
                  <a:srgbClr val="FF6600"/>
                </a:solidFill>
              </a:rPr>
              <a:t>umirućih</a:t>
            </a:r>
            <a:r>
              <a:rPr lang="hr-HR" sz="2400" b="1" smtClean="0">
                <a:solidFill>
                  <a:srgbClr val="CC0000"/>
                </a:solidFill>
              </a:rPr>
              <a:t> </a:t>
            </a:r>
            <a:r>
              <a:rPr lang="hr-HR" sz="2400" b="1" smtClean="0">
                <a:solidFill>
                  <a:srgbClr val="FF6600"/>
                </a:solidFill>
              </a:rPr>
              <a:t>bolesnika</a:t>
            </a:r>
          </a:p>
          <a:p>
            <a:pPr marL="457200" indent="-457200" algn="ctr">
              <a:buFontTx/>
              <a:buNone/>
            </a:pPr>
            <a:r>
              <a:rPr lang="hr-HR" sz="2400" b="1" smtClean="0"/>
              <a:t>a sve je manji broj članova obitelji, koji mogu pomoći oboljelom.</a:t>
            </a:r>
          </a:p>
          <a:p>
            <a:pPr marL="457200" indent="-457200" algn="ctr">
              <a:buFontTx/>
              <a:buNone/>
            </a:pPr>
            <a:r>
              <a:rPr lang="hr-HR" sz="2400" b="1" smtClean="0">
                <a:solidFill>
                  <a:srgbClr val="000099"/>
                </a:solidFill>
              </a:rPr>
              <a:t>To zahtjeva novi pristup i organizaciju </a:t>
            </a:r>
          </a:p>
          <a:p>
            <a:pPr marL="457200" indent="-457200" algn="ctr">
              <a:buFontTx/>
              <a:buNone/>
            </a:pPr>
            <a:r>
              <a:rPr lang="hr-HR" sz="2400" b="1" smtClean="0">
                <a:solidFill>
                  <a:srgbClr val="000099"/>
                </a:solidFill>
              </a:rPr>
              <a:t>novog modela zdravstvene skrbi. </a:t>
            </a:r>
          </a:p>
        </p:txBody>
      </p:sp>
      <p:sp>
        <p:nvSpPr>
          <p:cNvPr id="40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A86C59-05F5-4243-A2B2-3866AEECE9E1}" type="slidenum">
              <a:rPr lang="en-US" smtClean="0"/>
              <a:pPr/>
              <a:t>30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>
            <a:spLocks noGrp="1"/>
          </p:cNvSpPr>
          <p:nvPr>
            <p:ph idx="1"/>
          </p:nvPr>
        </p:nvSpPr>
        <p:spPr>
          <a:xfrm>
            <a:off x="468313" y="476250"/>
            <a:ext cx="8229600" cy="6048375"/>
          </a:xfrm>
        </p:spPr>
        <p:txBody>
          <a:bodyPr/>
          <a:lstStyle/>
          <a:p>
            <a:pPr marL="457200" indent="-457200" algn="ctr">
              <a:buFontTx/>
              <a:buNone/>
            </a:pPr>
            <a:r>
              <a:rPr lang="hr-HR" sz="2800" b="1" smtClean="0"/>
              <a:t>U Hrvatskoj godišnje </a:t>
            </a:r>
            <a:r>
              <a:rPr lang="hr-HR" sz="2800" b="1" smtClean="0">
                <a:solidFill>
                  <a:srgbClr val="000099"/>
                </a:solidFill>
              </a:rPr>
              <a:t>umire</a:t>
            </a:r>
            <a:r>
              <a:rPr lang="hr-HR" sz="2800" b="1" smtClean="0"/>
              <a:t> oko </a:t>
            </a:r>
          </a:p>
          <a:p>
            <a:pPr marL="457200" indent="-457200" algn="ctr">
              <a:buFontTx/>
              <a:buNone/>
            </a:pPr>
            <a:r>
              <a:rPr lang="hr-HR" sz="2800" b="1" smtClean="0">
                <a:solidFill>
                  <a:srgbClr val="FF0000"/>
                </a:solidFill>
              </a:rPr>
              <a:t>41.000</a:t>
            </a:r>
            <a:r>
              <a:rPr lang="hr-HR" sz="2800" b="1" smtClean="0"/>
              <a:t> osoba u dobi od 65 i više godina, </a:t>
            </a:r>
          </a:p>
          <a:p>
            <a:pPr marL="457200" indent="-457200" algn="ctr">
              <a:buFontTx/>
              <a:buNone/>
            </a:pPr>
            <a:r>
              <a:rPr lang="hr-HR" sz="2800" b="1" smtClean="0"/>
              <a:t>(</a:t>
            </a:r>
            <a:r>
              <a:rPr lang="hr-HR" sz="2800" b="1" smtClean="0">
                <a:solidFill>
                  <a:srgbClr val="FF0000"/>
                </a:solidFill>
              </a:rPr>
              <a:t>79%</a:t>
            </a:r>
            <a:r>
              <a:rPr lang="hr-HR" sz="2800" b="1" smtClean="0"/>
              <a:t> svih umrlih starijih od 65.g.)</a:t>
            </a:r>
          </a:p>
          <a:p>
            <a:pPr marL="457200" indent="-457200" algn="ctr">
              <a:buFontTx/>
              <a:buNone/>
            </a:pPr>
            <a:endParaRPr lang="hr-HR" sz="1400" b="1" smtClean="0"/>
          </a:p>
          <a:p>
            <a:pPr marL="457200" indent="-457200" algn="ctr">
              <a:buFontTx/>
              <a:buNone/>
            </a:pPr>
            <a:r>
              <a:rPr lang="hr-HR" sz="2800" b="1" smtClean="0"/>
              <a:t> 21.000 osoba oboli od karcinoma,</a:t>
            </a:r>
          </a:p>
          <a:p>
            <a:pPr marL="457200" indent="-457200" algn="ctr">
              <a:buFontTx/>
              <a:buNone/>
            </a:pPr>
            <a:r>
              <a:rPr lang="hr-HR" sz="2800" b="1" smtClean="0"/>
              <a:t>a </a:t>
            </a:r>
            <a:r>
              <a:rPr lang="hr-HR" sz="2800" b="1" smtClean="0">
                <a:solidFill>
                  <a:srgbClr val="7030A0"/>
                </a:solidFill>
              </a:rPr>
              <a:t>13.500</a:t>
            </a:r>
            <a:r>
              <a:rPr lang="hr-HR" sz="2800" b="1" smtClean="0"/>
              <a:t> umire godišnje u HR </a:t>
            </a:r>
          </a:p>
          <a:p>
            <a:pPr marL="457200" indent="-457200" algn="ctr">
              <a:buFontTx/>
              <a:buNone/>
            </a:pPr>
            <a:endParaRPr lang="hr-HR" sz="1400" b="1" smtClean="0"/>
          </a:p>
          <a:p>
            <a:pPr marL="457200" indent="-457200" algn="ctr">
              <a:buFontTx/>
              <a:buNone/>
            </a:pPr>
            <a:r>
              <a:rPr lang="hr-HR" sz="2400" b="1" u="sng" smtClean="0"/>
              <a:t>Mjesto umiranja</a:t>
            </a:r>
            <a:r>
              <a:rPr lang="hr-HR" sz="2400" b="1" smtClean="0"/>
              <a:t>:</a:t>
            </a:r>
          </a:p>
          <a:p>
            <a:pPr marL="457200" indent="-457200" algn="ctr">
              <a:buFontTx/>
              <a:buNone/>
            </a:pPr>
            <a:r>
              <a:rPr lang="hr-HR" sz="2400" b="1" smtClean="0"/>
              <a:t> bolnica (48%), </a:t>
            </a:r>
          </a:p>
          <a:p>
            <a:pPr marL="457200" indent="-457200" algn="ctr">
              <a:buFontTx/>
              <a:buNone/>
            </a:pPr>
            <a:r>
              <a:rPr lang="hr-HR" sz="2400" b="1" smtClean="0"/>
              <a:t>domovi za starije (20%)</a:t>
            </a:r>
          </a:p>
          <a:p>
            <a:pPr marL="457200" indent="-457200" algn="ctr">
              <a:buFontTx/>
              <a:buNone/>
            </a:pPr>
            <a:r>
              <a:rPr lang="hr-HR" sz="2400" b="1" smtClean="0"/>
              <a:t>Iznenadna smrt (10%)</a:t>
            </a:r>
            <a:endParaRPr lang="hr-HR" sz="800" b="1" smtClean="0"/>
          </a:p>
          <a:p>
            <a:pPr marL="457200" indent="-457200" algn="ctr">
              <a:buFontTx/>
              <a:buNone/>
            </a:pPr>
            <a:endParaRPr lang="hr-HR" sz="2400" b="1" smtClean="0"/>
          </a:p>
          <a:p>
            <a:pPr marL="457200" indent="-457200" algn="ctr">
              <a:buFontTx/>
              <a:buNone/>
            </a:pPr>
            <a:r>
              <a:rPr lang="hr-HR" sz="2800" b="1" smtClean="0"/>
              <a:t> </a:t>
            </a:r>
            <a:r>
              <a:rPr lang="hr-HR" sz="2800" b="1" smtClean="0">
                <a:solidFill>
                  <a:srgbClr val="FF0000"/>
                </a:solidFill>
              </a:rPr>
              <a:t>Sustav zdravstva ih ne prati adekvatno !</a:t>
            </a: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A8FFBA-EC7C-49F6-B731-2A16D8EF9800}" type="slidenum">
              <a:rPr lang="en-US" smtClean="0"/>
              <a:pPr/>
              <a:t>31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94928"/>
          </a:xfrm>
        </p:spPr>
        <p:txBody>
          <a:bodyPr/>
          <a:lstStyle/>
          <a:p>
            <a:r>
              <a:rPr lang="hr-HR" smtClean="0">
                <a:solidFill>
                  <a:schemeClr val="tx1"/>
                </a:solidFill>
              </a:rPr>
              <a:t>Izvorni slajdovi: Karmen Lončarek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457200" y="630238"/>
            <a:ext cx="8229600" cy="1143000"/>
          </a:xfrm>
        </p:spPr>
        <p:txBody>
          <a:bodyPr/>
          <a:lstStyle/>
          <a:p>
            <a:r>
              <a:rPr lang="hr-HR" b="1" smtClean="0">
                <a:solidFill>
                  <a:srgbClr val="FF6699"/>
                </a:solidFill>
              </a:rPr>
              <a:t>D</a:t>
            </a:r>
            <a:r>
              <a:rPr lang="hr-HR" b="1" smtClean="0"/>
              <a:t>etektiranje i sistematiziranje postojećih resursa i kapaciteta</a:t>
            </a:r>
            <a:br>
              <a:rPr lang="hr-HR" b="1" smtClean="0"/>
            </a:br>
            <a:endParaRPr lang="hr-HR" b="1" smtClean="0"/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1331913" y="1700213"/>
            <a:ext cx="7416800" cy="4525962"/>
          </a:xfrm>
        </p:spPr>
        <p:txBody>
          <a:bodyPr/>
          <a:lstStyle/>
          <a:p>
            <a:r>
              <a:rPr lang="hr-HR" smtClean="0"/>
              <a:t>Radnici</a:t>
            </a:r>
          </a:p>
          <a:p>
            <a:r>
              <a:rPr lang="hr-HR" smtClean="0"/>
              <a:t>Edukacija</a:t>
            </a:r>
          </a:p>
          <a:p>
            <a:r>
              <a:rPr lang="hr-HR" smtClean="0"/>
              <a:t>Oprema</a:t>
            </a:r>
          </a:p>
          <a:p>
            <a:r>
              <a:rPr lang="hr-HR" smtClean="0"/>
              <a:t>Prostor</a:t>
            </a:r>
          </a:p>
          <a:p>
            <a:r>
              <a:rPr lang="hr-HR" smtClean="0"/>
              <a:t>Procedure (dokumenti, protokoli, postupnici, algoritmi)</a:t>
            </a:r>
          </a:p>
          <a:p>
            <a:endParaRPr lang="hr-HR" smtClean="0"/>
          </a:p>
          <a:p>
            <a:endParaRPr lang="hr-HR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r>
              <a:rPr lang="hr-HR" sz="4900" b="1" smtClean="0">
                <a:solidFill>
                  <a:srgbClr val="FF6699"/>
                </a:solidFill>
              </a:rPr>
              <a:t>P</a:t>
            </a:r>
            <a:r>
              <a:rPr lang="hr-HR" sz="4900" b="1" smtClean="0"/>
              <a:t>rocjena potreba pacijenata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hr-HR" smtClean="0"/>
              <a:t>Koji simptomi kod njih prevladavaju</a:t>
            </a:r>
          </a:p>
          <a:p>
            <a:pPr>
              <a:lnSpc>
                <a:spcPct val="80000"/>
              </a:lnSpc>
            </a:pPr>
            <a:r>
              <a:rPr lang="hr-HR" smtClean="0"/>
              <a:t>Osim palijativne skrbi, koje su druge njihove potrebe još nezadovoljene</a:t>
            </a:r>
          </a:p>
          <a:p>
            <a:pPr>
              <a:lnSpc>
                <a:spcPct val="80000"/>
              </a:lnSpc>
            </a:pPr>
            <a:r>
              <a:rPr lang="hr-HR" smtClean="0"/>
              <a:t>Kakva je dobna struktura pacijenata</a:t>
            </a:r>
          </a:p>
          <a:p>
            <a:pPr>
              <a:lnSpc>
                <a:spcPct val="80000"/>
              </a:lnSpc>
            </a:pPr>
            <a:r>
              <a:rPr lang="hr-HR" smtClean="0"/>
              <a:t>Koja skupina (dobna, po dijagnozi…) pacijenata u regiji će imati dobrobiti od palijativne skrbi</a:t>
            </a:r>
          </a:p>
          <a:p>
            <a:pPr>
              <a:lnSpc>
                <a:spcPct val="80000"/>
              </a:lnSpc>
            </a:pPr>
            <a:r>
              <a:rPr lang="hr-HR" smtClean="0"/>
              <a:t>Kolik broj pacijenata u regiji treba palijativnu skrb</a:t>
            </a:r>
          </a:p>
          <a:p>
            <a:pPr>
              <a:lnSpc>
                <a:spcPct val="80000"/>
              </a:lnSpc>
            </a:pPr>
            <a:r>
              <a:rPr lang="hr-HR" smtClean="0"/>
              <a:t>Koji je omjer broja pacijenata koji umiru u kući, odnosno u bolnici ili drugoj ustanovi</a:t>
            </a:r>
          </a:p>
          <a:p>
            <a:pPr>
              <a:lnSpc>
                <a:spcPct val="80000"/>
              </a:lnSpc>
            </a:pPr>
            <a:endParaRPr lang="hr-HR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>
                <a:solidFill>
                  <a:srgbClr val="FF0066"/>
                </a:solidFill>
              </a:rPr>
              <a:t>K</a:t>
            </a:r>
            <a:r>
              <a:rPr lang="hr-HR" smtClean="0"/>
              <a:t>ad nastaje potreba?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hr-HR" sz="2500" b="1" smtClean="0">
                <a:solidFill>
                  <a:srgbClr val="FF0066"/>
                </a:solidFill>
              </a:rPr>
              <a:t>Nema unaprijed određene vremenske točke</a:t>
            </a:r>
            <a:r>
              <a:rPr lang="hr-HR" sz="2500" b="1" smtClean="0"/>
              <a:t> u toku bolesti koja obilježava prijelaz s kurativne na palijativnu skrb. </a:t>
            </a:r>
            <a:endParaRPr lang="hr-HR" sz="2500" smtClean="0"/>
          </a:p>
        </p:txBody>
      </p:sp>
      <p:pic>
        <p:nvPicPr>
          <p:cNvPr id="15364" name="Picture 8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900" y="2828925"/>
            <a:ext cx="8748713" cy="340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r-HR" smtClean="0"/>
              <a:t>Kad nastaje potreba kod </a:t>
            </a:r>
            <a:r>
              <a:rPr lang="hr-HR" smtClean="0">
                <a:solidFill>
                  <a:srgbClr val="FF0066"/>
                </a:solidFill>
              </a:rPr>
              <a:t>d</a:t>
            </a:r>
            <a:r>
              <a:rPr lang="hr-HR" smtClean="0"/>
              <a:t>jece?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hr-HR" sz="1900" b="1" smtClean="0">
                <a:solidFill>
                  <a:srgbClr val="FF0066"/>
                </a:solidFill>
              </a:rPr>
              <a:t>Palijativna skrb za djecu počinje čim je bolest dijagnosticirana,</a:t>
            </a:r>
            <a:r>
              <a:rPr lang="hr-HR" sz="1900" b="1" smtClean="0"/>
              <a:t> a nastavlja se bez obzira prima li dijete ili ne prima liječenje usmjereno na bolest. </a:t>
            </a:r>
          </a:p>
          <a:p>
            <a:pPr>
              <a:lnSpc>
                <a:spcPct val="80000"/>
              </a:lnSpc>
            </a:pPr>
            <a:r>
              <a:rPr lang="hr-HR" sz="1900" b="1" smtClean="0"/>
              <a:t>Jedinicu skrbi čine dijete i obitelj.</a:t>
            </a:r>
            <a:endParaRPr lang="hr-HR" sz="1900" smtClean="0"/>
          </a:p>
          <a:p>
            <a:pPr>
              <a:lnSpc>
                <a:spcPct val="80000"/>
              </a:lnSpc>
            </a:pPr>
            <a:r>
              <a:rPr lang="hr-HR" sz="1900" smtClean="0"/>
              <a:t>Pedijatrijsku palijativnu skrb karakterizira heterogeni spektar stanja i veći udio neonkoloških dijagnoza. Primjeri: </a:t>
            </a:r>
          </a:p>
          <a:p>
            <a:pPr lvl="1">
              <a:lnSpc>
                <a:spcPct val="80000"/>
              </a:lnSpc>
            </a:pPr>
            <a:r>
              <a:rPr lang="hr-HR" sz="1700" smtClean="0"/>
              <a:t>cistična fibroza</a:t>
            </a:r>
          </a:p>
          <a:p>
            <a:pPr lvl="1">
              <a:lnSpc>
                <a:spcPct val="80000"/>
              </a:lnSpc>
            </a:pPr>
            <a:r>
              <a:rPr lang="hr-HR" sz="1700" smtClean="0"/>
              <a:t>mišićna distrofija. </a:t>
            </a:r>
          </a:p>
          <a:p>
            <a:pPr lvl="1">
              <a:lnSpc>
                <a:spcPct val="80000"/>
              </a:lnSpc>
            </a:pPr>
            <a:r>
              <a:rPr lang="hr-HR" sz="1700" smtClean="0"/>
              <a:t>teške cerebralne paralize </a:t>
            </a:r>
          </a:p>
          <a:p>
            <a:pPr lvl="1">
              <a:lnSpc>
                <a:spcPct val="80000"/>
              </a:lnSpc>
            </a:pPr>
            <a:r>
              <a:rPr lang="hr-HR" sz="1700" smtClean="0"/>
              <a:t>višestruka invalidnost nakon ozljede mozga ili leđne moždine. </a:t>
            </a:r>
          </a:p>
          <a:p>
            <a:pPr lvl="1">
              <a:lnSpc>
                <a:spcPct val="80000"/>
              </a:lnSpc>
            </a:pPr>
            <a:endParaRPr lang="hr-HR" sz="1700" smtClean="0"/>
          </a:p>
          <a:p>
            <a:pPr>
              <a:lnSpc>
                <a:spcPct val="80000"/>
              </a:lnSpc>
            </a:pPr>
            <a:r>
              <a:rPr lang="hr-HR" sz="1900" b="1" smtClean="0"/>
              <a:t>Trebalo bi osnovati specifične službe za pedijatrijsku palijativnu skrb u stacionarima i u kućnoj njezi. Djetetu i obitelji mora biti dostupan cijeli niz kliničkih i </a:t>
            </a:r>
            <a:r>
              <a:rPr lang="hr-HR" sz="1900" b="1" smtClean="0">
                <a:solidFill>
                  <a:srgbClr val="FF0066"/>
                </a:solidFill>
              </a:rPr>
              <a:t>edukacijskih resursa</a:t>
            </a:r>
            <a:r>
              <a:rPr lang="hr-HR" sz="1900" b="1" smtClean="0"/>
              <a:t>, i to u obliku primjerenom dobi, kognitivnoj sposobnosti, te sposobnosti učenja.</a:t>
            </a:r>
            <a:endParaRPr lang="hr-HR" sz="1900" smtClean="0"/>
          </a:p>
          <a:p>
            <a:pPr>
              <a:lnSpc>
                <a:spcPct val="80000"/>
              </a:lnSpc>
            </a:pPr>
            <a:endParaRPr lang="hr-HR" sz="19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6000" b="1" smtClean="0">
                <a:solidFill>
                  <a:srgbClr val="FF0066"/>
                </a:solidFill>
              </a:rPr>
              <a:t>V</a:t>
            </a:r>
            <a:r>
              <a:rPr lang="hr-HR" sz="6000" b="1" smtClean="0"/>
              <a:t>rijeme kao resurs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hr-HR" sz="3600" b="1" smtClean="0"/>
              <a:t>S obzirom na skraćen životni vijek palijativnih pacijenta, u medicinskim službama treba provoditi </a:t>
            </a:r>
            <a:r>
              <a:rPr lang="hr-HR" sz="3600" b="1" smtClean="0">
                <a:solidFill>
                  <a:srgbClr val="FF0066"/>
                </a:solidFill>
              </a:rPr>
              <a:t>kliničke puteve za obradu po skraćenom postupku.</a:t>
            </a:r>
            <a:endParaRPr lang="hr-HR" sz="3600" smtClean="0">
              <a:solidFill>
                <a:srgbClr val="FF0066"/>
              </a:solidFill>
            </a:endParaRPr>
          </a:p>
          <a:p>
            <a:pPr>
              <a:lnSpc>
                <a:spcPct val="80000"/>
              </a:lnSpc>
            </a:pPr>
            <a:endParaRPr lang="hr-HR" sz="3600" smtClean="0"/>
          </a:p>
          <a:p>
            <a:pPr>
              <a:lnSpc>
                <a:spcPct val="80000"/>
              </a:lnSpc>
            </a:pPr>
            <a:r>
              <a:rPr lang="hr-HR" sz="3600" smtClean="0"/>
              <a:t>Usluge moraju biti dostupne </a:t>
            </a:r>
            <a:r>
              <a:rPr lang="hr-HR" sz="3600" b="1" smtClean="0">
                <a:solidFill>
                  <a:srgbClr val="FF0066"/>
                </a:solidFill>
              </a:rPr>
              <a:t>24/7</a:t>
            </a:r>
            <a:r>
              <a:rPr lang="hr-HR" sz="3600" smtClean="0"/>
              <a:t>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hr-HR" sz="36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smtClean="0"/>
              <a:t>Obuhvat stanovništva</a:t>
            </a:r>
            <a:endParaRPr lang="hr-HR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hr-HR" sz="1900" b="1" smtClean="0"/>
              <a:t>Palijativna skrb nije ograničena na predefinirane medicinske dijagnoze</a:t>
            </a:r>
          </a:p>
          <a:p>
            <a:pPr>
              <a:lnSpc>
                <a:spcPct val="80000"/>
              </a:lnSpc>
            </a:pPr>
            <a:r>
              <a:rPr lang="hr-HR" sz="1900" smtClean="0"/>
              <a:t>Populaciju kojoj je potrebna  palijativna skrb čini između 50% i 90% svih umirućih pacijenata</a:t>
            </a:r>
            <a:endParaRPr lang="hr-HR" sz="1900" baseline="30000" smtClean="0"/>
          </a:p>
          <a:p>
            <a:pPr>
              <a:lnSpc>
                <a:spcPct val="80000"/>
              </a:lnSpc>
            </a:pPr>
            <a:r>
              <a:rPr lang="hr-HR" sz="1900" smtClean="0">
                <a:solidFill>
                  <a:srgbClr val="FF6699"/>
                </a:solidFill>
              </a:rPr>
              <a:t>Palijativni pristup</a:t>
            </a:r>
            <a:r>
              <a:rPr lang="hr-HR" sz="1900" smtClean="0"/>
              <a:t> većini je dovoljan </a:t>
            </a:r>
          </a:p>
          <a:p>
            <a:pPr>
              <a:lnSpc>
                <a:spcPct val="80000"/>
              </a:lnSpc>
            </a:pPr>
            <a:r>
              <a:rPr lang="hr-HR" sz="1900" smtClean="0">
                <a:solidFill>
                  <a:srgbClr val="FF6699"/>
                </a:solidFill>
              </a:rPr>
              <a:t>Specijalistička </a:t>
            </a:r>
            <a:r>
              <a:rPr lang="hr-HR" sz="1900" smtClean="0"/>
              <a:t>palijativna skrb u posljednjoj godini za najmanje 20% onkoloških i 5% neonkoloških pacijenata</a:t>
            </a:r>
          </a:p>
          <a:p>
            <a:pPr>
              <a:lnSpc>
                <a:spcPct val="80000"/>
              </a:lnSpc>
            </a:pPr>
            <a:r>
              <a:rPr lang="hr-HR" sz="1900" b="1" smtClean="0"/>
              <a:t>Palijativnu skrb u Evropi primaju pretežno onkološki pacijenti</a:t>
            </a:r>
          </a:p>
          <a:p>
            <a:pPr>
              <a:lnSpc>
                <a:spcPct val="80000"/>
              </a:lnSpc>
            </a:pPr>
            <a:r>
              <a:rPr lang="hr-HR" sz="1900" b="1" smtClean="0"/>
              <a:t>Pacijenti s drugim bolestima, kao što su neurološke bolesti, HIV/AIDS, ili pak zatajenje srca, pluća ili bubrega, teško dobivaju skrb iako  mogu imati iste potrebe</a:t>
            </a:r>
          </a:p>
          <a:p>
            <a:pPr>
              <a:lnSpc>
                <a:spcPct val="80000"/>
              </a:lnSpc>
            </a:pPr>
            <a:r>
              <a:rPr lang="hr-HR" sz="1900" smtClean="0"/>
              <a:t>95% svih pacijenata za specijalističkoj palijativnoj skrbi su onkološki</a:t>
            </a:r>
          </a:p>
          <a:p>
            <a:pPr>
              <a:lnSpc>
                <a:spcPct val="80000"/>
              </a:lnSpc>
            </a:pPr>
            <a:r>
              <a:rPr lang="hr-HR" sz="1900" b="1" smtClean="0"/>
              <a:t>Pitanje resursa: kad bi neonkološki pacijenti imali jednak pristup palijativnoj skrbi kao i onkološki pacijenti, procjenjuje se da bi postotak pacijenata koji trebaju palijativnu skrb bio 40% (neonkološki pacijenti) odnosno 60% (onkološki pacijenti). </a:t>
            </a:r>
            <a:endParaRPr lang="hr-HR" sz="1900" smtClean="0"/>
          </a:p>
          <a:p>
            <a:pPr>
              <a:lnSpc>
                <a:spcPct val="80000"/>
              </a:lnSpc>
            </a:pPr>
            <a:r>
              <a:rPr lang="hr-HR" sz="1900" smtClean="0"/>
              <a:t>Nacionalne strategije zdravstva trebaju sadržavati planove kako pokriti rastuće potrebe usljed starenja stanovništva i uzroka smrti.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D0E8E8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</TotalTime>
  <Words>1800</Words>
  <Application>Microsoft Office PowerPoint</Application>
  <PresentationFormat>On-screen Show (4:3)</PresentationFormat>
  <Paragraphs>218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Slide 1</vt:lpstr>
      <vt:lpstr>Procjena potreba za palijativnom skrbi</vt:lpstr>
      <vt:lpstr>Načela</vt:lpstr>
      <vt:lpstr>Detektiranje i sistematiziranje postojećih resursa i kapaciteta </vt:lpstr>
      <vt:lpstr>Procjena potreba pacijenata</vt:lpstr>
      <vt:lpstr>Kad nastaje potreba?</vt:lpstr>
      <vt:lpstr>Kad nastaje potreba kod djece?</vt:lpstr>
      <vt:lpstr>Vrijeme kao resurs</vt:lpstr>
      <vt:lpstr>Obuhvat stanovništva</vt:lpstr>
      <vt:lpstr>24/7</vt:lpstr>
      <vt:lpstr>Potreba za palijativnim krevetima</vt:lpstr>
      <vt:lpstr>Kadrovske potrebe u jedinicama palijativne skrbi</vt:lpstr>
      <vt:lpstr>Potrebe stacionarnog hospicija</vt:lpstr>
      <vt:lpstr>Potrebe interijera</vt:lpstr>
      <vt:lpstr>Bolnički tim za podršku palijativnoj skrbi</vt:lpstr>
      <vt:lpstr>Tim za palijativnu skrb u kući</vt:lpstr>
      <vt:lpstr>Tim za palijativnu skrb u kući</vt:lpstr>
      <vt:lpstr>Hospicijski dnevni boravak</vt:lpstr>
      <vt:lpstr>Volonteri</vt:lpstr>
      <vt:lpstr>Planiranje izdataka za osoblje</vt:lpstr>
      <vt:lpstr>Financiranje</vt:lpstr>
      <vt:lpstr>Ukupni izdaci za stacionarnu palijativu</vt:lpstr>
      <vt:lpstr>Procjena partnera</vt:lpstr>
      <vt:lpstr>Procjena konkurencije</vt:lpstr>
      <vt:lpstr>Procijenjene potrebe za palijativnom skrbi u Primorsko-goranskoj županiji </vt:lpstr>
      <vt:lpstr>Zloćudne bolesti kao javno-zdravstveni problem</vt:lpstr>
      <vt:lpstr>Registar za rak  Hrvatski zavod za javno zdravstvo</vt:lpstr>
      <vt:lpstr>Registar za rak  Hrvatski zavod za javno zdravstvo</vt:lpstr>
      <vt:lpstr>Registar za rak  Učestalost raka prema spolu</vt:lpstr>
      <vt:lpstr>Slide 30</vt:lpstr>
      <vt:lpstr>Slide 31</vt:lpstr>
      <vt:lpstr>Slide 32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Procjena potreba za palijativnom skrbi</dc:title>
  <dc:creator>Mazohinda</dc:creator>
  <cp:lastModifiedBy>Mazohinda</cp:lastModifiedBy>
  <cp:revision>29</cp:revision>
  <dcterms:created xsi:type="dcterms:W3CDTF">2013-01-16T21:49:20Z</dcterms:created>
  <dcterms:modified xsi:type="dcterms:W3CDTF">2013-06-13T16:20:00Z</dcterms:modified>
</cp:coreProperties>
</file>