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305" r:id="rId4"/>
    <p:sldId id="322" r:id="rId5"/>
    <p:sldId id="317" r:id="rId6"/>
    <p:sldId id="318" r:id="rId7"/>
    <p:sldId id="319" r:id="rId8"/>
    <p:sldId id="306" r:id="rId9"/>
    <p:sldId id="307" r:id="rId10"/>
    <p:sldId id="314" r:id="rId11"/>
    <p:sldId id="315" r:id="rId12"/>
    <p:sldId id="316" r:id="rId13"/>
    <p:sldId id="308" r:id="rId14"/>
    <p:sldId id="309" r:id="rId15"/>
    <p:sldId id="310" r:id="rId16"/>
    <p:sldId id="311" r:id="rId17"/>
    <p:sldId id="312" r:id="rId18"/>
    <p:sldId id="313" r:id="rId19"/>
    <p:sldId id="256" r:id="rId20"/>
    <p:sldId id="257" r:id="rId21"/>
    <p:sldId id="303" r:id="rId22"/>
    <p:sldId id="258" r:id="rId23"/>
    <p:sldId id="260" r:id="rId24"/>
    <p:sldId id="263" r:id="rId25"/>
    <p:sldId id="262" r:id="rId26"/>
    <p:sldId id="264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96" r:id="rId37"/>
    <p:sldId id="278" r:id="rId38"/>
    <p:sldId id="320" r:id="rId39"/>
    <p:sldId id="321" r:id="rId40"/>
    <p:sldId id="304" r:id="rId41"/>
    <p:sldId id="302" r:id="rId4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67" autoAdjust="0"/>
  </p:normalViewPr>
  <p:slideViewPr>
    <p:cSldViewPr>
      <p:cViewPr varScale="1">
        <p:scale>
          <a:sx n="80" d="100"/>
          <a:sy n="80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1416-EE6C-4EE4-BFBA-051E54CDFF13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1FF1-2A3C-483D-A549-B10D2C24DAA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3.doc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Psihološka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potpora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pacijentu 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obitelji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burnout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Socijalna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služba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važna za jednočlana domaćinstva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za socijalno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ugroženo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građanstvo (pučke kuhinje, dostava obroka u kuću, gerontodomaćice...)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Duhovnici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važni za nalaženje duhovnog mira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ispovijed, bolesničko pomazanje…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Savjetovalište za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enteralnu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prehranu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104256"/>
            <a:ext cx="8229600" cy="2260848"/>
          </a:xfrm>
        </p:spPr>
        <p:txBody>
          <a:bodyPr/>
          <a:lstStyle/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Savjeti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izboru suportivne prehrane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Prehrana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sondu, PEGovi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Dostava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kuću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Stomatološka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palijativna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ambulanta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Preventivni postupci prije i tokom kemoterapije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Stomatološki postupci u kući pal. Pacijenta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Savjeti o oralnoj higijeni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Posudionica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pomagala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Posudba i najam pomagala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Popravci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Savjeti o uporabi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Dostava u kuću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Koordinacija volontera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spona između svih udruga s područja palijative, jedne županije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organiziranje i raspored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rada volontera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edukacija volontera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Volonterska knjižica!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Palijativna volonterska knjižica:</a:t>
            </a:r>
          </a:p>
        </p:txBody>
      </p:sp>
      <p:pic>
        <p:nvPicPr>
          <p:cNvPr id="16387" name="Picture 9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73238"/>
            <a:ext cx="73675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22225"/>
          <a:ext cx="4572000" cy="6858000"/>
        </p:xfrm>
        <a:graphic>
          <a:graphicData uri="http://schemas.openxmlformats.org/presentationml/2006/ole">
            <p:oleObj spid="_x0000_s4098" name="Dokument" r:id="rId3" imgW="6099207" imgH="9148133" progId="Word.Document.8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72000" y="44450"/>
          <a:ext cx="4624388" cy="6811963"/>
        </p:xfrm>
        <a:graphic>
          <a:graphicData uri="http://schemas.openxmlformats.org/presentationml/2006/ole">
            <p:oleObj spid="_x0000_s4099" name="Dokument" r:id="rId4" imgW="5939073" imgH="874829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Ambulanta za palijativnu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medicinu u bolnici</a:t>
            </a:r>
            <a:endParaRPr lang="hr-HR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Organizacijski oblici palijativne skrbi</a:t>
            </a:r>
            <a:endParaRPr lang="hr-HR" sz="6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hr-HR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Ambulanta za palijativnu medicinu i dnevni odjel za palijativne bolesnike</a:t>
            </a:r>
            <a:endParaRPr lang="hr-HR" sz="36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31249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Koji bolesnici će biti liječeni u dnevnom boravku za palijativne bolesnike?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Bolesnici stari najmanje 18 godina svjesni ozbiljnosti svoje bolesti i koji prihvaćaju korist od palijativne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skrbi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6448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hr-HR" sz="4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Ambulanta za palijativnu medicinu i dnevni odjel za palijativne bolesnike</a:t>
            </a:r>
            <a:endParaRPr lang="hr-HR" sz="40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Procjena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specijalistička procjena i terapija usmjerena na poboljšanje kvalitete života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Simptomatska terapija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liječenje fizičkih, emocionalnih, psihičkih i duhovnih simptoma koji se nisu oporavljali na dosadašnju terapiju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Skrb na kraju života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uvjerenost bolesnika da će doći do poboljšanja kvalitete na kraju života, boravkom u dnevnom boravku za palijativne bolesnike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hr-HR" sz="4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Ambulanta za palijativnu medicinu</a:t>
            </a:r>
            <a:endParaRPr lang="hr-HR" sz="40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Bolesnici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 terminalnom (neizlječivom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bolešću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Bolesnici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koje je dogovorno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uputio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liječnik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obiteljske medicine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Bolesnici koji su izabrali palijativnu skrb i sami više ne traže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agresivnu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terapiju ili postupke za produljenje života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Onkološki bolesnici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Proširena palijativna skrb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ovom trenutku nedostupno) ; Alzheimerova bolest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amiotrofična lateralna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skleroza,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kongestivna srčana bolest, plućne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bolesti (KOPB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emfizem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moždani udari, AIDS, multiorganska zatajenja.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G:\poster\AMBULANTA ZA PALIJATIVNU MEDICINU 006.jpg"/>
          <p:cNvPicPr>
            <a:picLocks noChangeAspect="1" noChangeArrowheads="1"/>
          </p:cNvPicPr>
          <p:nvPr/>
        </p:nvPicPr>
        <p:blipFill>
          <a:blip r:embed="rId2" cstate="print"/>
          <a:srcRect t="11087" b="-67"/>
          <a:stretch>
            <a:fillRect/>
          </a:stretch>
        </p:blipFill>
        <p:spPr bwMode="auto">
          <a:xfrm>
            <a:off x="4716016" y="1781467"/>
            <a:ext cx="3816424" cy="45278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4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Djelatnost ambulante </a:t>
            </a:r>
            <a:endParaRPr lang="hr-HR" sz="40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sz="1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Palijativno liječenje bolesnika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(bolnički i izvanbolnički)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Liječenje boli 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Optimalizacija prehrane palijativnog bolesnika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Konzilijarna služba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na bolničkoj razini 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Predotpusni pregledi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Psihološka i duhovna pomoć bolesnicima i njihovim obiteljima (psiholog, svećenik)  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Edukacija zdravstvenih radnika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 volontera u palijativi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Koordiniranje specijalističkih djelatnosti u liječenju palijativnih bolesnika (onkolog, psiholog, psihijatar) 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Info-telefon 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Dostupnost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e-mailom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Sjedište bolničkog </a:t>
            </a:r>
            <a:r>
              <a:rPr lang="hr-HR" sz="1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palijativnog tima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(anesteziolog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psiholog, 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svećenik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med. sestra, soc. 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radnik...)</a:t>
            </a:r>
            <a:endParaRPr lang="hr-HR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Sjedište </a:t>
            </a:r>
            <a:r>
              <a:rPr lang="hr-HR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županijskog ogranka Hrvatskog društva za palijativnu medicinu</a:t>
            </a:r>
            <a:endParaRPr lang="hr-HR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79388" y="2333198"/>
            <a:ext cx="84963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hr-HR" sz="2800" smtClean="0"/>
              <a:t>Liječe </a:t>
            </a:r>
            <a:r>
              <a:rPr lang="hr-HR" sz="2800"/>
              <a:t>se kronične boli malignog i nemalignog </a:t>
            </a:r>
            <a:r>
              <a:rPr lang="hr-HR" sz="2800" smtClean="0"/>
              <a:t>porijekla</a:t>
            </a:r>
          </a:p>
          <a:p>
            <a:pPr>
              <a:buFontTx/>
              <a:buChar char="•"/>
            </a:pPr>
            <a:r>
              <a:rPr lang="hr-HR" sz="2800" smtClean="0"/>
              <a:t>Metode liječenja: farmakoterapija, UZV, laser, TENS, akupunktura, invazivne metode liječenja boli: periduralna analgezija, blokade perifernih živaca.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404664"/>
            <a:ext cx="6038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smtClean="0"/>
              <a:t>Ambulanta za liječenje boli </a:t>
            </a:r>
            <a:endParaRPr lang="hr-HR" sz="4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Odsjek za palijativno liječenje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Potreban je zato što palijativne bolesnike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zbrinjavaju na akutnim bolničkim odjelima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liječnici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koji nemaju adekvatnu edukaciju za rad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palijativnim bolesnicima, 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Takav način stvara nepotrebne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dodatne troškove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koji nastaju kao posljedica ordiniranja nepotrebnih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pretraga, te pretjeranog i preširokog ordiniranja najčešće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nepotrebne i neadekvatne terapije za palijativne bolesnike.</a:t>
            </a:r>
          </a:p>
          <a:p>
            <a:pPr eaLnBrk="1" hangingPunct="1"/>
            <a:endParaRPr lang="hr-HR" sz="4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Registar palijativnih pacijenata</a:t>
            </a:r>
            <a:endParaRPr lang="hr-HR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48" y="764703"/>
            <a:ext cx="8499824" cy="612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040"/>
            <a:ext cx="9123103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76064"/>
            <a:ext cx="9154967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3671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44624"/>
            <a:ext cx="8964488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Temelj palijativne skrbi je u PZZ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041376" y="1927373"/>
            <a:ext cx="5842992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Liječnici </a:t>
            </a: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obiteljske medicine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Medicinske sestre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Patronažna služba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Ustanove za njegu u kući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Socijalni radnici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Fizioterapeuti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Volonteri (</a:t>
            </a: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udruge)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Duhovnici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Psiholozi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Stomatolozi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 za </a:t>
            </a: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kućne </a:t>
            </a: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posjete*</a:t>
            </a:r>
            <a:endParaRPr lang="hr-HR" sz="2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66" y="576064"/>
            <a:ext cx="911274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9893"/>
            <a:ext cx="9144000" cy="547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Skrb u kući palijativnih bolesnika</a:t>
            </a:r>
            <a:endParaRPr lang="en-US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Prva i kontrolna kućna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posjeta za palijativnog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pacijenta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postoji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kao posebna usluga unutar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zdravstvenog sustava,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 je HZZO plaća</a:t>
            </a:r>
            <a:endParaRPr lang="hr-H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Takva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kućna posjeta iziskuje više vremena obiteljskog liječnika, kao i znanja, više timskog rada s patronažnom službom i sestrom iz njege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kući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Kako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 život pacijenta bliži kraju, potrebne su češće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kućne posjete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Velik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problem je s pacijentima koji su udaljeni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ordinacije LOM-a</a:t>
            </a:r>
            <a:endParaRPr lang="hr-H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Broj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liječnika obiteljske medicine oko 2300 (30% timova obiteljske medicine sa svojim pacijentima je 20 i više kilometara udaljeno od prve bolnice)</a:t>
            </a:r>
          </a:p>
          <a:p>
            <a:pPr marL="274320" indent="-274320"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 zna se koliko koji liječnik skrbi o pacijentima kojima je potrebna palijativna skrb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45368" y="188640"/>
            <a:ext cx="7671048" cy="936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Troškovi </a:t>
            </a:r>
            <a:r>
              <a:rPr lang="hr-HR" sz="4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palijative u PZZ</a:t>
            </a:r>
            <a:r>
              <a:rPr lang="hr-HR" sz="4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48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Zdravstvena njega u kući 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trajanju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 120 minuta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košta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137,50 kn (ali odnosi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dosta bodova u indeksaciji, tako da ako liječnik obiteljske medicine ima dva pacijenta koji iziskuju palijativnu kućnu njegu,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oni mu „potroše“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sve bodove, te time prelazi dozvoljeni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indeks)</a:t>
            </a:r>
          </a:p>
          <a:p>
            <a:pPr eaLnBrk="1" hangingPunct="1">
              <a:buFont typeface="Arial" charset="0"/>
              <a:buChar char="•"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Prva palijativna kućna posjeta košta 200 kn, a kontrolna 124,80 kn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Bolnički dan košta 389 kn</a:t>
            </a:r>
          </a:p>
          <a:p>
            <a:pPr eaLnBrk="1" hangingPunct="1">
              <a:buFont typeface="Arial" charset="0"/>
              <a:buChar char="•"/>
            </a:pP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45368" y="44624"/>
            <a:ext cx="7239000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Zdravstvena njega u kući</a:t>
            </a:r>
            <a:endParaRPr lang="en-US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Zdravstvena njega u kući </a:t>
            </a: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terminalnog </a:t>
            </a: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bolesnika na terat HZZO-a  </a:t>
            </a:r>
            <a:r>
              <a:rPr lang="hr-H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traje 120 </a:t>
            </a: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minuta </a:t>
            </a:r>
            <a:endParaRPr lang="hr-HR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Provodi </a:t>
            </a:r>
            <a:r>
              <a:rPr lang="hr-H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 samo u prijepodnevnim satima, a ne i poslijepodnevnim – izuzetak Karlovac (samo ako se sestra iz kućne njege dogovori s liječnikom, onda se pacijent obiđe u poslijepodnevnim satima – uglavnom zbog terapije boli</a:t>
            </a: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hr-HR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hr-H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120 jednokratnih minuta vrlo je teško osigurati </a:t>
            </a:r>
            <a:r>
              <a:rPr lang="hr-HR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parenteralnu</a:t>
            </a:r>
            <a:r>
              <a:rPr lang="hr-H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prehranu, te terapiju boli koja je </a:t>
            </a: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potrebna </a:t>
            </a: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pacijentima sa odmaklim karcinomom</a:t>
            </a:r>
            <a:r>
              <a:rPr lang="hr-H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Ovih 120 minuta trebalo bi se drugačije preraspodijeliti (platiti troškove benzina za višekratne dolaske) i povećati ih u posljednjim danima života palijativnog pacijenta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89384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Koordinacija i komunikacija</a:t>
            </a:r>
            <a:endParaRPr lang="en-US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Slaba komunikacija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između primarne i sekundarne zdravstvene zaštite 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Teško je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osigurati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PZZ skrb za pacijente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otpuštene 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petak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popodne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opterećuje hitnu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medicinsku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pomoć i povećava broj rehospitalizacija</a:t>
            </a: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Edukacija pružatelja palijativne skrbi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Svi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moraju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proći dodatnu edukaciju, te doedukaciju specifičnu za njihov profil djelatnosti.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33400" y="0"/>
            <a:ext cx="7239000" cy="1043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Prijedlozi</a:t>
            </a:r>
            <a:endParaRPr lang="en-US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postavljanje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određenih postupaka vezano za palijativnu skrb kao DTP (davanje </a:t>
            </a:r>
            <a:r>
              <a:rPr lang="hr-H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manitola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evakuacija </a:t>
            </a:r>
            <a:r>
              <a:rPr lang="hr-HR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ascitesa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hr-H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edukacija liječnika obiteljske medicine i sestara iz kućne njege za palijativu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bolja edukacija </a:t>
            </a:r>
            <a:r>
              <a:rPr lang="hr-HR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udomitelja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skrbi za palijativnog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pacijenta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delegiranje nekih postupaka na sestre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i.v.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infuzija, postavljanje urinarnog katetera kod muškaraca)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Prijedlozi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veća </a:t>
            </a:r>
            <a:r>
              <a:rPr lang="hr-H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minutaža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posljednjim danima palijativne skrbi za kućnu njegu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bolja koordinacija primarne i sekundarne zdravstvene zaštite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mogućnost konzultacije bolničkih specijalista putem </a:t>
            </a:r>
            <a:r>
              <a:rPr lang="hr-H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maila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(sada desetine pacijenata nepotrebno trpe bol zbog transporta u bolnicu samo da bi se vidjeli njihovi nalazi)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većim mjestima izgraditi </a:t>
            </a:r>
            <a:r>
              <a:rPr lang="hr-H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hospicij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ali u manjim u sklopu doma zdravlja osigurati stacionar za posljednje dane ili za smještaj bolesnika na nekoliko dana radi odmora članova obitelji koji skrbe o bolesniku kojem je potrebna palijativna skrb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Napraviti bazu ortopedskih pomagala po županijama koji bi se koristili za vrijeme potrebe jednog bolesnika, a onda isto to pomagalo dati na korištenje drugom (kreveti, boce za kisik, </a:t>
            </a:r>
            <a:r>
              <a:rPr lang="hr-H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antidekubitalni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jastuk)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Poseban tim za rad s obitelji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nekim dijelovima Bosne i Hercegovine tim centra za socijalnu skrb dislociran je u dom zdravlja – bolja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koordinacija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 centrima 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 socijalnu skrb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Djelatnosti palijative u PZZ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Registar </a:t>
            </a: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palijativnih pacijenata</a:t>
            </a:r>
            <a:endParaRPr lang="hr-HR" sz="2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Koordinacijska djelatnost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Ambulanta </a:t>
            </a: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 palijativnu medicinu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Savjetovalište za enteralnu prehranu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Stomatološka palijativna ambulanta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Posudionica pomagala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Psihološka potpora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Koordinator volontera</a:t>
            </a:r>
          </a:p>
          <a:p>
            <a:pPr>
              <a:lnSpc>
                <a:spcPct val="80000"/>
              </a:lnSpc>
            </a:pPr>
            <a:r>
              <a:rPr lang="hr-HR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Edukacijska djelatnost</a:t>
            </a:r>
          </a:p>
          <a:p>
            <a:pPr>
              <a:lnSpc>
                <a:spcPct val="80000"/>
              </a:lnSpc>
            </a:pPr>
            <a:endParaRPr lang="hr-HR" sz="2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hr-HR" sz="2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Daljnji razvitak palijativne djelatnosti</a:t>
            </a:r>
            <a:endParaRPr lang="hr-HR" sz="36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5338" y="3886200"/>
            <a:ext cx="7089775" cy="695325"/>
          </a:xfrm>
        </p:spPr>
        <p:txBody>
          <a:bodyPr>
            <a:normAutofit fontScale="70000" lnSpcReduction="20000"/>
          </a:bodyPr>
          <a:lstStyle/>
          <a:p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Izvorni slajdovi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Branka Kandić-Splavski i Mato Devčić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6048375"/>
          </a:xfrm>
        </p:spPr>
        <p:txBody>
          <a:bodyPr/>
          <a:lstStyle/>
          <a:p>
            <a:pPr marL="457200" indent="-457200" algn="ctr">
              <a:buFontTx/>
              <a:buNone/>
            </a:pPr>
            <a:r>
              <a:rPr lang="hr-HR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Temelj palijativne </a:t>
            </a:r>
            <a:r>
              <a:rPr lang="hr-HR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medicine (PM)</a:t>
            </a:r>
          </a:p>
          <a:p>
            <a:pPr marL="457200" indent="-457200" algn="ctr">
              <a:buFontTx/>
              <a:buNone/>
            </a:pPr>
            <a:r>
              <a:rPr lang="hr-HR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 u PZZ – liječnik i med. sestra</a:t>
            </a:r>
          </a:p>
          <a:p>
            <a:pPr marL="457200" indent="-457200" algn="ctr">
              <a:buFontTx/>
              <a:buNone/>
            </a:pPr>
            <a:endParaRPr lang="hr-HR" sz="24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Tx/>
              <a:buNone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LOM = liječnik PM</a:t>
            </a:r>
          </a:p>
          <a:p>
            <a:pPr marL="457200" indent="-457200" algn="ctr">
              <a:buFontTx/>
              <a:buNone/>
            </a:pPr>
            <a:endParaRPr lang="hr-HR" sz="2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Tx/>
              <a:buNone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profesionalac, sa edukacijom iz PM</a:t>
            </a:r>
          </a:p>
          <a:p>
            <a:pPr marL="457200" indent="-457200" algn="ctr">
              <a:lnSpc>
                <a:spcPct val="150000"/>
              </a:lnSpc>
              <a:buFontTx/>
              <a:buNone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dobar komunikator</a:t>
            </a:r>
          </a:p>
          <a:p>
            <a:pPr marL="457200" indent="-457200" algn="ctr">
              <a:lnSpc>
                <a:spcPct val="150000"/>
              </a:lnSpc>
              <a:buFontTx/>
              <a:buNone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dobar suradnik u timskom radu</a:t>
            </a:r>
          </a:p>
          <a:p>
            <a:pPr marL="457200" indent="-457200" algn="ctr">
              <a:lnSpc>
                <a:spcPct val="150000"/>
              </a:lnSpc>
              <a:buFontTx/>
              <a:buNone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osoba sa empatijom za tu problematiku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D8958-305F-4A0D-886E-8DFBE42C291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Timski rad sa strogom podjelom posla:</a:t>
            </a:r>
            <a:br>
              <a:rPr lang="hr-HR" sz="4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hr-HR" sz="4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čvrsta uspostava ingerencija</a:t>
            </a:r>
          </a:p>
          <a:p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izbjeći preklapanje postupaka, posjeta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umreženost podataka</a:t>
            </a:r>
          </a:p>
          <a:p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smanjenje papirnate administracije i čekanja odobrenja (LP)…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6048375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hr-HR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Mjesta </a:t>
            </a:r>
            <a:r>
              <a:rPr lang="hr-HR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pružanja palijativne skrbi u PZZ - DZ</a:t>
            </a:r>
            <a:endParaRPr lang="hr-HR" sz="24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Tx/>
              <a:buNone/>
            </a:pPr>
            <a:endParaRPr lang="hr-HR" sz="1800" b="1" u="sng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None/>
            </a:pPr>
            <a:r>
              <a:rPr lang="hr-HR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Ambulanta - LOM</a:t>
            </a:r>
          </a:p>
          <a:p>
            <a:pPr marL="457200" indent="-457200">
              <a:buFontTx/>
              <a:buNone/>
            </a:pPr>
            <a:endParaRPr lang="hr-HR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None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2. Kuća-obitelj</a:t>
            </a:r>
          </a:p>
          <a:p>
            <a:pPr marL="457200" indent="-457200">
              <a:buFontTx/>
              <a:buNone/>
            </a:pPr>
            <a:r>
              <a:rPr lang="hr-H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(palijativne kućne posjete, mobilni palijativni tim, </a:t>
            </a:r>
          </a:p>
          <a:p>
            <a:pPr marL="457200" indent="-457200">
              <a:buFontTx/>
              <a:buNone/>
            </a:pPr>
            <a:r>
              <a:rPr lang="hr-H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stalna tel</a:t>
            </a:r>
            <a:r>
              <a:rPr lang="hr-H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r-H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dostupnost, edukacija </a:t>
            </a:r>
            <a:r>
              <a:rPr lang="hr-H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bolesnika i obitelji)</a:t>
            </a:r>
          </a:p>
          <a:p>
            <a:pPr marL="457200" indent="-457200">
              <a:buFontTx/>
              <a:buNone/>
            </a:pPr>
            <a:r>
              <a:rPr lang="hr-H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 patronažne sestre</a:t>
            </a:r>
          </a:p>
          <a:p>
            <a:pPr marL="457200" indent="-457200">
              <a:buFontTx/>
              <a:buNone/>
            </a:pPr>
            <a:r>
              <a:rPr lang="hr-HR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 zdrastvena njega u kući – spec. gerijatriska pal. skrb</a:t>
            </a: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>
              <a:buFontTx/>
              <a:buNone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3. Stacionar doma za starije</a:t>
            </a:r>
          </a:p>
          <a:p>
            <a:pPr marL="457200" indent="-457200">
              <a:buFontTx/>
              <a:buNone/>
            </a:pPr>
            <a:endParaRPr lang="hr-HR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None/>
            </a:pPr>
            <a:r>
              <a:rPr lang="hr-HR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4. Stacionar  DZ</a:t>
            </a:r>
          </a:p>
          <a:p>
            <a:pPr marL="457200" indent="-457200">
              <a:buFontTx/>
              <a:buNone/>
            </a:pPr>
            <a:r>
              <a:rPr lang="hr-HR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 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F77C6-6A6D-4E21-989A-D2E0BFCD246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Ambulanta za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palijativnu </a:t>
            </a:r>
            <a:r>
              <a:rPr lang="hr-HR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medicinu u PZZ</a:t>
            </a:r>
            <a:endParaRPr lang="hr-HR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844675"/>
            <a:ext cx="800735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liječenje boli na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nivou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PZZ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tretmani simptoma</a:t>
            </a:r>
          </a:p>
          <a:p>
            <a:pPr>
              <a:lnSpc>
                <a:spcPct val="90000"/>
              </a:lnSpc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savjetodavna uloga kolegama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 </a:t>
            </a: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PZZ</a:t>
            </a: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upute za obitelji s palijativnim   bolesnikom</a:t>
            </a:r>
          </a:p>
          <a:p>
            <a:pPr>
              <a:lnSpc>
                <a:spcPct val="90000"/>
              </a:lnSpc>
            </a:pP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Voditelj: spec. obiteljske medicine s doedukacijom,VMS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4450"/>
            <a:ext cx="5556250" cy="736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Dokumentacija: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2290763" y="620713"/>
          <a:ext cx="4400550" cy="6121400"/>
        </p:xfrm>
        <a:graphic>
          <a:graphicData uri="http://schemas.openxmlformats.org/presentationml/2006/ole">
            <p:oleObj spid="_x0000_s3074" name="Dokument" r:id="rId3" imgW="5794580" imgH="8061030" progId="Word.Documen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0E8E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1221</Words>
  <Application>Microsoft Office PowerPoint</Application>
  <PresentationFormat>On-screen Show (4:3)</PresentationFormat>
  <Paragraphs>159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Microsoft Wordov dokument</vt:lpstr>
      <vt:lpstr>Slide 1</vt:lpstr>
      <vt:lpstr>Organizacijski oblici palijativne skrbi</vt:lpstr>
      <vt:lpstr>Temelj palijativne skrbi je u PZZ</vt:lpstr>
      <vt:lpstr>Djelatnosti palijative u PZZ</vt:lpstr>
      <vt:lpstr>Slide 5</vt:lpstr>
      <vt:lpstr>Timski rad sa strogom podjelom posla: </vt:lpstr>
      <vt:lpstr>Slide 7</vt:lpstr>
      <vt:lpstr>Ambulanta za palijativnu medicinu u PZZ</vt:lpstr>
      <vt:lpstr>Dokumentacija:</vt:lpstr>
      <vt:lpstr>Psihološka potpora</vt:lpstr>
      <vt:lpstr>Socijalna služba</vt:lpstr>
      <vt:lpstr>Duhovnici</vt:lpstr>
      <vt:lpstr>Savjetovalište za enteralnu prehranu</vt:lpstr>
      <vt:lpstr>Stomatološka palijativna ambulanta</vt:lpstr>
      <vt:lpstr>Posudionica pomagala</vt:lpstr>
      <vt:lpstr>Koordinacija volontera</vt:lpstr>
      <vt:lpstr>Palijativna volonterska knjižica:</vt:lpstr>
      <vt:lpstr>Slide 18</vt:lpstr>
      <vt:lpstr>Ambulanta za palijativnu medicinu u bolnici</vt:lpstr>
      <vt:lpstr>Ambulanta za palijativnu medicinu i dnevni odjel za palijativne bolesnike</vt:lpstr>
      <vt:lpstr>Ambulanta za palijativnu medicinu i dnevni odjel za palijativne bolesnike</vt:lpstr>
      <vt:lpstr>Ambulanta za palijativnu medicinu</vt:lpstr>
      <vt:lpstr>Djelatnost ambulante </vt:lpstr>
      <vt:lpstr>Slide 24</vt:lpstr>
      <vt:lpstr>Odsjek za palijativno liječenje</vt:lpstr>
      <vt:lpstr>Registar palijativnih pacijenata</vt:lpstr>
      <vt:lpstr>Slide 27</vt:lpstr>
      <vt:lpstr>Slide 28</vt:lpstr>
      <vt:lpstr>Slide 29</vt:lpstr>
      <vt:lpstr>Slide 30</vt:lpstr>
      <vt:lpstr>Slide 31</vt:lpstr>
      <vt:lpstr>Skrb u kući palijativnih bolesnika</vt:lpstr>
      <vt:lpstr>Troškovi palijative u PZZ </vt:lpstr>
      <vt:lpstr>Zdravstvena njega u kući</vt:lpstr>
      <vt:lpstr>Koordinacija i komunikacija</vt:lpstr>
      <vt:lpstr>Edukacija pružatelja palijativne skrbi</vt:lpstr>
      <vt:lpstr>Slide 37</vt:lpstr>
      <vt:lpstr>Prijedlozi</vt:lpstr>
      <vt:lpstr>Prijedlozi</vt:lpstr>
      <vt:lpstr>Daljnji razvitak palijativne djelatnosti</vt:lpstr>
      <vt:lpstr>Slide 41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Organizacijski oblici palijativne skrbi</dc:title>
  <dc:creator>Mazohinda</dc:creator>
  <cp:lastModifiedBy>Mazohinda</cp:lastModifiedBy>
  <cp:revision>19</cp:revision>
  <dcterms:created xsi:type="dcterms:W3CDTF">2013-03-17T12:38:25Z</dcterms:created>
  <dcterms:modified xsi:type="dcterms:W3CDTF">2013-05-30T19:10:11Z</dcterms:modified>
</cp:coreProperties>
</file>