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6"/>
  </p:notesMasterIdLst>
  <p:sldIdLst>
    <p:sldId id="256" r:id="rId2"/>
    <p:sldId id="330" r:id="rId3"/>
    <p:sldId id="335" r:id="rId4"/>
    <p:sldId id="331" r:id="rId5"/>
    <p:sldId id="332" r:id="rId6"/>
    <p:sldId id="333" r:id="rId7"/>
    <p:sldId id="334" r:id="rId8"/>
    <p:sldId id="257" r:id="rId9"/>
    <p:sldId id="259" r:id="rId10"/>
    <p:sldId id="260" r:id="rId11"/>
    <p:sldId id="272" r:id="rId12"/>
    <p:sldId id="273" r:id="rId13"/>
    <p:sldId id="274" r:id="rId14"/>
    <p:sldId id="276" r:id="rId15"/>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8312" autoAdjust="0"/>
    <p:restoredTop sz="94660"/>
  </p:normalViewPr>
  <p:slideViewPr>
    <p:cSldViewPr>
      <p:cViewPr varScale="1">
        <p:scale>
          <a:sx n="67" d="100"/>
          <a:sy n="67" d="100"/>
        </p:scale>
        <p:origin x="499"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hr-H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3E03D1-732A-47B2-8236-2368E03C496D}" type="datetimeFigureOut">
              <a:rPr lang="hr-HR" smtClean="0"/>
              <a:t>4.3.2018.</a:t>
            </a:fld>
            <a:endParaRPr lang="hr-H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hr-H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hr-H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1AE05F-4B65-4F4B-B2D8-E68ACC2C5B0D}" type="slidenum">
              <a:rPr lang="hr-HR" smtClean="0"/>
              <a:t>‹#›</a:t>
            </a:fld>
            <a:endParaRPr lang="hr-HR"/>
          </a:p>
        </p:txBody>
      </p:sp>
    </p:spTree>
    <p:extLst>
      <p:ext uri="{BB962C8B-B14F-4D97-AF65-F5344CB8AC3E}">
        <p14:creationId xmlns:p14="http://schemas.microsoft.com/office/powerpoint/2010/main" val="1688241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432C78D-7F2F-40DF-BC70-17E1C2731EEC}" type="slidenum">
              <a:rPr lang="hr-HR" smtClean="0"/>
              <a:pPr/>
              <a:t>8</a:t>
            </a:fld>
            <a:endParaRPr lang="hr-HR" smtClean="0"/>
          </a:p>
        </p:txBody>
      </p:sp>
      <p:sp>
        <p:nvSpPr>
          <p:cNvPr id="5123" name="Slide Image Placeholder 1"/>
          <p:cNvSpPr>
            <a:spLocks noGrp="1" noRot="1" noChangeAspect="1" noTextEdit="1"/>
          </p:cNvSpPr>
          <p:nvPr>
            <p:ph type="sldImg"/>
          </p:nvPr>
        </p:nvSpPr>
        <p:spPr>
          <a:xfrm>
            <a:off x="1371600" y="1143000"/>
            <a:ext cx="4114800" cy="3086100"/>
          </a:xfrm>
          <a:ln/>
        </p:spPr>
      </p:sp>
      <p:sp>
        <p:nvSpPr>
          <p:cNvPr id="5124" name="Notes Placeholder 2"/>
          <p:cNvSpPr>
            <a:spLocks noGrp="1"/>
          </p:cNvSpPr>
          <p:nvPr>
            <p:ph type="body" idx="1"/>
          </p:nvPr>
        </p:nvSpPr>
        <p:spPr>
          <a:xfrm>
            <a:off x="685800" y="4400550"/>
            <a:ext cx="5486400" cy="3600450"/>
          </a:xfrm>
          <a:noFill/>
        </p:spPr>
        <p:txBody>
          <a:bodyPr/>
          <a:lstStyle/>
          <a:p>
            <a:pPr eaLnBrk="1" hangingPunct="1">
              <a:spcBef>
                <a:spcPct val="0"/>
              </a:spcBef>
            </a:pPr>
            <a:endParaRPr lang="en-US" smtClean="0"/>
          </a:p>
        </p:txBody>
      </p:sp>
      <p:sp>
        <p:nvSpPr>
          <p:cNvPr id="5125" name="Slide Number Placeholder 3"/>
          <p:cNvSpPr txBox="1">
            <a:spLocks noGrp="1"/>
          </p:cNvSpPr>
          <p:nvPr/>
        </p:nvSpPr>
        <p:spPr bwMode="auto">
          <a:xfrm>
            <a:off x="3884613"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2ADDC47C-07BA-42F5-8200-2A38C9650BF3}" type="slidenum">
              <a:rPr lang="hr-HR" sz="1200">
                <a:latin typeface="Calibri" panose="020F0502020204030204" pitchFamily="34" charset="0"/>
              </a:rPr>
              <a:pPr algn="r" eaLnBrk="1" hangingPunct="1"/>
              <a:t>8</a:t>
            </a:fld>
            <a:endParaRPr lang="hr-HR" sz="1200">
              <a:latin typeface="Calibri" panose="020F0502020204030204" pitchFamily="34" charset="0"/>
            </a:endParaRPr>
          </a:p>
        </p:txBody>
      </p:sp>
    </p:spTree>
    <p:extLst>
      <p:ext uri="{BB962C8B-B14F-4D97-AF65-F5344CB8AC3E}">
        <p14:creationId xmlns:p14="http://schemas.microsoft.com/office/powerpoint/2010/main" val="3855545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3397B4B9-0DBF-40DE-AA47-8301D6B132A5}" type="slidenum">
              <a:rPr lang="hr-HR">
                <a:solidFill>
                  <a:prstClr val="black"/>
                </a:solidFill>
              </a:rPr>
              <a:pPr/>
              <a:t>10</a:t>
            </a:fld>
            <a:endParaRPr lang="hr-HR">
              <a:solidFill>
                <a:prstClr val="black"/>
              </a:solidFill>
            </a:endParaRPr>
          </a:p>
        </p:txBody>
      </p:sp>
    </p:spTree>
    <p:extLst>
      <p:ext uri="{BB962C8B-B14F-4D97-AF65-F5344CB8AC3E}">
        <p14:creationId xmlns:p14="http://schemas.microsoft.com/office/powerpoint/2010/main" val="2582633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E9334BD-C293-48F0-9AA3-54A7CC58FF06}" type="datetimeFigureOut">
              <a:rPr lang="en-GB" smtClean="0">
                <a:solidFill>
                  <a:prstClr val="black">
                    <a:tint val="75000"/>
                  </a:prstClr>
                </a:solidFill>
              </a:rPr>
              <a:pPr/>
              <a:t>04/03/2018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896AF51-0E56-45C5-8859-1615DE78C48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44701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9334BD-C293-48F0-9AA3-54A7CC58FF06}" type="datetimeFigureOut">
              <a:rPr lang="en-GB" smtClean="0">
                <a:solidFill>
                  <a:prstClr val="black">
                    <a:tint val="75000"/>
                  </a:prstClr>
                </a:solidFill>
              </a:rPr>
              <a:pPr/>
              <a:t>04/03/2018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896AF51-0E56-45C5-8859-1615DE78C48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270348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9334BD-C293-48F0-9AA3-54A7CC58FF06}" type="datetimeFigureOut">
              <a:rPr lang="en-GB" smtClean="0">
                <a:solidFill>
                  <a:prstClr val="black">
                    <a:tint val="75000"/>
                  </a:prstClr>
                </a:solidFill>
              </a:rPr>
              <a:pPr/>
              <a:t>04/03/2018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896AF51-0E56-45C5-8859-1615DE78C48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45793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9334BD-C293-48F0-9AA3-54A7CC58FF06}" type="datetimeFigureOut">
              <a:rPr lang="en-GB" smtClean="0">
                <a:solidFill>
                  <a:prstClr val="black">
                    <a:tint val="75000"/>
                  </a:prstClr>
                </a:solidFill>
              </a:rPr>
              <a:pPr/>
              <a:t>04/03/2018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896AF51-0E56-45C5-8859-1615DE78C48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0312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9334BD-C293-48F0-9AA3-54A7CC58FF06}" type="datetimeFigureOut">
              <a:rPr lang="en-GB" smtClean="0">
                <a:solidFill>
                  <a:prstClr val="black">
                    <a:tint val="75000"/>
                  </a:prstClr>
                </a:solidFill>
              </a:rPr>
              <a:pPr/>
              <a:t>04/03/2018</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3896AF51-0E56-45C5-8859-1615DE78C48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42115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9334BD-C293-48F0-9AA3-54A7CC58FF06}" type="datetimeFigureOut">
              <a:rPr lang="en-GB" smtClean="0">
                <a:solidFill>
                  <a:prstClr val="black">
                    <a:tint val="75000"/>
                  </a:prstClr>
                </a:solidFill>
              </a:rPr>
              <a:pPr/>
              <a:t>04/03/2018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896AF51-0E56-45C5-8859-1615DE78C48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09199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9334BD-C293-48F0-9AA3-54A7CC58FF06}" type="datetimeFigureOut">
              <a:rPr lang="en-GB" smtClean="0">
                <a:solidFill>
                  <a:prstClr val="black">
                    <a:tint val="75000"/>
                  </a:prstClr>
                </a:solidFill>
              </a:rPr>
              <a:pPr/>
              <a:t>04/03/2018</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3896AF51-0E56-45C5-8859-1615DE78C48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9488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E9334BD-C293-48F0-9AA3-54A7CC58FF06}" type="datetimeFigureOut">
              <a:rPr lang="en-GB" smtClean="0">
                <a:solidFill>
                  <a:prstClr val="black">
                    <a:tint val="75000"/>
                  </a:prstClr>
                </a:solidFill>
              </a:rPr>
              <a:pPr/>
              <a:t>04/03/2018</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3896AF51-0E56-45C5-8859-1615DE78C48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95293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9334BD-C293-48F0-9AA3-54A7CC58FF06}" type="datetimeFigureOut">
              <a:rPr lang="en-GB" smtClean="0">
                <a:solidFill>
                  <a:prstClr val="black">
                    <a:tint val="75000"/>
                  </a:prstClr>
                </a:solidFill>
              </a:rPr>
              <a:pPr/>
              <a:t>04/03/2018</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3896AF51-0E56-45C5-8859-1615DE78C48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25063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9334BD-C293-48F0-9AA3-54A7CC58FF06}" type="datetimeFigureOut">
              <a:rPr lang="en-GB" smtClean="0">
                <a:solidFill>
                  <a:prstClr val="black">
                    <a:tint val="75000"/>
                  </a:prstClr>
                </a:solidFill>
              </a:rPr>
              <a:pPr/>
              <a:t>04/03/2018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896AF51-0E56-45C5-8859-1615DE78C48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91013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9334BD-C293-48F0-9AA3-54A7CC58FF06}" type="datetimeFigureOut">
              <a:rPr lang="en-GB" smtClean="0">
                <a:solidFill>
                  <a:prstClr val="black">
                    <a:tint val="75000"/>
                  </a:prstClr>
                </a:solidFill>
              </a:rPr>
              <a:pPr/>
              <a:t>04/03/2018</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3896AF51-0E56-45C5-8859-1615DE78C48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84558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9334BD-C293-48F0-9AA3-54A7CC58FF06}" type="datetimeFigureOut">
              <a:rPr lang="en-GB" smtClean="0">
                <a:solidFill>
                  <a:prstClr val="black">
                    <a:tint val="75000"/>
                  </a:prstClr>
                </a:solidFill>
              </a:rPr>
              <a:pPr/>
              <a:t>04/03/2018</a:t>
            </a:fld>
            <a:endParaRPr lang="en-GB">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96AF51-0E56-45C5-8859-1615DE78C48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5338495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loncarek.karmen@gmail.com" TargetMode="External"/><Relationship Id="rId2" Type="http://schemas.openxmlformats.org/officeDocument/2006/relationships/hyperlink" Target="http://www.palijativna-skrb.hr/"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700808"/>
            <a:ext cx="7772400" cy="1470025"/>
          </a:xfrm>
        </p:spPr>
        <p:txBody>
          <a:bodyPr>
            <a:normAutofit/>
          </a:bodyPr>
          <a:lstStyle/>
          <a:p>
            <a:r>
              <a:rPr lang="hr-HR" sz="6000" b="1" smtClean="0"/>
              <a:t>Kirurška palijativa</a:t>
            </a:r>
            <a:endParaRPr lang="hr-HR" sz="6000" b="1"/>
          </a:p>
        </p:txBody>
      </p:sp>
      <p:sp>
        <p:nvSpPr>
          <p:cNvPr id="3" name="Subtitle 2"/>
          <p:cNvSpPr>
            <a:spLocks noGrp="1"/>
          </p:cNvSpPr>
          <p:nvPr>
            <p:ph type="subTitle" idx="1"/>
          </p:nvPr>
        </p:nvSpPr>
        <p:spPr>
          <a:xfrm>
            <a:off x="1043608" y="3886200"/>
            <a:ext cx="6728792" cy="1752600"/>
          </a:xfrm>
        </p:spPr>
        <p:txBody>
          <a:bodyPr>
            <a:normAutofit/>
          </a:bodyPr>
          <a:lstStyle/>
          <a:p>
            <a:r>
              <a:rPr lang="hr-HR" sz="2400" smtClean="0">
                <a:solidFill>
                  <a:schemeClr val="tx1"/>
                </a:solidFill>
                <a:latin typeface="Arial" panose="020B0604020202020204" pitchFamily="34" charset="0"/>
                <a:cs typeface="Arial" panose="020B0604020202020204" pitchFamily="34" charset="0"/>
              </a:rPr>
              <a:t>Prof. dr. sc. Karmen Lončarek, dr. med.</a:t>
            </a:r>
          </a:p>
          <a:p>
            <a:r>
              <a:rPr lang="hr-HR" sz="2400" i="1" smtClean="0">
                <a:solidFill>
                  <a:schemeClr val="tx1"/>
                </a:solidFill>
                <a:latin typeface="Arial" panose="020B0604020202020204" pitchFamily="34" charset="0"/>
                <a:cs typeface="Arial" panose="020B0604020202020204" pitchFamily="34" charset="0"/>
              </a:rPr>
              <a:t>Zavod za palijativnu medicinu KBC Rijeka</a:t>
            </a:r>
          </a:p>
        </p:txBody>
      </p:sp>
    </p:spTree>
    <p:extLst>
      <p:ext uri="{BB962C8B-B14F-4D97-AF65-F5344CB8AC3E}">
        <p14:creationId xmlns:p14="http://schemas.microsoft.com/office/powerpoint/2010/main" val="17609730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19127"/>
            <a:ext cx="7886700" cy="1325563"/>
          </a:xfrm>
        </p:spPr>
        <p:txBody>
          <a:bodyPr rtlCol="0">
            <a:normAutofit/>
          </a:bodyPr>
          <a:lstStyle/>
          <a:p>
            <a:pPr algn="ctr">
              <a:defRPr/>
            </a:pPr>
            <a:r>
              <a:rPr lang="hr-HR" sz="4800" b="1">
                <a:latin typeface="+mn-lt"/>
              </a:rPr>
              <a:t>Što je palijativna medicina?</a:t>
            </a:r>
          </a:p>
        </p:txBody>
      </p:sp>
      <p:sp>
        <p:nvSpPr>
          <p:cNvPr id="3" name="Content Placeholder 2"/>
          <p:cNvSpPr>
            <a:spLocks noGrp="1"/>
          </p:cNvSpPr>
          <p:nvPr>
            <p:ph idx="1"/>
          </p:nvPr>
        </p:nvSpPr>
        <p:spPr>
          <a:xfrm>
            <a:off x="628650" y="2405063"/>
            <a:ext cx="7886700" cy="3822700"/>
          </a:xfrm>
        </p:spPr>
        <p:txBody>
          <a:bodyPr rtlCol="0">
            <a:normAutofit/>
          </a:bodyPr>
          <a:lstStyle/>
          <a:p>
            <a:pPr>
              <a:defRPr/>
            </a:pPr>
            <a:r>
              <a:rPr lang="hr-HR" sz="3600" b="1"/>
              <a:t>Medicina kojoj je cilj povećati kvalitetu života i smanjiti simptome</a:t>
            </a:r>
          </a:p>
          <a:p>
            <a:pPr>
              <a:defRPr/>
            </a:pPr>
            <a:r>
              <a:rPr lang="hr-HR" sz="3600" b="1"/>
              <a:t>20% ukupnog zdravstvenog novca </a:t>
            </a:r>
          </a:p>
          <a:p>
            <a:pPr>
              <a:defRPr/>
            </a:pPr>
            <a:r>
              <a:rPr lang="hr-HR" sz="3600" b="1"/>
              <a:t>20% svih kirurških zahvata</a:t>
            </a:r>
          </a:p>
          <a:p>
            <a:pPr>
              <a:defRPr/>
            </a:pPr>
            <a:r>
              <a:rPr lang="hr-HR" sz="3600" b="1"/>
              <a:t>30% b.o. dana</a:t>
            </a:r>
          </a:p>
          <a:p>
            <a:pPr>
              <a:defRPr/>
            </a:pPr>
            <a:r>
              <a:rPr lang="hr-HR" sz="3600" b="1">
                <a:solidFill>
                  <a:srgbClr val="FF0066"/>
                </a:solidFill>
              </a:rPr>
              <a:t>80% </a:t>
            </a:r>
            <a:r>
              <a:rPr lang="hr-HR" sz="3600" b="1"/>
              <a:t>emocionalnog rada</a:t>
            </a:r>
          </a:p>
          <a:p>
            <a:pPr marL="0" indent="0">
              <a:buNone/>
              <a:defRPr/>
            </a:pPr>
            <a:endParaRPr lang="hr-HR" sz="3600" b="1"/>
          </a:p>
          <a:p>
            <a:pPr marL="0" indent="0">
              <a:buNone/>
              <a:defRPr/>
            </a:pPr>
            <a:endParaRPr lang="hr-HR" sz="3600" b="1"/>
          </a:p>
          <a:p>
            <a:pPr marL="0" indent="0">
              <a:buNone/>
              <a:defRPr/>
            </a:pPr>
            <a:endParaRPr lang="hr-HR" sz="3600" b="1"/>
          </a:p>
        </p:txBody>
      </p:sp>
    </p:spTree>
    <p:extLst>
      <p:ext uri="{BB962C8B-B14F-4D97-AF65-F5344CB8AC3E}">
        <p14:creationId xmlns:p14="http://schemas.microsoft.com/office/powerpoint/2010/main" val="3748369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12788"/>
            <a:ext cx="7886700" cy="862012"/>
          </a:xfrm>
        </p:spPr>
        <p:txBody>
          <a:bodyPr rtlCol="0">
            <a:normAutofit/>
          </a:bodyPr>
          <a:lstStyle/>
          <a:p>
            <a:pPr algn="ctr" fontAlgn="auto">
              <a:spcAft>
                <a:spcPts val="0"/>
              </a:spcAft>
              <a:defRPr/>
            </a:pPr>
            <a:r>
              <a:rPr lang="hr-HR" b="1" smtClean="0">
                <a:latin typeface="+mn-lt"/>
              </a:rPr>
              <a:t>Palijativna kirurg</a:t>
            </a:r>
            <a:r>
              <a:rPr lang="hr-HR" b="1" smtClean="0">
                <a:solidFill>
                  <a:srgbClr val="FF0066"/>
                </a:solidFill>
                <a:latin typeface="+mn-lt"/>
              </a:rPr>
              <a:t>i</a:t>
            </a:r>
            <a:r>
              <a:rPr lang="hr-HR" b="1" smtClean="0">
                <a:latin typeface="+mn-lt"/>
              </a:rPr>
              <a:t>ja</a:t>
            </a:r>
            <a:endParaRPr lang="hr-HR" b="1">
              <a:latin typeface="+mn-lt"/>
            </a:endParaRPr>
          </a:p>
        </p:txBody>
      </p:sp>
      <p:sp>
        <p:nvSpPr>
          <p:cNvPr id="29698" name="Content Placeholder 2"/>
          <p:cNvSpPr>
            <a:spLocks noGrp="1"/>
          </p:cNvSpPr>
          <p:nvPr>
            <p:ph idx="1"/>
          </p:nvPr>
        </p:nvSpPr>
        <p:spPr>
          <a:xfrm>
            <a:off x="577427" y="2118697"/>
            <a:ext cx="8143492" cy="3372489"/>
          </a:xfrm>
        </p:spPr>
        <p:txBody>
          <a:bodyPr/>
          <a:lstStyle/>
          <a:p>
            <a:r>
              <a:rPr lang="hr-HR" smtClean="0">
                <a:latin typeface="Arial" panose="020B0604020202020204" pitchFamily="34" charset="0"/>
                <a:cs typeface="Arial" panose="020B0604020202020204" pitchFamily="34" charset="0"/>
              </a:rPr>
              <a:t>Palijativni kirurški zahvati (stome, premoštenja...)</a:t>
            </a:r>
          </a:p>
          <a:p>
            <a:r>
              <a:rPr lang="hr-HR" smtClean="0">
                <a:latin typeface="Arial" panose="020B0604020202020204" pitchFamily="34" charset="0"/>
                <a:cs typeface="Arial" panose="020B0604020202020204" pitchFamily="34" charset="0"/>
              </a:rPr>
              <a:t>Kirurško zbrinjavanje akutnih stanja (opstrukcije, kompresije...)</a:t>
            </a:r>
          </a:p>
          <a:p>
            <a:r>
              <a:rPr lang="hr-HR" smtClean="0">
                <a:latin typeface="Arial" panose="020B0604020202020204" pitchFamily="34" charset="0"/>
                <a:cs typeface="Arial" panose="020B0604020202020204" pitchFamily="34" charset="0"/>
              </a:rPr>
              <a:t>Kirurško zbrinjavanje kroničnih rana (dekubitusi, maligne rane...)</a:t>
            </a:r>
          </a:p>
          <a:p>
            <a:endParaRPr lang="hr-HR"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98191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1450975" y="1177925"/>
            <a:ext cx="6350000" cy="4351338"/>
          </a:xfrm>
        </p:spPr>
        <p:txBody>
          <a:bodyPr rtlCol="0">
            <a:normAutofit fontScale="85000" lnSpcReduction="20000"/>
          </a:bodyPr>
          <a:lstStyle/>
          <a:p>
            <a:pPr marL="0" indent="0" fontAlgn="auto">
              <a:spcAft>
                <a:spcPts val="0"/>
              </a:spcAft>
              <a:buFont typeface="Arial" panose="020B0604020202020204" pitchFamily="34" charset="0"/>
              <a:buNone/>
              <a:defRPr/>
            </a:pPr>
            <a:r>
              <a:rPr lang="hr-HR" sz="3600" b="1"/>
              <a:t>Palijativna </a:t>
            </a:r>
            <a:r>
              <a:rPr lang="hr-HR" sz="3600" b="1" smtClean="0">
                <a:solidFill>
                  <a:srgbClr val="FF0066"/>
                </a:solidFill>
              </a:rPr>
              <a:t>o</a:t>
            </a:r>
            <a:r>
              <a:rPr lang="hr-HR" sz="3600" b="1" smtClean="0"/>
              <a:t>rtopedija</a:t>
            </a:r>
          </a:p>
          <a:p>
            <a:pPr fontAlgn="auto">
              <a:spcAft>
                <a:spcPts val="0"/>
              </a:spcAft>
              <a:defRPr/>
            </a:pPr>
            <a:r>
              <a:rPr lang="x-none" smtClean="0"/>
              <a:t>Zbrinjavanje patoloških fraktura</a:t>
            </a:r>
            <a:endParaRPr lang="hr-HR" smtClean="0"/>
          </a:p>
          <a:p>
            <a:pPr fontAlgn="auto">
              <a:spcAft>
                <a:spcPts val="0"/>
              </a:spcAft>
              <a:defRPr/>
            </a:pPr>
            <a:r>
              <a:rPr lang="hr-HR" smtClean="0"/>
              <a:t>Ugradnja tumorskih proteza</a:t>
            </a:r>
            <a:endParaRPr lang="x-none" smtClean="0"/>
          </a:p>
          <a:p>
            <a:pPr fontAlgn="auto">
              <a:spcAft>
                <a:spcPts val="0"/>
              </a:spcAft>
              <a:defRPr/>
            </a:pPr>
            <a:endParaRPr lang="x-none" smtClean="0"/>
          </a:p>
          <a:p>
            <a:pPr marL="0" indent="0" fontAlgn="auto">
              <a:spcAft>
                <a:spcPts val="0"/>
              </a:spcAft>
              <a:buFont typeface="Arial" panose="020B0604020202020204" pitchFamily="34" charset="0"/>
              <a:buNone/>
              <a:defRPr/>
            </a:pPr>
            <a:r>
              <a:rPr lang="hr-HR" sz="3600" b="1"/>
              <a:t>Palijativna </a:t>
            </a:r>
            <a:r>
              <a:rPr lang="hr-HR" sz="3600" b="1" smtClean="0">
                <a:solidFill>
                  <a:srgbClr val="FF0066"/>
                </a:solidFill>
              </a:rPr>
              <a:t>n</a:t>
            </a:r>
            <a:r>
              <a:rPr lang="hr-HR" sz="3600" b="1" smtClean="0"/>
              <a:t>eurokirugija</a:t>
            </a:r>
            <a:endParaRPr lang="x-none" sz="3600" smtClean="0"/>
          </a:p>
          <a:p>
            <a:pPr fontAlgn="auto">
              <a:spcAft>
                <a:spcPts val="0"/>
              </a:spcAft>
              <a:defRPr/>
            </a:pPr>
            <a:r>
              <a:rPr lang="x-none" smtClean="0"/>
              <a:t>Dekompresije (spinalne, kranijalne)</a:t>
            </a:r>
            <a:endParaRPr lang="hr-HR" smtClean="0"/>
          </a:p>
          <a:p>
            <a:pPr fontAlgn="auto">
              <a:spcAft>
                <a:spcPts val="0"/>
              </a:spcAft>
              <a:defRPr/>
            </a:pPr>
            <a:r>
              <a:rPr lang="hr-HR" smtClean="0"/>
              <a:t>Stabilizacije</a:t>
            </a:r>
            <a:endParaRPr lang="x-none" smtClean="0"/>
          </a:p>
          <a:p>
            <a:pPr fontAlgn="auto">
              <a:spcAft>
                <a:spcPts val="0"/>
              </a:spcAft>
              <a:defRPr/>
            </a:pPr>
            <a:endParaRPr lang="x-none" smtClean="0"/>
          </a:p>
          <a:p>
            <a:pPr marL="0" indent="0" fontAlgn="auto">
              <a:spcAft>
                <a:spcPts val="0"/>
              </a:spcAft>
              <a:buFont typeface="Arial" panose="020B0604020202020204" pitchFamily="34" charset="0"/>
              <a:buNone/>
              <a:defRPr/>
            </a:pPr>
            <a:r>
              <a:rPr lang="hr-HR" sz="3600" b="1"/>
              <a:t>Palijativna </a:t>
            </a:r>
            <a:r>
              <a:rPr lang="hr-HR" sz="3600" b="1" smtClean="0">
                <a:solidFill>
                  <a:srgbClr val="FF0066"/>
                </a:solidFill>
              </a:rPr>
              <a:t>u</a:t>
            </a:r>
            <a:r>
              <a:rPr lang="hr-HR" sz="3600" b="1" smtClean="0"/>
              <a:t>rologija</a:t>
            </a:r>
          </a:p>
          <a:p>
            <a:pPr fontAlgn="auto">
              <a:spcAft>
                <a:spcPts val="0"/>
              </a:spcAft>
              <a:defRPr/>
            </a:pPr>
            <a:r>
              <a:rPr lang="x-none" smtClean="0"/>
              <a:t>Stentovi, stome</a:t>
            </a:r>
            <a:endParaRPr lang="x-none"/>
          </a:p>
          <a:p>
            <a:pPr fontAlgn="auto">
              <a:spcAft>
                <a:spcPts val="0"/>
              </a:spcAft>
              <a:defRPr/>
            </a:pPr>
            <a:endParaRPr lang="x-none"/>
          </a:p>
        </p:txBody>
      </p:sp>
    </p:spTree>
    <p:extLst>
      <p:ext uri="{BB962C8B-B14F-4D97-AF65-F5344CB8AC3E}">
        <p14:creationId xmlns:p14="http://schemas.microsoft.com/office/powerpoint/2010/main" val="951223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Box 1"/>
          <p:cNvSpPr txBox="1">
            <a:spLocks noChangeArrowheads="1"/>
          </p:cNvSpPr>
          <p:nvPr/>
        </p:nvSpPr>
        <p:spPr bwMode="auto">
          <a:xfrm>
            <a:off x="1851025" y="774700"/>
            <a:ext cx="32988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hr-HR" sz="4800" b="1"/>
              <a:t>Terapija </a:t>
            </a:r>
            <a:r>
              <a:rPr lang="hr-HR" sz="4800" b="1">
                <a:solidFill>
                  <a:srgbClr val="FF0066"/>
                </a:solidFill>
              </a:rPr>
              <a:t>b</a:t>
            </a:r>
            <a:r>
              <a:rPr lang="hr-HR" sz="4800" b="1"/>
              <a:t>oli</a:t>
            </a:r>
          </a:p>
        </p:txBody>
      </p:sp>
      <p:sp>
        <p:nvSpPr>
          <p:cNvPr id="35842" name="TextBox 2"/>
          <p:cNvSpPr txBox="1">
            <a:spLocks noChangeArrowheads="1"/>
          </p:cNvSpPr>
          <p:nvPr/>
        </p:nvSpPr>
        <p:spPr bwMode="auto">
          <a:xfrm>
            <a:off x="1204913" y="1957388"/>
            <a:ext cx="4141787"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571500" indent="-571500">
              <a:buFont typeface="Arial" panose="020B0604020202020204" pitchFamily="34" charset="0"/>
              <a:buChar char="•"/>
            </a:pPr>
            <a:r>
              <a:rPr lang="hr-HR" sz="3600"/>
              <a:t>Farmakološka</a:t>
            </a:r>
          </a:p>
          <a:p>
            <a:pPr marL="571500" indent="-571500">
              <a:buFont typeface="Arial" panose="020B0604020202020204" pitchFamily="34" charset="0"/>
              <a:buChar char="•"/>
            </a:pPr>
            <a:r>
              <a:rPr lang="hr-HR" sz="3600"/>
              <a:t>Nefarmakološka</a:t>
            </a:r>
          </a:p>
          <a:p>
            <a:pPr marL="571500" indent="-571500">
              <a:buFont typeface="Arial" panose="020B0604020202020204" pitchFamily="34" charset="0"/>
              <a:buChar char="•"/>
            </a:pPr>
            <a:r>
              <a:rPr lang="hr-HR" sz="3600"/>
              <a:t>Kirurška</a:t>
            </a:r>
          </a:p>
          <a:p>
            <a:pPr marL="571500" indent="-571500">
              <a:buFont typeface="Arial" panose="020B0604020202020204" pitchFamily="34" charset="0"/>
              <a:buChar char="•"/>
            </a:pPr>
            <a:r>
              <a:rPr lang="hr-HR" sz="3600"/>
              <a:t>Terminalna sedacija</a:t>
            </a:r>
          </a:p>
        </p:txBody>
      </p:sp>
    </p:spTree>
    <p:extLst>
      <p:ext uri="{BB962C8B-B14F-4D97-AF65-F5344CB8AC3E}">
        <p14:creationId xmlns:p14="http://schemas.microsoft.com/office/powerpoint/2010/main" val="3403390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p:cNvSpPr>
            <a:spLocks noChangeArrowheads="1"/>
          </p:cNvSpPr>
          <p:nvPr/>
        </p:nvSpPr>
        <p:spPr bwMode="auto">
          <a:xfrm>
            <a:off x="323528" y="692696"/>
            <a:ext cx="842486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hr-HR" sz="5400" b="1" u="sng" smtClean="0">
                <a:hlinkClick r:id="rId2"/>
              </a:rPr>
              <a:t>www.palijativna-skrb.hr</a:t>
            </a:r>
            <a:endParaRPr lang="hr-HR" sz="5400" b="1" u="sng" smtClean="0"/>
          </a:p>
        </p:txBody>
      </p:sp>
      <p:sp>
        <p:nvSpPr>
          <p:cNvPr id="3" name="Rectangle 5"/>
          <p:cNvSpPr>
            <a:spLocks noChangeArrowheads="1"/>
          </p:cNvSpPr>
          <p:nvPr/>
        </p:nvSpPr>
        <p:spPr bwMode="auto">
          <a:xfrm>
            <a:off x="395288" y="2578100"/>
            <a:ext cx="842486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hr-HR" sz="4400" b="1" u="sng" smtClean="0">
                <a:hlinkClick r:id="rId3"/>
              </a:rPr>
              <a:t>loncarek.karmen@gmail.com</a:t>
            </a:r>
            <a:endParaRPr lang="hr-HR" sz="4400" b="1" u="sng" smtClean="0"/>
          </a:p>
          <a:p>
            <a:pPr algn="ctr" eaLnBrk="1" hangingPunct="1">
              <a:spcBef>
                <a:spcPct val="0"/>
              </a:spcBef>
              <a:buFontTx/>
              <a:buNone/>
            </a:pPr>
            <a:endParaRPr lang="hr-HR" sz="4400" b="1" u="sng"/>
          </a:p>
          <a:p>
            <a:pPr algn="ctr" eaLnBrk="1" hangingPunct="1">
              <a:spcBef>
                <a:spcPct val="0"/>
              </a:spcBef>
              <a:buFontTx/>
              <a:buNone/>
            </a:pPr>
            <a:r>
              <a:rPr lang="hr-HR" sz="4400" b="1" smtClean="0"/>
              <a:t>Cell: 091/12-59-568 (9-21h)</a:t>
            </a:r>
            <a:endParaRPr lang="hr-HR" sz="4400"/>
          </a:p>
        </p:txBody>
      </p:sp>
    </p:spTree>
    <p:extLst>
      <p:ext uri="{BB962C8B-B14F-4D97-AF65-F5344CB8AC3E}">
        <p14:creationId xmlns:p14="http://schemas.microsoft.com/office/powerpoint/2010/main" val="1394351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908720"/>
            <a:ext cx="8917717" cy="5171792"/>
          </a:xfrm>
          <a:prstGeom prst="rect">
            <a:avLst/>
          </a:prstGeom>
        </p:spPr>
      </p:pic>
      <p:sp>
        <p:nvSpPr>
          <p:cNvPr id="5" name="TextBox 4"/>
          <p:cNvSpPr txBox="1"/>
          <p:nvPr/>
        </p:nvSpPr>
        <p:spPr>
          <a:xfrm>
            <a:off x="2915816" y="116632"/>
            <a:ext cx="3352200" cy="369332"/>
          </a:xfrm>
          <a:prstGeom prst="rect">
            <a:avLst/>
          </a:prstGeom>
          <a:noFill/>
        </p:spPr>
        <p:txBody>
          <a:bodyPr wrap="none" rtlCol="0">
            <a:spAutoFit/>
          </a:bodyPr>
          <a:lstStyle/>
          <a:p>
            <a:r>
              <a:rPr lang="hr-HR" b="1" smtClean="0"/>
              <a:t>Hodogram kirurške palijative</a:t>
            </a:r>
            <a:endParaRPr lang="en-GB" b="1"/>
          </a:p>
        </p:txBody>
      </p:sp>
      <p:sp>
        <p:nvSpPr>
          <p:cNvPr id="3" name="Rectangle 2"/>
          <p:cNvSpPr/>
          <p:nvPr/>
        </p:nvSpPr>
        <p:spPr>
          <a:xfrm>
            <a:off x="1547664" y="1556792"/>
            <a:ext cx="312906" cy="369332"/>
          </a:xfrm>
          <a:prstGeom prst="rect">
            <a:avLst/>
          </a:prstGeom>
        </p:spPr>
        <p:txBody>
          <a:bodyPr wrap="none">
            <a:spAutoFit/>
          </a:bodyPr>
          <a:lstStyle/>
          <a:p>
            <a:r>
              <a:rPr lang="hr-HR"/>
              <a:t>1</a:t>
            </a:r>
            <a:endParaRPr lang="en-GB"/>
          </a:p>
        </p:txBody>
      </p:sp>
      <p:sp>
        <p:nvSpPr>
          <p:cNvPr id="6" name="Rectangle 5"/>
          <p:cNvSpPr/>
          <p:nvPr/>
        </p:nvSpPr>
        <p:spPr>
          <a:xfrm>
            <a:off x="2316892" y="1521212"/>
            <a:ext cx="312906" cy="369332"/>
          </a:xfrm>
          <a:prstGeom prst="rect">
            <a:avLst/>
          </a:prstGeom>
        </p:spPr>
        <p:txBody>
          <a:bodyPr wrap="none">
            <a:spAutoFit/>
          </a:bodyPr>
          <a:lstStyle/>
          <a:p>
            <a:r>
              <a:rPr lang="hr-HR"/>
              <a:t>2</a:t>
            </a:r>
            <a:endParaRPr lang="en-GB"/>
          </a:p>
        </p:txBody>
      </p:sp>
      <p:sp>
        <p:nvSpPr>
          <p:cNvPr id="7" name="Rectangle 6"/>
          <p:cNvSpPr/>
          <p:nvPr/>
        </p:nvSpPr>
        <p:spPr>
          <a:xfrm>
            <a:off x="4164226" y="1524640"/>
            <a:ext cx="312906" cy="369332"/>
          </a:xfrm>
          <a:prstGeom prst="rect">
            <a:avLst/>
          </a:prstGeom>
        </p:spPr>
        <p:txBody>
          <a:bodyPr wrap="none">
            <a:spAutoFit/>
          </a:bodyPr>
          <a:lstStyle/>
          <a:p>
            <a:r>
              <a:rPr lang="hr-HR"/>
              <a:t>3</a:t>
            </a:r>
            <a:endParaRPr lang="en-GB"/>
          </a:p>
        </p:txBody>
      </p:sp>
      <p:sp>
        <p:nvSpPr>
          <p:cNvPr id="8" name="Rectangle 7"/>
          <p:cNvSpPr/>
          <p:nvPr/>
        </p:nvSpPr>
        <p:spPr>
          <a:xfrm>
            <a:off x="4131950" y="3215114"/>
            <a:ext cx="402674" cy="369332"/>
          </a:xfrm>
          <a:prstGeom prst="rect">
            <a:avLst/>
          </a:prstGeom>
        </p:spPr>
        <p:txBody>
          <a:bodyPr wrap="none">
            <a:spAutoFit/>
          </a:bodyPr>
          <a:lstStyle/>
          <a:p>
            <a:r>
              <a:rPr lang="hr-HR" smtClean="0"/>
              <a:t>4*</a:t>
            </a:r>
            <a:endParaRPr lang="en-GB"/>
          </a:p>
        </p:txBody>
      </p:sp>
      <p:sp>
        <p:nvSpPr>
          <p:cNvPr id="9" name="Rectangle 8"/>
          <p:cNvSpPr/>
          <p:nvPr/>
        </p:nvSpPr>
        <p:spPr>
          <a:xfrm>
            <a:off x="5070459" y="3215114"/>
            <a:ext cx="312906" cy="369332"/>
          </a:xfrm>
          <a:prstGeom prst="rect">
            <a:avLst/>
          </a:prstGeom>
        </p:spPr>
        <p:txBody>
          <a:bodyPr wrap="none">
            <a:spAutoFit/>
          </a:bodyPr>
          <a:lstStyle/>
          <a:p>
            <a:r>
              <a:rPr lang="hr-HR"/>
              <a:t>5</a:t>
            </a:r>
            <a:endParaRPr lang="en-GB"/>
          </a:p>
        </p:txBody>
      </p:sp>
      <p:sp>
        <p:nvSpPr>
          <p:cNvPr id="10" name="TextBox 9"/>
          <p:cNvSpPr txBox="1"/>
          <p:nvPr/>
        </p:nvSpPr>
        <p:spPr>
          <a:xfrm>
            <a:off x="6742" y="3717032"/>
            <a:ext cx="4900424" cy="3108543"/>
          </a:xfrm>
          <a:prstGeom prst="rect">
            <a:avLst/>
          </a:prstGeom>
          <a:solidFill>
            <a:schemeClr val="bg1">
              <a:lumMod val="85000"/>
            </a:schemeClr>
          </a:solidFill>
        </p:spPr>
        <p:txBody>
          <a:bodyPr wrap="square" rtlCol="0">
            <a:spAutoFit/>
          </a:bodyPr>
          <a:lstStyle/>
          <a:p>
            <a:r>
              <a:rPr lang="hr-HR" sz="1400" b="1" smtClean="0"/>
              <a:t>1 - Nac. smjernice za palijativu u hitnim službama</a:t>
            </a:r>
          </a:p>
          <a:p>
            <a:r>
              <a:rPr lang="hr-HR" sz="1400" b="1" smtClean="0"/>
              <a:t>2 - Vodič SPICT</a:t>
            </a:r>
          </a:p>
          <a:p>
            <a:r>
              <a:rPr lang="hr-HR" sz="1400" b="1" smtClean="0"/>
              <a:t>3 - Politika kuće</a:t>
            </a:r>
          </a:p>
          <a:p>
            <a:r>
              <a:rPr lang="hr-HR" sz="1400" b="1" smtClean="0"/>
              <a:t>4* - Smjernice i infoletci za kućnu skrb pal. pac.</a:t>
            </a:r>
          </a:p>
          <a:p>
            <a:r>
              <a:rPr lang="hr-HR" sz="1400" b="1" smtClean="0"/>
              <a:t>5 </a:t>
            </a:r>
            <a:r>
              <a:rPr lang="hr-HR" sz="1400" b="1"/>
              <a:t>-</a:t>
            </a:r>
            <a:r>
              <a:rPr lang="hr-HR" sz="1400" b="1" smtClean="0"/>
              <a:t> Smjernice za postupak kod umiranja na odjelu</a:t>
            </a:r>
          </a:p>
          <a:p>
            <a:r>
              <a:rPr lang="hr-HR" sz="1400" b="1" smtClean="0"/>
              <a:t>6 </a:t>
            </a:r>
            <a:r>
              <a:rPr lang="hr-HR" sz="1400" b="1"/>
              <a:t>-</a:t>
            </a:r>
            <a:r>
              <a:rPr lang="hr-HR" sz="1400" b="1" smtClean="0"/>
              <a:t> Smjernica za procjenu uzaludnosti postupka</a:t>
            </a:r>
          </a:p>
          <a:p>
            <a:r>
              <a:rPr lang="hr-HR" sz="1400" b="1" smtClean="0"/>
              <a:t>7 - </a:t>
            </a:r>
            <a:r>
              <a:rPr lang="hr-HR" sz="1400" b="1"/>
              <a:t>Smjernica za </a:t>
            </a:r>
            <a:r>
              <a:rPr lang="hr-HR" sz="1400" b="1" smtClean="0"/>
              <a:t>reanimaciju pal. pac.</a:t>
            </a:r>
          </a:p>
          <a:p>
            <a:r>
              <a:rPr lang="hr-HR" sz="1400" b="1" smtClean="0"/>
              <a:t>8 - </a:t>
            </a:r>
            <a:r>
              <a:rPr lang="hr-HR" sz="1400" b="1"/>
              <a:t>Smjernica za </a:t>
            </a:r>
            <a:r>
              <a:rPr lang="hr-HR" sz="1400" b="1" smtClean="0"/>
              <a:t>prijem pal. pac. u JIL</a:t>
            </a:r>
          </a:p>
          <a:p>
            <a:r>
              <a:rPr lang="hr-HR" sz="1400" b="1" smtClean="0"/>
              <a:t>9 -Trigeri za plan. otpust</a:t>
            </a:r>
          </a:p>
          <a:p>
            <a:r>
              <a:rPr lang="hr-HR" sz="1400" b="1" smtClean="0"/>
              <a:t>10 - Šalabahter za proceduru otpuštanja</a:t>
            </a:r>
          </a:p>
          <a:p>
            <a:r>
              <a:rPr lang="hr-HR" sz="1400" b="1" smtClean="0"/>
              <a:t>11 - Šalabahter </a:t>
            </a:r>
            <a:r>
              <a:rPr lang="hr-HR" sz="1400" b="1"/>
              <a:t>za </a:t>
            </a:r>
            <a:r>
              <a:rPr lang="hr-HR" sz="1400" b="1" smtClean="0"/>
              <a:t>otpusno pismo</a:t>
            </a:r>
          </a:p>
          <a:p>
            <a:r>
              <a:rPr lang="hr-HR" sz="1400" b="1" smtClean="0"/>
              <a:t>12- Obrazac za prijem na odjel pal. skrbi</a:t>
            </a:r>
          </a:p>
          <a:p>
            <a:r>
              <a:rPr lang="hr-HR" sz="1400" b="1" smtClean="0"/>
              <a:t>13 - Šalabahter za slanje u DSNO</a:t>
            </a:r>
          </a:p>
          <a:p>
            <a:r>
              <a:rPr lang="hr-HR" sz="1400" b="1" smtClean="0"/>
              <a:t>14 – Obrasci za prijem u hospicij</a:t>
            </a:r>
          </a:p>
        </p:txBody>
      </p:sp>
      <p:sp>
        <p:nvSpPr>
          <p:cNvPr id="11" name="Rectangle 10"/>
          <p:cNvSpPr/>
          <p:nvPr/>
        </p:nvSpPr>
        <p:spPr>
          <a:xfrm>
            <a:off x="4907166" y="1691516"/>
            <a:ext cx="312906" cy="369332"/>
          </a:xfrm>
          <a:prstGeom prst="rect">
            <a:avLst/>
          </a:prstGeom>
        </p:spPr>
        <p:txBody>
          <a:bodyPr wrap="none">
            <a:spAutoFit/>
          </a:bodyPr>
          <a:lstStyle/>
          <a:p>
            <a:r>
              <a:rPr lang="hr-HR"/>
              <a:t>1</a:t>
            </a:r>
            <a:endParaRPr lang="en-GB"/>
          </a:p>
        </p:txBody>
      </p:sp>
      <p:sp>
        <p:nvSpPr>
          <p:cNvPr id="12" name="TextBox 11"/>
          <p:cNvSpPr txBox="1"/>
          <p:nvPr/>
        </p:nvSpPr>
        <p:spPr>
          <a:xfrm>
            <a:off x="6012160" y="2331586"/>
            <a:ext cx="720080" cy="369332"/>
          </a:xfrm>
          <a:prstGeom prst="rect">
            <a:avLst/>
          </a:prstGeom>
          <a:noFill/>
        </p:spPr>
        <p:txBody>
          <a:bodyPr wrap="square" rtlCol="0">
            <a:spAutoFit/>
          </a:bodyPr>
          <a:lstStyle/>
          <a:p>
            <a:r>
              <a:rPr lang="hr-HR" smtClean="0"/>
              <a:t>6,7,8</a:t>
            </a:r>
            <a:endParaRPr lang="en-GB"/>
          </a:p>
        </p:txBody>
      </p:sp>
      <p:sp>
        <p:nvSpPr>
          <p:cNvPr id="13" name="TextBox 12"/>
          <p:cNvSpPr txBox="1"/>
          <p:nvPr/>
        </p:nvSpPr>
        <p:spPr>
          <a:xfrm>
            <a:off x="7956376" y="2996952"/>
            <a:ext cx="216024" cy="369332"/>
          </a:xfrm>
          <a:prstGeom prst="rect">
            <a:avLst/>
          </a:prstGeom>
          <a:noFill/>
        </p:spPr>
        <p:txBody>
          <a:bodyPr wrap="square" rtlCol="0">
            <a:spAutoFit/>
          </a:bodyPr>
          <a:lstStyle/>
          <a:p>
            <a:r>
              <a:rPr lang="hr-HR" smtClean="0"/>
              <a:t>1</a:t>
            </a:r>
            <a:endParaRPr lang="en-GB"/>
          </a:p>
        </p:txBody>
      </p:sp>
      <p:sp>
        <p:nvSpPr>
          <p:cNvPr id="14" name="TextBox 13"/>
          <p:cNvSpPr txBox="1"/>
          <p:nvPr/>
        </p:nvSpPr>
        <p:spPr>
          <a:xfrm>
            <a:off x="7956376" y="3705602"/>
            <a:ext cx="972108" cy="369332"/>
          </a:xfrm>
          <a:prstGeom prst="rect">
            <a:avLst/>
          </a:prstGeom>
          <a:noFill/>
        </p:spPr>
        <p:txBody>
          <a:bodyPr wrap="square" rtlCol="0">
            <a:spAutoFit/>
          </a:bodyPr>
          <a:lstStyle/>
          <a:p>
            <a:r>
              <a:rPr lang="hr-HR" smtClean="0"/>
              <a:t>9,10,11</a:t>
            </a:r>
            <a:endParaRPr lang="en-GB"/>
          </a:p>
        </p:txBody>
      </p:sp>
      <p:sp>
        <p:nvSpPr>
          <p:cNvPr id="15" name="TextBox 14"/>
          <p:cNvSpPr txBox="1"/>
          <p:nvPr/>
        </p:nvSpPr>
        <p:spPr>
          <a:xfrm>
            <a:off x="6156176" y="5988288"/>
            <a:ext cx="432673" cy="369332"/>
          </a:xfrm>
          <a:prstGeom prst="rect">
            <a:avLst/>
          </a:prstGeom>
          <a:noFill/>
        </p:spPr>
        <p:txBody>
          <a:bodyPr wrap="square" rtlCol="0">
            <a:spAutoFit/>
          </a:bodyPr>
          <a:lstStyle/>
          <a:p>
            <a:r>
              <a:rPr lang="hr-HR" smtClean="0"/>
              <a:t>4*</a:t>
            </a:r>
            <a:endParaRPr lang="en-GB"/>
          </a:p>
        </p:txBody>
      </p:sp>
      <p:sp>
        <p:nvSpPr>
          <p:cNvPr id="16" name="TextBox 15"/>
          <p:cNvSpPr txBox="1"/>
          <p:nvPr/>
        </p:nvSpPr>
        <p:spPr>
          <a:xfrm>
            <a:off x="6910928" y="5973048"/>
            <a:ext cx="504056" cy="369332"/>
          </a:xfrm>
          <a:prstGeom prst="rect">
            <a:avLst/>
          </a:prstGeom>
          <a:noFill/>
        </p:spPr>
        <p:txBody>
          <a:bodyPr wrap="square" rtlCol="0">
            <a:spAutoFit/>
          </a:bodyPr>
          <a:lstStyle/>
          <a:p>
            <a:r>
              <a:rPr lang="hr-HR" smtClean="0"/>
              <a:t>12</a:t>
            </a:r>
            <a:endParaRPr lang="en-GB"/>
          </a:p>
        </p:txBody>
      </p:sp>
      <p:sp>
        <p:nvSpPr>
          <p:cNvPr id="17" name="TextBox 16"/>
          <p:cNvSpPr txBox="1"/>
          <p:nvPr/>
        </p:nvSpPr>
        <p:spPr>
          <a:xfrm>
            <a:off x="7581096" y="5963756"/>
            <a:ext cx="720080" cy="369332"/>
          </a:xfrm>
          <a:prstGeom prst="rect">
            <a:avLst/>
          </a:prstGeom>
          <a:noFill/>
        </p:spPr>
        <p:txBody>
          <a:bodyPr wrap="square" rtlCol="0">
            <a:spAutoFit/>
          </a:bodyPr>
          <a:lstStyle/>
          <a:p>
            <a:r>
              <a:rPr lang="hr-HR" smtClean="0"/>
              <a:t>4*,13</a:t>
            </a:r>
            <a:endParaRPr lang="en-GB"/>
          </a:p>
        </p:txBody>
      </p:sp>
      <p:sp>
        <p:nvSpPr>
          <p:cNvPr id="18" name="TextBox 17"/>
          <p:cNvSpPr txBox="1"/>
          <p:nvPr/>
        </p:nvSpPr>
        <p:spPr>
          <a:xfrm>
            <a:off x="8468052" y="5973048"/>
            <a:ext cx="504056" cy="369332"/>
          </a:xfrm>
          <a:prstGeom prst="rect">
            <a:avLst/>
          </a:prstGeom>
          <a:noFill/>
        </p:spPr>
        <p:txBody>
          <a:bodyPr wrap="square" rtlCol="0">
            <a:spAutoFit/>
          </a:bodyPr>
          <a:lstStyle/>
          <a:p>
            <a:r>
              <a:rPr lang="hr-HR" smtClean="0"/>
              <a:t>14</a:t>
            </a:r>
            <a:endParaRPr lang="en-GB"/>
          </a:p>
        </p:txBody>
      </p:sp>
    </p:spTree>
    <p:extLst>
      <p:ext uri="{BB962C8B-B14F-4D97-AF65-F5344CB8AC3E}">
        <p14:creationId xmlns:p14="http://schemas.microsoft.com/office/powerpoint/2010/main" val="30472112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Kritične točke</a:t>
            </a:r>
            <a:endParaRPr lang="en-GB"/>
          </a:p>
        </p:txBody>
      </p:sp>
      <p:sp>
        <p:nvSpPr>
          <p:cNvPr id="3" name="Content Placeholder 2"/>
          <p:cNvSpPr>
            <a:spLocks noGrp="1"/>
          </p:cNvSpPr>
          <p:nvPr>
            <p:ph idx="1"/>
          </p:nvPr>
        </p:nvSpPr>
        <p:spPr/>
        <p:txBody>
          <a:bodyPr>
            <a:normAutofit fontScale="62500" lnSpcReduction="20000"/>
          </a:bodyPr>
          <a:lstStyle/>
          <a:p>
            <a:r>
              <a:rPr lang="hr-HR" smtClean="0"/>
              <a:t>Prepoznavanje palijativnog pacijenta</a:t>
            </a:r>
          </a:p>
          <a:p>
            <a:r>
              <a:rPr lang="hr-HR" smtClean="0"/>
              <a:t>Dugotrajna hospitalizacija</a:t>
            </a:r>
          </a:p>
          <a:p>
            <a:r>
              <a:rPr lang="hr-HR" smtClean="0"/>
              <a:t>Učestale rehospitalizacije</a:t>
            </a:r>
          </a:p>
          <a:p>
            <a:r>
              <a:rPr lang="hr-HR" smtClean="0"/>
              <a:t>„Ničiji”</a:t>
            </a:r>
          </a:p>
          <a:p>
            <a:r>
              <a:rPr lang="hr-HR" smtClean="0"/>
              <a:t>Slab </a:t>
            </a:r>
            <a:r>
              <a:rPr lang="hr-HR"/>
              <a:t>cost/benefit </a:t>
            </a:r>
            <a:r>
              <a:rPr lang="hr-HR" smtClean="0"/>
              <a:t>(Loša opskrbljenost unatoč velikoj potrošnji resursa)</a:t>
            </a:r>
          </a:p>
          <a:p>
            <a:r>
              <a:rPr lang="hr-HR" smtClean="0"/>
              <a:t>Terapija boli</a:t>
            </a:r>
          </a:p>
          <a:p>
            <a:r>
              <a:rPr lang="hr-HR" smtClean="0"/>
              <a:t>Terminalna sedacija</a:t>
            </a:r>
          </a:p>
          <a:p>
            <a:r>
              <a:rPr lang="hr-HR" smtClean="0"/>
              <a:t>Procjena uzaludnosti postupaka</a:t>
            </a:r>
          </a:p>
          <a:p>
            <a:r>
              <a:rPr lang="hr-HR" smtClean="0"/>
              <a:t>Saopćavanje loših vijesti</a:t>
            </a:r>
          </a:p>
          <a:p>
            <a:r>
              <a:rPr lang="hr-HR" smtClean="0"/>
              <a:t>Obitelj traži da se pacijentu laže</a:t>
            </a:r>
          </a:p>
          <a:p>
            <a:r>
              <a:rPr lang="hr-HR" smtClean="0"/>
              <a:t>Osjećaj neuspjeha</a:t>
            </a:r>
          </a:p>
          <a:p>
            <a:r>
              <a:rPr lang="hr-HR" smtClean="0"/>
              <a:t>Emocionalni teret</a:t>
            </a:r>
          </a:p>
          <a:p>
            <a:r>
              <a:rPr lang="hr-HR" smtClean="0"/>
              <a:t>Sagorijevanje</a:t>
            </a:r>
            <a:endParaRPr lang="en-GB"/>
          </a:p>
        </p:txBody>
      </p:sp>
    </p:spTree>
    <p:extLst>
      <p:ext uri="{BB962C8B-B14F-4D97-AF65-F5344CB8AC3E}">
        <p14:creationId xmlns:p14="http://schemas.microsoft.com/office/powerpoint/2010/main" val="300175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44624"/>
            <a:ext cx="8712968" cy="6863417"/>
          </a:xfrm>
          <a:prstGeom prst="rect">
            <a:avLst/>
          </a:prstGeom>
        </p:spPr>
        <p:txBody>
          <a:bodyPr wrap="square">
            <a:spAutoFit/>
          </a:bodyPr>
          <a:lstStyle/>
          <a:p>
            <a:pPr algn="ctr">
              <a:spcAft>
                <a:spcPts val="0"/>
              </a:spcAft>
            </a:pPr>
            <a:r>
              <a:rPr lang="hr-HR" sz="2000" b="1">
                <a:ea typeface="Times New Roman" panose="02020603050405020304" pitchFamily="18" charset="0"/>
                <a:cs typeface="Arial" panose="020B0604020202020204" pitchFamily="34" charset="0"/>
              </a:rPr>
              <a:t>Problem palijativnih pacijenata kao „ničijih“</a:t>
            </a:r>
            <a:endParaRPr lang="en-GB" sz="2000">
              <a:ea typeface="Times New Roman" panose="02020603050405020304" pitchFamily="18" charset="0"/>
              <a:cs typeface="Times New Roman" panose="02020603050405020304" pitchFamily="18" charset="0"/>
            </a:endParaRPr>
          </a:p>
          <a:p>
            <a:pPr marL="342900" lvl="0" indent="-342900" algn="just">
              <a:spcAft>
                <a:spcPts val="0"/>
              </a:spcAft>
              <a:buSzPts val="1000"/>
              <a:buFont typeface="Wingdings" panose="05000000000000000000" pitchFamily="2" charset="2"/>
              <a:buChar char=""/>
              <a:tabLst>
                <a:tab pos="457200" algn="l"/>
              </a:tabLst>
            </a:pPr>
            <a:r>
              <a:rPr lang="hr-HR" sz="2000">
                <a:ea typeface="Times New Roman" panose="02020603050405020304" pitchFamily="18" charset="0"/>
                <a:cs typeface="Arial" panose="020B0604020202020204" pitchFamily="34" charset="0"/>
              </a:rPr>
              <a:t>To je heterogena skupina:</a:t>
            </a:r>
            <a:endParaRPr lang="en-GB" sz="2000">
              <a:ea typeface="Times New Roman" panose="02020603050405020304" pitchFamily="18" charset="0"/>
              <a:cs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2000">
                <a:ea typeface="Times New Roman" panose="02020603050405020304" pitchFamily="18" charset="0"/>
                <a:cs typeface="Arial" panose="020B0604020202020204" pitchFamily="34" charset="0"/>
              </a:rPr>
              <a:t>inoperabilni onkološki pacijenti </a:t>
            </a:r>
            <a:endParaRPr lang="en-GB" sz="2000">
              <a:ea typeface="Times New Roman" panose="02020603050405020304" pitchFamily="18" charset="0"/>
              <a:cs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2000">
                <a:ea typeface="Times New Roman" panose="02020603050405020304" pitchFamily="18" charset="0"/>
                <a:cs typeface="Arial" panose="020B0604020202020204" pitchFamily="34" charset="0"/>
              </a:rPr>
              <a:t>inoperabilni neonkološki pacijenti kod kojih komorbiditet onemogućava kirurški zahvat i dovest će do smrti</a:t>
            </a:r>
            <a:endParaRPr lang="en-GB" sz="2000">
              <a:ea typeface="Times New Roman" panose="02020603050405020304" pitchFamily="18" charset="0"/>
              <a:cs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2000">
                <a:ea typeface="Times New Roman" panose="02020603050405020304" pitchFamily="18" charset="0"/>
                <a:cs typeface="Arial" panose="020B0604020202020204" pitchFamily="34" charset="0"/>
              </a:rPr>
              <a:t>nekirurški pacijenti vrlo teškog općeg stanja i s kombinacijom više simptoma kod kojih se kirurški zahvat u davnoj anamnezi koristi kao razlog za hospitalizaciji na kirurškoj klinici</a:t>
            </a:r>
            <a:endParaRPr lang="en-GB" sz="2000">
              <a:ea typeface="Times New Roman" panose="02020603050405020304" pitchFamily="18" charset="0"/>
              <a:cs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2000">
                <a:ea typeface="Times New Roman" panose="02020603050405020304" pitchFamily="18" charset="0"/>
                <a:cs typeface="Arial" panose="020B0604020202020204" pitchFamily="34" charset="0"/>
              </a:rPr>
              <a:t>umirući pacijenti</a:t>
            </a:r>
            <a:endParaRPr lang="en-GB" sz="2000">
              <a:ea typeface="Times New Roman" panose="02020603050405020304" pitchFamily="18" charset="0"/>
              <a:cs typeface="Times New Roman" panose="02020603050405020304" pitchFamily="18" charset="0"/>
            </a:endParaRPr>
          </a:p>
          <a:p>
            <a:pPr marL="342900" lvl="0" indent="-342900" algn="just">
              <a:spcAft>
                <a:spcPts val="0"/>
              </a:spcAft>
              <a:buSzPts val="1000"/>
              <a:buFont typeface="Wingdings" panose="05000000000000000000" pitchFamily="2" charset="2"/>
              <a:buChar char=""/>
              <a:tabLst>
                <a:tab pos="457200" algn="l"/>
              </a:tabLst>
            </a:pPr>
            <a:r>
              <a:rPr lang="hr-HR" sz="2000">
                <a:ea typeface="Times New Roman" panose="02020603050405020304" pitchFamily="18" charset="0"/>
                <a:cs typeface="Arial" panose="020B0604020202020204" pitchFamily="34" charset="0"/>
              </a:rPr>
              <a:t>Veoma su zahtjevni u pogledu resursa: prostora, kadrova, vremena, financija (a resursi su oskudni)</a:t>
            </a:r>
            <a:endParaRPr lang="en-GB" sz="2000">
              <a:ea typeface="Times New Roman" panose="02020603050405020304" pitchFamily="18" charset="0"/>
              <a:cs typeface="Times New Roman" panose="02020603050405020304" pitchFamily="18" charset="0"/>
            </a:endParaRPr>
          </a:p>
          <a:p>
            <a:pPr marL="342900" lvl="0" indent="-342900" algn="just">
              <a:spcAft>
                <a:spcPts val="0"/>
              </a:spcAft>
              <a:buSzPts val="1000"/>
              <a:buFont typeface="Wingdings" panose="05000000000000000000" pitchFamily="2" charset="2"/>
              <a:buChar char=""/>
              <a:tabLst>
                <a:tab pos="457200" algn="l"/>
              </a:tabLst>
            </a:pPr>
            <a:r>
              <a:rPr lang="hr-HR" sz="2000">
                <a:ea typeface="Times New Roman" panose="02020603050405020304" pitchFamily="18" charset="0"/>
                <a:cs typeface="Arial" panose="020B0604020202020204" pitchFamily="34" charset="0"/>
              </a:rPr>
              <a:t>Emocionalno su zahtjevni - osoblju je veoma teško gledati takvog pacijenta. </a:t>
            </a:r>
            <a:endParaRPr lang="en-GB" sz="2000">
              <a:ea typeface="Times New Roman" panose="02020603050405020304" pitchFamily="18" charset="0"/>
              <a:cs typeface="Times New Roman" panose="02020603050405020304" pitchFamily="18" charset="0"/>
            </a:endParaRPr>
          </a:p>
          <a:p>
            <a:pPr marL="342900" lvl="0" indent="-342900" algn="just">
              <a:spcAft>
                <a:spcPts val="0"/>
              </a:spcAft>
              <a:buSzPts val="1000"/>
              <a:buFont typeface="Wingdings" panose="05000000000000000000" pitchFamily="2" charset="2"/>
              <a:buChar char=""/>
              <a:tabLst>
                <a:tab pos="457200" algn="l"/>
              </a:tabLst>
            </a:pPr>
            <a:r>
              <a:rPr lang="hr-HR" sz="2000">
                <a:ea typeface="Times New Roman" panose="02020603050405020304" pitchFamily="18" charset="0"/>
                <a:cs typeface="Arial" panose="020B0604020202020204" pitchFamily="34" charset="0"/>
              </a:rPr>
              <a:t>Zbog premalog broja kirurših kreveta te pacijente se po prijemu "ugura" tamo gdje ima slobodan krevet, pa leže zajedno s izlječivim pacijentima, što uzrokuje patnju i jednima i drugima</a:t>
            </a:r>
            <a:endParaRPr lang="en-GB" sz="2000">
              <a:ea typeface="Times New Roman" panose="02020603050405020304" pitchFamily="18" charset="0"/>
              <a:cs typeface="Times New Roman" panose="02020603050405020304" pitchFamily="18" charset="0"/>
            </a:endParaRPr>
          </a:p>
          <a:p>
            <a:pPr marL="342900" lvl="0" indent="-342900" algn="just">
              <a:spcAft>
                <a:spcPts val="0"/>
              </a:spcAft>
              <a:buSzPts val="1000"/>
              <a:buFont typeface="Wingdings" panose="05000000000000000000" pitchFamily="2" charset="2"/>
              <a:buChar char=""/>
              <a:tabLst>
                <a:tab pos="457200" algn="l"/>
              </a:tabLst>
            </a:pPr>
            <a:r>
              <a:rPr lang="hr-HR" sz="2000">
                <a:ea typeface="Times New Roman" panose="02020603050405020304" pitchFamily="18" charset="0"/>
                <a:cs typeface="Arial" panose="020B0604020202020204" pitchFamily="34" charset="0"/>
              </a:rPr>
              <a:t>Takav pacijent se brzo otpusti, ali i brzo rehospitalizira, samo na drugom odjelu (kruži kao „Crni Petar“)</a:t>
            </a:r>
            <a:endParaRPr lang="en-GB" sz="2000">
              <a:ea typeface="Times New Roman" panose="02020603050405020304" pitchFamily="18" charset="0"/>
              <a:cs typeface="Times New Roman" panose="02020603050405020304" pitchFamily="18" charset="0"/>
            </a:endParaRPr>
          </a:p>
          <a:p>
            <a:pPr marL="342900" lvl="0" indent="-342900" algn="just">
              <a:spcAft>
                <a:spcPts val="0"/>
              </a:spcAft>
              <a:buSzPts val="1000"/>
              <a:buFont typeface="Wingdings" panose="05000000000000000000" pitchFamily="2" charset="2"/>
              <a:buChar char=""/>
              <a:tabLst>
                <a:tab pos="457200" algn="l"/>
              </a:tabLst>
            </a:pPr>
            <a:r>
              <a:rPr lang="hr-HR" sz="2000">
                <a:ea typeface="Times New Roman" panose="02020603050405020304" pitchFamily="18" charset="0"/>
                <a:cs typeface="Arial" panose="020B0604020202020204" pitchFamily="34" charset="0"/>
              </a:rPr>
              <a:t>Čest su izvor sukoba jer se nitko ne osjeća dužnim preuzeti pacijenta koji je „ničiji“, a time potencijalno svačiji, pa u sukobu presuđuju nemedicinski razlozi (možda je tu rješenje „bed huddling“ postelja za neizlječive?)</a:t>
            </a:r>
            <a:endParaRPr lang="en-GB" sz="200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7315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188640"/>
            <a:ext cx="8856984" cy="6247864"/>
          </a:xfrm>
          <a:prstGeom prst="rect">
            <a:avLst/>
          </a:prstGeom>
        </p:spPr>
        <p:txBody>
          <a:bodyPr wrap="square">
            <a:spAutoFit/>
          </a:bodyPr>
          <a:lstStyle/>
          <a:p>
            <a:pPr algn="ctr">
              <a:spcAft>
                <a:spcPts val="0"/>
              </a:spcAft>
            </a:pPr>
            <a:r>
              <a:rPr lang="hr-HR" sz="1600" b="1">
                <a:ea typeface="Times New Roman" panose="02020603050405020304" pitchFamily="18" charset="0"/>
                <a:cs typeface="Arial" panose="020B0604020202020204" pitchFamily="34" charset="0"/>
              </a:rPr>
              <a:t>Problem loše opskrbljenih umirućih pacijenata </a:t>
            </a:r>
            <a:endParaRPr lang="hr-HR" sz="1600" b="1" smtClean="0">
              <a:ea typeface="Times New Roman" panose="02020603050405020304" pitchFamily="18" charset="0"/>
              <a:cs typeface="Arial" panose="020B0604020202020204" pitchFamily="34" charset="0"/>
            </a:endParaRPr>
          </a:p>
          <a:p>
            <a:pPr algn="ctr">
              <a:spcAft>
                <a:spcPts val="0"/>
              </a:spcAft>
            </a:pPr>
            <a:endParaRPr lang="en-GB" sz="1600">
              <a:ea typeface="Times New Roman" panose="02020603050405020304" pitchFamily="18" charset="0"/>
              <a:cs typeface="Times New Roman" panose="02020603050405020304" pitchFamily="18" charset="0"/>
            </a:endParaRPr>
          </a:p>
          <a:p>
            <a:pPr marL="342900" lvl="0" indent="-342900" algn="just">
              <a:spcAft>
                <a:spcPts val="0"/>
              </a:spcAft>
              <a:buSzPts val="1000"/>
              <a:buFont typeface="Wingdings" panose="05000000000000000000" pitchFamily="2" charset="2"/>
              <a:buChar char=""/>
              <a:tabLst>
                <a:tab pos="457200" algn="l"/>
              </a:tabLst>
            </a:pPr>
            <a:r>
              <a:rPr lang="hr-HR" sz="1600">
                <a:ea typeface="Times New Roman" panose="02020603050405020304" pitchFamily="18" charset="0"/>
                <a:cs typeface="Arial" panose="020B0604020202020204" pitchFamily="34" charset="0"/>
              </a:rPr>
              <a:t>Obično se zaprimaju preko hitne kirurške ambulante</a:t>
            </a:r>
            <a:endParaRPr lang="en-GB" sz="1600">
              <a:ea typeface="Times New Roman" panose="02020603050405020304" pitchFamily="18" charset="0"/>
              <a:cs typeface="Times New Roman" panose="02020603050405020304" pitchFamily="18" charset="0"/>
            </a:endParaRPr>
          </a:p>
          <a:p>
            <a:pPr marL="342900" lvl="0" indent="-342900" algn="just">
              <a:spcAft>
                <a:spcPts val="0"/>
              </a:spcAft>
              <a:buSzPts val="1000"/>
              <a:buFont typeface="Wingdings" panose="05000000000000000000" pitchFamily="2" charset="2"/>
              <a:buChar char=""/>
              <a:tabLst>
                <a:tab pos="457200" algn="l"/>
              </a:tabLst>
            </a:pPr>
            <a:r>
              <a:rPr lang="hr-HR" sz="1600">
                <a:ea typeface="Times New Roman" panose="02020603050405020304" pitchFamily="18" charset="0"/>
                <a:cs typeface="Arial" panose="020B0604020202020204" pitchFamily="34" charset="0"/>
              </a:rPr>
              <a:t>Često se zaprimaju na Abdominalnu kirurgiju, uglavnom zato što je tamo najveći broj kreveta</a:t>
            </a:r>
            <a:endParaRPr lang="en-GB" sz="1600">
              <a:ea typeface="Times New Roman" panose="02020603050405020304" pitchFamily="18" charset="0"/>
              <a:cs typeface="Times New Roman" panose="02020603050405020304" pitchFamily="18" charset="0"/>
            </a:endParaRPr>
          </a:p>
          <a:p>
            <a:pPr marL="342900" lvl="0" indent="-342900" algn="just">
              <a:spcAft>
                <a:spcPts val="0"/>
              </a:spcAft>
              <a:buSzPts val="1000"/>
              <a:buFont typeface="Wingdings" panose="05000000000000000000" pitchFamily="2" charset="2"/>
              <a:buChar char=""/>
              <a:tabLst>
                <a:tab pos="457200" algn="l"/>
              </a:tabLst>
            </a:pPr>
            <a:r>
              <a:rPr lang="hr-HR" sz="1600">
                <a:ea typeface="Times New Roman" panose="02020603050405020304" pitchFamily="18" charset="0"/>
                <a:cs typeface="Arial" panose="020B0604020202020204" pitchFamily="34" charset="0"/>
              </a:rPr>
              <a:t>Obično umiru unutar 7-10 dana hospitalizacije</a:t>
            </a:r>
            <a:endParaRPr lang="en-GB" sz="1600">
              <a:ea typeface="Times New Roman" panose="02020603050405020304" pitchFamily="18" charset="0"/>
              <a:cs typeface="Times New Roman" panose="02020603050405020304" pitchFamily="18" charset="0"/>
            </a:endParaRPr>
          </a:p>
          <a:p>
            <a:pPr marL="342900" lvl="0" indent="-342900" algn="just">
              <a:spcAft>
                <a:spcPts val="0"/>
              </a:spcAft>
              <a:buSzPts val="1000"/>
              <a:buFont typeface="Wingdings" panose="05000000000000000000" pitchFamily="2" charset="2"/>
              <a:buChar char=""/>
              <a:tabLst>
                <a:tab pos="457200" algn="l"/>
              </a:tabLst>
            </a:pPr>
            <a:r>
              <a:rPr lang="hr-HR" sz="1600">
                <a:ea typeface="Times New Roman" panose="02020603050405020304" pitchFamily="18" charset="0"/>
                <a:cs typeface="Arial" panose="020B0604020202020204" pitchFamily="34" charset="0"/>
              </a:rPr>
              <a:t>Pate od raznih kombinacija loše kupiranih simptoma (najčešće uzrokovanih proširenom malignom bolešću):</a:t>
            </a:r>
            <a:endParaRPr lang="en-GB" sz="1600">
              <a:ea typeface="Times New Roman" panose="02020603050405020304" pitchFamily="18" charset="0"/>
              <a:cs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1600">
                <a:ea typeface="Times New Roman" panose="02020603050405020304" pitchFamily="18" charset="0"/>
                <a:cs typeface="Arial" panose="020B0604020202020204" pitchFamily="34" charset="0"/>
              </a:rPr>
              <a:t>teški bolovi</a:t>
            </a:r>
            <a:endParaRPr lang="en-GB" sz="1600">
              <a:ea typeface="Times New Roman" panose="02020603050405020304" pitchFamily="18" charset="0"/>
              <a:cs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1600">
                <a:ea typeface="Times New Roman" panose="02020603050405020304" pitchFamily="18" charset="0"/>
                <a:cs typeface="Arial" panose="020B0604020202020204" pitchFamily="34" charset="0"/>
              </a:rPr>
              <a:t>opće loše stanje</a:t>
            </a:r>
            <a:endParaRPr lang="en-GB" sz="1600">
              <a:ea typeface="Times New Roman" panose="02020603050405020304" pitchFamily="18" charset="0"/>
              <a:cs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1600">
                <a:ea typeface="Times New Roman" panose="02020603050405020304" pitchFamily="18" charset="0"/>
                <a:cs typeface="Arial" panose="020B0604020202020204" pitchFamily="34" charset="0"/>
              </a:rPr>
              <a:t>dehidracija</a:t>
            </a:r>
            <a:endParaRPr lang="en-GB" sz="1600">
              <a:ea typeface="Times New Roman" panose="02020603050405020304" pitchFamily="18" charset="0"/>
              <a:cs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1600">
                <a:ea typeface="Times New Roman" panose="02020603050405020304" pitchFamily="18" charset="0"/>
                <a:cs typeface="Arial" panose="020B0604020202020204" pitchFamily="34" charset="0"/>
              </a:rPr>
              <a:t>kaheksija</a:t>
            </a:r>
            <a:endParaRPr lang="en-GB" sz="1600">
              <a:ea typeface="Times New Roman" panose="02020603050405020304" pitchFamily="18" charset="0"/>
              <a:cs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1600">
                <a:ea typeface="Times New Roman" panose="02020603050405020304" pitchFamily="18" charset="0"/>
                <a:cs typeface="Arial" panose="020B0604020202020204" pitchFamily="34" charset="0"/>
              </a:rPr>
              <a:t>dispneja/respiratorna insuficijencija</a:t>
            </a:r>
            <a:endParaRPr lang="en-GB" sz="1600">
              <a:ea typeface="Times New Roman" panose="02020603050405020304" pitchFamily="18" charset="0"/>
              <a:cs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1600">
                <a:ea typeface="Times New Roman" panose="02020603050405020304" pitchFamily="18" charset="0"/>
                <a:cs typeface="Arial" panose="020B0604020202020204" pitchFamily="34" charset="0"/>
              </a:rPr>
              <a:t>teška opstipacija</a:t>
            </a:r>
            <a:endParaRPr lang="en-GB" sz="1600">
              <a:ea typeface="Times New Roman" panose="02020603050405020304" pitchFamily="18" charset="0"/>
              <a:cs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1600">
                <a:ea typeface="Times New Roman" panose="02020603050405020304" pitchFamily="18" charset="0"/>
                <a:cs typeface="Arial" panose="020B0604020202020204" pitchFamily="34" charset="0"/>
              </a:rPr>
              <a:t>miserere</a:t>
            </a:r>
            <a:endParaRPr lang="en-GB" sz="1600">
              <a:ea typeface="Times New Roman" panose="02020603050405020304" pitchFamily="18" charset="0"/>
              <a:cs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1600" kern="1600">
                <a:solidFill>
                  <a:srgbClr val="000000"/>
                </a:solidFill>
                <a:ea typeface="Times New Roman" panose="02020603050405020304" pitchFamily="18" charset="0"/>
              </a:rPr>
              <a:t>mučnina i povraćanje</a:t>
            </a:r>
            <a:endParaRPr lang="en-GB" sz="1600" kern="1600">
              <a:solidFill>
                <a:srgbClr val="000000"/>
              </a:solidFill>
              <a:ea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1600">
                <a:ea typeface="Times New Roman" panose="02020603050405020304" pitchFamily="18" charset="0"/>
                <a:cs typeface="Arial" panose="020B0604020202020204" pitchFamily="34" charset="0"/>
              </a:rPr>
              <a:t>ascites</a:t>
            </a:r>
            <a:endParaRPr lang="en-GB" sz="1600">
              <a:ea typeface="Times New Roman" panose="02020603050405020304" pitchFamily="18" charset="0"/>
              <a:cs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1600" kern="1600">
                <a:solidFill>
                  <a:srgbClr val="000000"/>
                </a:solidFill>
                <a:ea typeface="Times New Roman" panose="02020603050405020304" pitchFamily="18" charset="0"/>
              </a:rPr>
              <a:t>nepokretnost</a:t>
            </a:r>
            <a:endParaRPr lang="en-GB" sz="1600" kern="1600">
              <a:solidFill>
                <a:srgbClr val="000000"/>
              </a:solidFill>
              <a:ea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1600" kern="1600">
                <a:solidFill>
                  <a:srgbClr val="000000"/>
                </a:solidFill>
                <a:ea typeface="Times New Roman" panose="02020603050405020304" pitchFamily="18" charset="0"/>
              </a:rPr>
              <a:t>dekubitus</a:t>
            </a:r>
            <a:endParaRPr lang="en-GB" sz="1600" kern="1600">
              <a:solidFill>
                <a:srgbClr val="000000"/>
              </a:solidFill>
              <a:ea typeface="Times New Roman" panose="02020603050405020304" pitchFamily="18" charset="0"/>
            </a:endParaRPr>
          </a:p>
          <a:p>
            <a:pPr marL="342900" lvl="0" indent="-342900" algn="just">
              <a:spcAft>
                <a:spcPts val="0"/>
              </a:spcAft>
              <a:buSzPts val="1000"/>
              <a:buFont typeface="Wingdings" panose="05000000000000000000" pitchFamily="2" charset="2"/>
              <a:buChar char=""/>
              <a:tabLst>
                <a:tab pos="457200" algn="l"/>
              </a:tabLst>
            </a:pPr>
            <a:r>
              <a:rPr lang="hr-HR" sz="1600">
                <a:ea typeface="Times New Roman" panose="02020603050405020304" pitchFamily="18" charset="0"/>
                <a:cs typeface="Arial" panose="020B0604020202020204" pitchFamily="34" charset="0"/>
              </a:rPr>
              <a:t>Česti su nemedicinski razlozi hospitalizacije:</a:t>
            </a:r>
            <a:endParaRPr lang="en-GB" sz="1600">
              <a:ea typeface="Times New Roman" panose="02020603050405020304" pitchFamily="18" charset="0"/>
              <a:cs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1600">
                <a:ea typeface="Times New Roman" panose="02020603050405020304" pitchFamily="18" charset="0"/>
                <a:cs typeface="Arial" panose="020B0604020202020204" pitchFamily="34" charset="0"/>
              </a:rPr>
              <a:t>obitelj se boji umiranja u kući</a:t>
            </a:r>
            <a:endParaRPr lang="en-GB" sz="1600">
              <a:ea typeface="Times New Roman" panose="02020603050405020304" pitchFamily="18" charset="0"/>
              <a:cs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1600">
                <a:ea typeface="Times New Roman" panose="02020603050405020304" pitchFamily="18" charset="0"/>
                <a:cs typeface="Arial" panose="020B0604020202020204" pitchFamily="34" charset="0"/>
              </a:rPr>
              <a:t>obitelj se boji da nije učinila sve što se moglo učiniti (zbunjuje ih što se pacijentu stanje pogoršava iako obitelj daje sve od sebe da mu pomogne, pa se osjećaju nekompetentnima i/ili krivima) </a:t>
            </a:r>
            <a:endParaRPr lang="en-GB" sz="1600">
              <a:ea typeface="Times New Roman" panose="02020603050405020304" pitchFamily="18" charset="0"/>
              <a:cs typeface="Times New Roman" panose="02020603050405020304" pitchFamily="18" charset="0"/>
            </a:endParaRPr>
          </a:p>
          <a:p>
            <a:pPr marL="742950" lvl="1" indent="-285750" algn="just">
              <a:spcAft>
                <a:spcPts val="0"/>
              </a:spcAft>
              <a:buSzPts val="1000"/>
              <a:buFont typeface="Courier New" panose="02070309020205020404" pitchFamily="49" charset="0"/>
              <a:buChar char="o"/>
              <a:tabLst>
                <a:tab pos="914400" algn="l"/>
              </a:tabLst>
            </a:pPr>
            <a:r>
              <a:rPr lang="hr-HR" sz="1600">
                <a:ea typeface="Times New Roman" panose="02020603050405020304" pitchFamily="18" charset="0"/>
                <a:cs typeface="Arial" panose="020B0604020202020204" pitchFamily="34" charset="0"/>
              </a:rPr>
              <a:t>inzistiranje obitelji da se „nešto učini“</a:t>
            </a:r>
            <a:endParaRPr lang="en-GB" sz="1600">
              <a:ea typeface="Times New Roman" panose="02020603050405020304" pitchFamily="18" charset="0"/>
              <a:cs typeface="Times New Roman" panose="02020603050405020304" pitchFamily="18" charset="0"/>
            </a:endParaRPr>
          </a:p>
          <a:p>
            <a:pPr marL="342900" lvl="0" indent="-342900" algn="just">
              <a:spcAft>
                <a:spcPts val="0"/>
              </a:spcAft>
              <a:buSzPts val="1000"/>
              <a:buFont typeface="Wingdings" panose="05000000000000000000" pitchFamily="2" charset="2"/>
              <a:buChar char=""/>
              <a:tabLst>
                <a:tab pos="457200" algn="l"/>
              </a:tabLst>
            </a:pPr>
            <a:r>
              <a:rPr lang="hr-HR" sz="1600">
                <a:ea typeface="Times New Roman" panose="02020603050405020304" pitchFamily="18" charset="0"/>
                <a:cs typeface="Arial" panose="020B0604020202020204" pitchFamily="34" charset="0"/>
              </a:rPr>
              <a:t>Često se rade nepotrebne </a:t>
            </a:r>
            <a:r>
              <a:rPr lang="hr-HR" sz="1600" smtClean="0">
                <a:ea typeface="Times New Roman" panose="02020603050405020304" pitchFamily="18" charset="0"/>
                <a:cs typeface="Arial" panose="020B0604020202020204" pitchFamily="34" charset="0"/>
              </a:rPr>
              <a:t>pretrage</a:t>
            </a:r>
            <a:endParaRPr lang="en-GB" sz="160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4034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88640"/>
            <a:ext cx="8229600" cy="4525963"/>
          </a:xfrm>
        </p:spPr>
        <p:txBody>
          <a:bodyPr>
            <a:noAutofit/>
          </a:bodyPr>
          <a:lstStyle/>
          <a:p>
            <a:pPr marL="0" indent="0" algn="ctr">
              <a:buNone/>
            </a:pPr>
            <a:r>
              <a:rPr lang="hr-HR" b="1"/>
              <a:t>Tipičan scenarij epizode rehospitalizacije terminalnog </a:t>
            </a:r>
            <a:r>
              <a:rPr lang="hr-HR" b="1" smtClean="0"/>
              <a:t>pacijenta</a:t>
            </a:r>
          </a:p>
          <a:p>
            <a:pPr marL="0" indent="0" algn="ctr">
              <a:buNone/>
            </a:pPr>
            <a:endParaRPr lang="en-GB"/>
          </a:p>
          <a:p>
            <a:pPr marL="0" indent="0">
              <a:buNone/>
            </a:pPr>
            <a:r>
              <a:rPr lang="hr-HR"/>
              <a:t>Terminalnom pacijentu pogorša se stanje, obitelj zove HMP; HMP ne zna što da učini, pa vozi pacijenta u bolnicu jer je npr. prije godinu dana bio operiran na </a:t>
            </a:r>
            <a:r>
              <a:rPr lang="hr-HR" smtClean="0"/>
              <a:t>našoj </a:t>
            </a:r>
            <a:r>
              <a:rPr lang="hr-HR"/>
              <a:t>K</a:t>
            </a:r>
            <a:r>
              <a:rPr lang="hr-HR" smtClean="0"/>
              <a:t>irurgiji </a:t>
            </a:r>
            <a:r>
              <a:rPr lang="hr-HR"/>
              <a:t>– iako odavno nije za kirurški tretman. Kako je pacijent u teškom općem stanju, nedopustivo je da ga se vrati kući, već ga se zaprima na Kirurgiju, već prema tome na kojem odjelu ima slobodan krevet.</a:t>
            </a:r>
            <a:endParaRPr lang="en-GB"/>
          </a:p>
          <a:p>
            <a:pPr marL="0" indent="0">
              <a:buNone/>
            </a:pPr>
            <a:endParaRPr lang="en-GB"/>
          </a:p>
        </p:txBody>
      </p:sp>
    </p:spTree>
    <p:extLst>
      <p:ext uri="{BB962C8B-B14F-4D97-AF65-F5344CB8AC3E}">
        <p14:creationId xmlns:p14="http://schemas.microsoft.com/office/powerpoint/2010/main" val="3306214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b="1"/>
              <a:t>Najčešće kirurške komplikacije kod neizlječivih pacijenata</a:t>
            </a:r>
            <a:endParaRPr lang="en-GB"/>
          </a:p>
        </p:txBody>
      </p:sp>
      <p:sp>
        <p:nvSpPr>
          <p:cNvPr id="3" name="Content Placeholder 2"/>
          <p:cNvSpPr>
            <a:spLocks noGrp="1"/>
          </p:cNvSpPr>
          <p:nvPr>
            <p:ph idx="1"/>
          </p:nvPr>
        </p:nvSpPr>
        <p:spPr/>
        <p:txBody>
          <a:bodyPr>
            <a:normAutofit/>
          </a:bodyPr>
          <a:lstStyle/>
          <a:p>
            <a:pPr lvl="0"/>
            <a:r>
              <a:rPr lang="hr-HR" smtClean="0"/>
              <a:t>Ileus</a:t>
            </a:r>
            <a:endParaRPr lang="en-GB"/>
          </a:p>
          <a:p>
            <a:pPr lvl="0"/>
            <a:r>
              <a:rPr lang="hr-HR"/>
              <a:t>Dekubitus</a:t>
            </a:r>
            <a:endParaRPr lang="en-GB"/>
          </a:p>
          <a:p>
            <a:pPr lvl="0"/>
            <a:r>
              <a:rPr lang="hr-HR"/>
              <a:t>Gangrena</a:t>
            </a:r>
            <a:endParaRPr lang="en-GB"/>
          </a:p>
          <a:p>
            <a:pPr lvl="0"/>
            <a:r>
              <a:rPr lang="hr-HR"/>
              <a:t>Dehiscencija</a:t>
            </a:r>
            <a:endParaRPr lang="en-GB"/>
          </a:p>
          <a:p>
            <a:pPr lvl="0"/>
            <a:r>
              <a:rPr lang="hr-HR"/>
              <a:t>Komplikacije na stomi (npr. curenje PEG-a)</a:t>
            </a:r>
            <a:endParaRPr lang="en-GB"/>
          </a:p>
          <a:p>
            <a:pPr lvl="0"/>
            <a:r>
              <a:rPr lang="hr-HR"/>
              <a:t>Patološka fraktura</a:t>
            </a:r>
            <a:endParaRPr lang="en-GB"/>
          </a:p>
          <a:p>
            <a:pPr lvl="0"/>
            <a:r>
              <a:rPr lang="hr-HR"/>
              <a:t>Nova fraktura prilikom njege</a:t>
            </a:r>
            <a:endParaRPr lang="en-GB"/>
          </a:p>
          <a:p>
            <a:pPr lvl="0"/>
            <a:r>
              <a:rPr lang="hr-HR"/>
              <a:t>Krvarenje</a:t>
            </a:r>
            <a:endParaRPr lang="en-GB"/>
          </a:p>
          <a:p>
            <a:pPr marL="0" indent="0">
              <a:buNone/>
            </a:pPr>
            <a:endParaRPr lang="en-GB"/>
          </a:p>
        </p:txBody>
      </p:sp>
    </p:spTree>
    <p:extLst>
      <p:ext uri="{BB962C8B-B14F-4D97-AF65-F5344CB8AC3E}">
        <p14:creationId xmlns:p14="http://schemas.microsoft.com/office/powerpoint/2010/main" val="487060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4294967295"/>
          </p:nvPr>
        </p:nvSpPr>
        <p:spPr>
          <a:xfrm>
            <a:off x="3421063" y="1927914"/>
            <a:ext cx="2879725" cy="1511300"/>
          </a:xfrm>
          <a:ln w="6350">
            <a:solidFill>
              <a:schemeClr val="tx1"/>
            </a:solidFill>
            <a:miter lim="800000"/>
            <a:headEnd/>
            <a:tailEnd/>
          </a:ln>
        </p:spPr>
        <p:txBody>
          <a:bodyPr/>
          <a:lstStyle/>
          <a:p>
            <a:pPr>
              <a:buNone/>
            </a:pPr>
            <a:r>
              <a:rPr lang="hr-HR" sz="3600" b="1">
                <a:latin typeface="Arial Narrow" panose="020B0606020202030204" pitchFamily="34" charset="0"/>
              </a:rPr>
              <a:t>psihosocijalna</a:t>
            </a:r>
          </a:p>
          <a:p>
            <a:pPr>
              <a:buNone/>
            </a:pPr>
            <a:r>
              <a:rPr lang="hr-HR" sz="3600" b="1">
                <a:latin typeface="Arial Narrow" panose="020B0606020202030204" pitchFamily="34" charset="0"/>
              </a:rPr>
              <a:t>podrška</a:t>
            </a:r>
          </a:p>
        </p:txBody>
      </p:sp>
      <p:sp>
        <p:nvSpPr>
          <p:cNvPr id="2" name="Content Placeholder 2"/>
          <p:cNvSpPr>
            <a:spLocks/>
          </p:cNvSpPr>
          <p:nvPr/>
        </p:nvSpPr>
        <p:spPr bwMode="auto">
          <a:xfrm>
            <a:off x="6877052" y="2013641"/>
            <a:ext cx="2087563" cy="1341437"/>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28600" indent="-228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buFontTx/>
              <a:buNone/>
              <a:defRPr/>
            </a:pPr>
            <a:r>
              <a:rPr lang="hr-HR" sz="3600" b="1">
                <a:solidFill>
                  <a:srgbClr val="FF0066"/>
                </a:solidFill>
                <a:effectLst>
                  <a:outerShdw blurRad="38100" dist="38100" dir="2700000" algn="tl">
                    <a:srgbClr val="C0C0C0"/>
                  </a:outerShdw>
                </a:effectLst>
                <a:latin typeface="Arial Narrow" panose="020B0606020202030204" pitchFamily="34" charset="0"/>
              </a:rPr>
              <a:t>palijativna</a:t>
            </a:r>
          </a:p>
          <a:p>
            <a:pPr eaLnBrk="1" hangingPunct="1">
              <a:buFontTx/>
              <a:buNone/>
              <a:defRPr/>
            </a:pPr>
            <a:r>
              <a:rPr lang="hr-HR" sz="3600" b="1">
                <a:solidFill>
                  <a:srgbClr val="FF0066"/>
                </a:solidFill>
                <a:effectLst>
                  <a:outerShdw blurRad="38100" dist="38100" dir="2700000" algn="tl">
                    <a:srgbClr val="C0C0C0"/>
                  </a:outerShdw>
                </a:effectLst>
                <a:latin typeface="Arial Narrow" panose="020B0606020202030204" pitchFamily="34" charset="0"/>
              </a:rPr>
              <a:t>skrb</a:t>
            </a:r>
          </a:p>
        </p:txBody>
      </p:sp>
      <p:sp>
        <p:nvSpPr>
          <p:cNvPr id="4100" name="Content Placeholder 2"/>
          <p:cNvSpPr>
            <a:spLocks/>
          </p:cNvSpPr>
          <p:nvPr/>
        </p:nvSpPr>
        <p:spPr bwMode="auto">
          <a:xfrm>
            <a:off x="323850" y="2013639"/>
            <a:ext cx="2484438" cy="1439862"/>
          </a:xfrm>
          <a:prstGeom prst="rect">
            <a:avLst/>
          </a:prstGeom>
          <a:noFill/>
          <a:ln w="63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28600" indent="-228600">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buFontTx/>
              <a:buNone/>
            </a:pPr>
            <a:r>
              <a:rPr lang="hr-HR" sz="3600" b="1">
                <a:latin typeface="Arial Narrow" panose="020B0606020202030204" pitchFamily="34" charset="0"/>
              </a:rPr>
              <a:t>ublažavanje</a:t>
            </a:r>
          </a:p>
          <a:p>
            <a:pPr eaLnBrk="1" hangingPunct="1">
              <a:buFontTx/>
              <a:buNone/>
            </a:pPr>
            <a:r>
              <a:rPr lang="hr-HR" sz="3600" b="1">
                <a:latin typeface="Arial Narrow" panose="020B0606020202030204" pitchFamily="34" charset="0"/>
              </a:rPr>
              <a:t>simptoma</a:t>
            </a:r>
          </a:p>
        </p:txBody>
      </p:sp>
      <p:sp>
        <p:nvSpPr>
          <p:cNvPr id="4101" name="Text Box 5"/>
          <p:cNvSpPr txBox="1">
            <a:spLocks noChangeArrowheads="1"/>
          </p:cNvSpPr>
          <p:nvPr/>
        </p:nvSpPr>
        <p:spPr bwMode="auto">
          <a:xfrm>
            <a:off x="6372225" y="2302564"/>
            <a:ext cx="4333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hr-HR" sz="4400" b="1">
                <a:latin typeface="Arial Narrow" panose="020B0606020202030204" pitchFamily="34" charset="0"/>
              </a:rPr>
              <a:t>=</a:t>
            </a:r>
          </a:p>
        </p:txBody>
      </p:sp>
      <p:sp>
        <p:nvSpPr>
          <p:cNvPr id="4102" name="Text Box 6"/>
          <p:cNvSpPr txBox="1">
            <a:spLocks noChangeArrowheads="1"/>
          </p:cNvSpPr>
          <p:nvPr/>
        </p:nvSpPr>
        <p:spPr bwMode="auto">
          <a:xfrm>
            <a:off x="2916240" y="2229539"/>
            <a:ext cx="433387"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hr-HR" sz="4400" b="1">
                <a:latin typeface="Arial Narrow" panose="020B0606020202030204" pitchFamily="34" charset="0"/>
              </a:rPr>
              <a:t>+</a:t>
            </a:r>
          </a:p>
        </p:txBody>
      </p:sp>
      <p:sp>
        <p:nvSpPr>
          <p:cNvPr id="4103" name="Text Box 7"/>
          <p:cNvSpPr txBox="1">
            <a:spLocks noChangeArrowheads="1"/>
          </p:cNvSpPr>
          <p:nvPr/>
        </p:nvSpPr>
        <p:spPr bwMode="auto">
          <a:xfrm>
            <a:off x="640155" y="4530050"/>
            <a:ext cx="81200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hr-HR" sz="2400" b="1"/>
              <a:t>Palijativna medicina je sam</a:t>
            </a:r>
            <a:r>
              <a:rPr lang="hr-HR" sz="2400" b="1">
                <a:solidFill>
                  <a:srgbClr val="FF3399"/>
                </a:solidFill>
              </a:rPr>
              <a:t>o</a:t>
            </a:r>
            <a:r>
              <a:rPr lang="hr-HR" sz="2400" b="1"/>
              <a:t> jedan dio palijativne skrbi</a:t>
            </a:r>
          </a:p>
        </p:txBody>
      </p:sp>
    </p:spTree>
    <p:extLst>
      <p:ext uri="{BB962C8B-B14F-4D97-AF65-F5344CB8AC3E}">
        <p14:creationId xmlns:p14="http://schemas.microsoft.com/office/powerpoint/2010/main" val="40885615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56216" y="1490880"/>
            <a:ext cx="7971417" cy="3539430"/>
          </a:xfrm>
          <a:prstGeom prst="rect">
            <a:avLst/>
          </a:prstGeom>
        </p:spPr>
        <p:txBody>
          <a:bodyPr wrap="square">
            <a:spAutoFit/>
          </a:bodyPr>
          <a:lstStyle/>
          <a:p>
            <a:endParaRPr lang="en-GB" sz="3200">
              <a:latin typeface="Arial" panose="020B0604020202020204" pitchFamily="34" charset="0"/>
              <a:cs typeface="Arial" panose="020B0604020202020204" pitchFamily="34" charset="0"/>
            </a:endParaRPr>
          </a:p>
          <a:p>
            <a:r>
              <a:rPr lang="en-GB" sz="3200">
                <a:latin typeface="Arial" panose="020B0604020202020204" pitchFamily="34" charset="0"/>
                <a:cs typeface="Arial" panose="020B0604020202020204" pitchFamily="34" charset="0"/>
              </a:rPr>
              <a:t>Ublažavanje boli bez holističke podrške NIJE palijativna </a:t>
            </a:r>
            <a:r>
              <a:rPr lang="en-GB" sz="3200" smtClean="0">
                <a:latin typeface="Arial" panose="020B0604020202020204" pitchFamily="34" charset="0"/>
                <a:cs typeface="Arial" panose="020B0604020202020204" pitchFamily="34" charset="0"/>
              </a:rPr>
              <a:t>skrb</a:t>
            </a:r>
            <a:endParaRPr lang="hr-HR" sz="3200" smtClean="0">
              <a:latin typeface="Arial" panose="020B0604020202020204" pitchFamily="34" charset="0"/>
              <a:cs typeface="Arial" panose="020B0604020202020204" pitchFamily="34" charset="0"/>
            </a:endParaRPr>
          </a:p>
          <a:p>
            <a:endParaRPr lang="hr-HR" sz="3200">
              <a:latin typeface="Arial" panose="020B0604020202020204" pitchFamily="34" charset="0"/>
              <a:cs typeface="Arial" panose="020B0604020202020204" pitchFamily="34" charset="0"/>
            </a:endParaRPr>
          </a:p>
          <a:p>
            <a:endParaRPr lang="en-GB" sz="3200">
              <a:latin typeface="Arial" panose="020B0604020202020204" pitchFamily="34" charset="0"/>
              <a:cs typeface="Arial" panose="020B0604020202020204" pitchFamily="34" charset="0"/>
            </a:endParaRPr>
          </a:p>
          <a:p>
            <a:r>
              <a:rPr lang="en-GB" sz="3200">
                <a:latin typeface="Arial" panose="020B0604020202020204" pitchFamily="34" charset="0"/>
                <a:cs typeface="Arial" panose="020B0604020202020204" pitchFamily="34" charset="0"/>
              </a:rPr>
              <a:t>Psihosocijalna podrška bez ublažavanja boli i drugih simptoma NIJE palijativna skrb</a:t>
            </a:r>
          </a:p>
        </p:txBody>
      </p:sp>
    </p:spTree>
    <p:extLst>
      <p:ext uri="{BB962C8B-B14F-4D97-AF65-F5344CB8AC3E}">
        <p14:creationId xmlns:p14="http://schemas.microsoft.com/office/powerpoint/2010/main" val="33311333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247</TotalTime>
  <Words>750</Words>
  <Application>Microsoft Office PowerPoint</Application>
  <PresentationFormat>On-screen Show (4:3)</PresentationFormat>
  <Paragraphs>137</Paragraphs>
  <Slides>14</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Arial Narrow</vt:lpstr>
      <vt:lpstr>Calibri</vt:lpstr>
      <vt:lpstr>Calibri Light</vt:lpstr>
      <vt:lpstr>Courier New</vt:lpstr>
      <vt:lpstr>Times New Roman</vt:lpstr>
      <vt:lpstr>Wingdings</vt:lpstr>
      <vt:lpstr>Office Theme</vt:lpstr>
      <vt:lpstr>Kirurška palijativa</vt:lpstr>
      <vt:lpstr>PowerPoint Presentation</vt:lpstr>
      <vt:lpstr>Kritične točke</vt:lpstr>
      <vt:lpstr>PowerPoint Presentation</vt:lpstr>
      <vt:lpstr>PowerPoint Presentation</vt:lpstr>
      <vt:lpstr>PowerPoint Presentation</vt:lpstr>
      <vt:lpstr>Najčešće kirurške komplikacije kod neizlječivih pacijenata</vt:lpstr>
      <vt:lpstr>PowerPoint Presentation</vt:lpstr>
      <vt:lpstr>PowerPoint Presentation</vt:lpstr>
      <vt:lpstr>Što je palijativna medicina?</vt:lpstr>
      <vt:lpstr>Palijativna kirurgija</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Kirurška palijativa</dc:title>
  <dc:creator>Karmen Lončarek</dc:creator>
  <cp:lastModifiedBy>Karmen Lončarek</cp:lastModifiedBy>
  <cp:revision>32</cp:revision>
  <dcterms:created xsi:type="dcterms:W3CDTF">2018-02-15T12:10:45Z</dcterms:created>
  <dcterms:modified xsi:type="dcterms:W3CDTF">2018-03-04T19:48:08Z</dcterms:modified>
</cp:coreProperties>
</file>