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8" r:id="rId11"/>
    <p:sldId id="303" r:id="rId12"/>
    <p:sldId id="304" r:id="rId13"/>
    <p:sldId id="305" r:id="rId14"/>
    <p:sldId id="306" r:id="rId15"/>
    <p:sldId id="307" r:id="rId16"/>
    <p:sldId id="265" r:id="rId17"/>
    <p:sldId id="266" r:id="rId18"/>
    <p:sldId id="264" r:id="rId19"/>
    <p:sldId id="267" r:id="rId20"/>
    <p:sldId id="294" r:id="rId21"/>
    <p:sldId id="295" r:id="rId22"/>
    <p:sldId id="270" r:id="rId23"/>
    <p:sldId id="271" r:id="rId24"/>
    <p:sldId id="274" r:id="rId25"/>
    <p:sldId id="272" r:id="rId26"/>
    <p:sldId id="273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7" r:id="rId38"/>
    <p:sldId id="285" r:id="rId39"/>
    <p:sldId id="288" r:id="rId40"/>
    <p:sldId id="297" r:id="rId41"/>
    <p:sldId id="298" r:id="rId42"/>
    <p:sldId id="296" r:id="rId43"/>
    <p:sldId id="299" r:id="rId44"/>
    <p:sldId id="300" r:id="rId45"/>
    <p:sldId id="308" r:id="rId46"/>
    <p:sldId id="302" r:id="rId47"/>
    <p:sldId id="293" r:id="rId48"/>
    <p:sldId id="289" r:id="rId49"/>
    <p:sldId id="291" r:id="rId50"/>
    <p:sldId id="292" r:id="rId51"/>
    <p:sldId id="310" r:id="rId5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624891-61C1-43F6-84D2-75F8872E111A}" type="datetimeFigureOut">
              <a:rPr lang="sr-Latn-CS" smtClean="0"/>
              <a:pPr/>
              <a:t>29.5.2013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4AA068-EB23-4CF9-9C14-5963FB4494B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liječnika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Palijativna medicina:</a:t>
            </a:r>
          </a:p>
          <a:p>
            <a:r>
              <a:rPr lang="hr-HR" dirty="0" smtClean="0"/>
              <a:t>Smanjivanje “totalne boli” (psihološke, fizičke, socijalne i duhovne) tj. ona se zalaže za dostojanstvo i maksimalnu kvalitetu kvalitetu života oboljelog i članove njegove obitelji.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Slika 3" descr="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1300333" cy="1654474"/>
          </a:xfrm>
          <a:prstGeom prst="rect">
            <a:avLst/>
          </a:prstGeom>
        </p:spPr>
      </p:pic>
      <p:pic>
        <p:nvPicPr>
          <p:cNvPr id="5" name="Slika 4" descr="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1485378" cy="139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Palijativna skrb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 širi pojam od palijativne medicine</a:t>
            </a:r>
          </a:p>
          <a:p>
            <a:r>
              <a:rPr lang="hr-HR" dirty="0" smtClean="0"/>
              <a:t>obuhvaća više od medicinske struke (aktivnost religijskih organizacija, humanitarne projekte, itd..)</a:t>
            </a:r>
          </a:p>
          <a:p>
            <a:r>
              <a:rPr lang="hr-HR" dirty="0" smtClean="0"/>
              <a:t>najpotrebnija teško oboljelima na kraju života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liječnika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Osigurati bolesniku život mira, ljubavi i duhovne podrške do i u trenutku prijelaza tj. odlaska s ovog svijeta.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liječnika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Osnovno: </a:t>
            </a:r>
          </a:p>
          <a:p>
            <a:r>
              <a:rPr lang="hr-HR" dirty="0" smtClean="0"/>
              <a:t>Svaki bolesnik je neizmjerno dragocjen i vrijedan</a:t>
            </a:r>
          </a:p>
          <a:p>
            <a:r>
              <a:rPr lang="hr-HR" dirty="0" smtClean="0"/>
              <a:t>Uspostaviti dobru komunikaciju s bolesnicima i obitelji</a:t>
            </a:r>
          </a:p>
          <a:p>
            <a:r>
              <a:rPr lang="hr-HR" dirty="0" smtClean="0"/>
              <a:t>Potreban strpljiv i ohrabrujući razgovor koji uljeva povjerenje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liječnika: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Davanje uputa o primjeni analgetika (bolesniku i članovima obitelji ili drugoj osobi koja skrbi o bolesniku)</a:t>
            </a:r>
            <a:endParaRPr lang="en-US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	Odabir raznih drugih preparata (za njegu usne šupljine, protiv opstipacije ili proljeva, dodatke prehrani, preparate za njegu kože i pomagala kod inkontinencije)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liječnika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Smrt nije neuspjeh, nego normalan dio života, vrijedan najveće ljubavi i poštovanja.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više med. sestre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Bolesnici s terminalnom bolesti svjesni su utjecaja njihove bolesti na najbližu okolinu, razvijajući ujedno i strah od nemoći, samoće, ovisnosti.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Zbog toga veliku važnost ima prvi kontakt sestre s bolesnikom pri prijemu te uspostava dobre komunikacije, što je ključno za nastavak liječenja.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više med. sestre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 prijemu se ispunjava detaljna sestrinska anamneza, planiraju se planovi prilagođeni bolesniku njegovim željama i potrebama. </a:t>
            </a:r>
          </a:p>
          <a:p>
            <a:r>
              <a:rPr lang="hr-HR" dirty="0" smtClean="0"/>
              <a:t>Provodi razgovor s obitelji.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286124"/>
            <a:ext cx="288177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više </a:t>
            </a:r>
            <a:r>
              <a:rPr lang="hr-HR" dirty="0" err="1" smtClean="0"/>
              <a:t>med.sestre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Medicinska njega kod palijativnog bolesnika prvenstveno se svodi na:</a:t>
            </a:r>
          </a:p>
          <a:p>
            <a:pPr>
              <a:buNone/>
            </a:pPr>
            <a:endParaRPr lang="hr-HR" dirty="0" smtClean="0"/>
          </a:p>
          <a:p>
            <a:pPr marL="514350" indent="-514350"/>
            <a:r>
              <a:rPr lang="hr-HR" dirty="0" smtClean="0"/>
              <a:t>adekvatnu higijenu</a:t>
            </a:r>
          </a:p>
          <a:p>
            <a:r>
              <a:rPr lang="hr-HR" dirty="0" smtClean="0"/>
              <a:t>  odgovarajuću prehranu (visokokaloričnu s       	dovoljno nutrijenata)</a:t>
            </a:r>
          </a:p>
          <a:p>
            <a:r>
              <a:rPr lang="hr-HR" dirty="0" smtClean="0"/>
              <a:t>  prevenciju kontraktura,dekubitusa</a:t>
            </a:r>
          </a:p>
          <a:p>
            <a:r>
              <a:rPr lang="hr-HR" dirty="0" smtClean="0"/>
              <a:t>  edukaciju obitelji</a:t>
            </a:r>
          </a:p>
          <a:p>
            <a:r>
              <a:rPr lang="hr-HR" dirty="0" smtClean="0"/>
              <a:t>  korištenja specijalnih pomagala  	(antidekubitalni madraci..)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više </a:t>
            </a:r>
            <a:r>
              <a:rPr lang="hr-HR" dirty="0" err="1" smtClean="0"/>
              <a:t>med.sestre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Povjerenje je jedna od najvažnijih stavki u našem radu!</a:t>
            </a:r>
          </a:p>
          <a:p>
            <a:endParaRPr lang="hr-HR" dirty="0"/>
          </a:p>
        </p:txBody>
      </p:sp>
      <p:pic>
        <p:nvPicPr>
          <p:cNvPr id="5" name="Slika 4" descr="klara 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357430"/>
            <a:ext cx="3305995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KAKAV BI TREBAO BITI TIM KOJI BRINE O BOLESNIKU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14744" y="5286388"/>
            <a:ext cx="5114778" cy="1101248"/>
          </a:xfrm>
        </p:spPr>
        <p:txBody>
          <a:bodyPr/>
          <a:lstStyle/>
          <a:p>
            <a:r>
              <a:rPr lang="hr-HR" dirty="0" smtClean="0"/>
              <a:t>Tim Palijativne skrbi </a:t>
            </a:r>
          </a:p>
          <a:p>
            <a:r>
              <a:rPr lang="hr-HR" dirty="0" smtClean="0"/>
              <a:t>Psihijatrijska bolnica </a:t>
            </a:r>
            <a:r>
              <a:rPr lang="hr-HR" dirty="0" err="1" smtClean="0"/>
              <a:t>Sv.Rafael</a:t>
            </a:r>
            <a:r>
              <a:rPr lang="hr-HR" dirty="0" smtClean="0"/>
              <a:t> Strmac</a:t>
            </a:r>
            <a:endParaRPr lang="hr-HR" dirty="0"/>
          </a:p>
        </p:txBody>
      </p:sp>
      <p:pic>
        <p:nvPicPr>
          <p:cNvPr id="4" name="Slika 3" descr="S103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57203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VIŠE </a:t>
            </a:r>
            <a:r>
              <a:rPr lang="hr-HR" dirty="0" err="1" smtClean="0"/>
              <a:t>MED.SESTRE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vjerovati bolesniku </a:t>
            </a:r>
          </a:p>
          <a:p>
            <a:r>
              <a:rPr lang="hr-HR" dirty="0" smtClean="0"/>
              <a:t>saslušati ga</a:t>
            </a:r>
          </a:p>
          <a:p>
            <a:r>
              <a:rPr lang="hr-HR" dirty="0" smtClean="0"/>
              <a:t>važno je znati što bolesnik očekuje od nas</a:t>
            </a:r>
          </a:p>
          <a:p>
            <a:r>
              <a:rPr lang="hr-HR" dirty="0" smtClean="0"/>
              <a:t>obitelji i bolesniku dajemo potrebne informacije usmeno i pismeno.</a:t>
            </a:r>
          </a:p>
        </p:txBody>
      </p:sp>
      <p:pic>
        <p:nvPicPr>
          <p:cNvPr id="4" name="Slika 3" descr="P913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643314"/>
            <a:ext cx="241274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više med. sestre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poticanje najveće moguće kvalitete života (samostalnost do zadnjeg)</a:t>
            </a:r>
          </a:p>
          <a:p>
            <a:r>
              <a:rPr lang="hr-HR" dirty="0" smtClean="0"/>
              <a:t>uključivanje cijele obitelji u njegu i hranjenje bolesnika </a:t>
            </a:r>
          </a:p>
          <a:p>
            <a:r>
              <a:rPr lang="hr-HR" dirty="0" smtClean="0"/>
              <a:t>poštivanje bolesnikovih prava i autonomije</a:t>
            </a:r>
          </a:p>
          <a:p>
            <a:r>
              <a:rPr lang="hr-HR" dirty="0" smtClean="0"/>
              <a:t>ispunjavanje bolesnikovih želja ukoliko su realne i ostvarive</a:t>
            </a:r>
          </a:p>
          <a:p>
            <a:r>
              <a:rPr lang="hr-HR" dirty="0" smtClean="0"/>
              <a:t>otvorenost, empatija, senzitivnost u svakoj komunikaciji s bolesnikom i njegovom obitelji.</a:t>
            </a:r>
            <a:endParaRPr lang="hr-HR" dirty="0"/>
          </a:p>
        </p:txBody>
      </p:sp>
      <p:pic>
        <p:nvPicPr>
          <p:cNvPr id="4" name="Slika 3" descr="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157192"/>
            <a:ext cx="2040259" cy="14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psihologa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Psihološka skrb uključuje uspostavu emocionalne i psihološke dobrobiti bolesnika i članova njegove obitelji, uključujući probleme samopoštovanja, poteškoće adaptacije na bolest, probleme komunikacije, socijalnog funkcioniranja i stvaranja socijalnih odnosa</a:t>
            </a:r>
          </a:p>
          <a:p>
            <a:endParaRPr lang="hr-HR" dirty="0" smtClean="0"/>
          </a:p>
          <a:p>
            <a:r>
              <a:rPr lang="hr-HR" dirty="0" smtClean="0"/>
              <a:t>Svaki član palijativnog tima pruža psihološku skrb do određene mjere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psihologa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Psiholog u okviru palijativnog tima daje svoje učešće u planiranju preventivnih aktivnosti, </a:t>
            </a:r>
            <a:r>
              <a:rPr lang="hr-HR" dirty="0" err="1" smtClean="0"/>
              <a:t>psihodijagnostičkoj</a:t>
            </a:r>
            <a:r>
              <a:rPr lang="hr-HR" dirty="0" smtClean="0"/>
              <a:t> procjeni bolesnika, tretmanima </a:t>
            </a:r>
            <a:r>
              <a:rPr lang="hr-HR" dirty="0" err="1" smtClean="0"/>
              <a:t>odstupajućeg</a:t>
            </a:r>
            <a:r>
              <a:rPr lang="hr-HR" dirty="0" smtClean="0"/>
              <a:t> i neprilagođenog ponašanja.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psihologa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Procjena palijativnog bolesnika omogućava prikupljanje niza informacija i podataka o utjecaju bolesti na bolesnika i na njegovu obitelj u različitim područjima njihovog života kao i identificiranje unutarnjih snaga, resursa i pshosocijalnih potreba.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psihologa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Psiholog procjenjuje kognitivni status da bi on i ostali članovi tima iz sveukupnih podataka vidjeli koliko eventualne kognitivne deterioracije utječu na svakodnevno funkcioniranje, na samostalnost osobe u obnašanju svakodnevnih aktivnosti.</a:t>
            </a:r>
          </a:p>
          <a:p>
            <a:r>
              <a:rPr lang="hr-HR" dirty="0" smtClean="0"/>
              <a:t>Procjenjuje sveukupno psihološko stanje.</a:t>
            </a:r>
          </a:p>
          <a:p>
            <a:r>
              <a:rPr lang="hr-HR" dirty="0" smtClean="0"/>
              <a:t>Procjena stupnja depresije i anksioznosti također je od iznimne važnosti, jer su navedena stanja dodatan izvor stresa za bolesnika i pogoršavaju primarnu kliničku sliku palijativnog bolesnika i intenziviraju tjelesnu bol.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psihologa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Osim psihološke procjene, psiholog se u radu s palijativnim bolesnikom i s članovima njegove obitelji bavi i savjetovanjem, psihoterapijom, psihoedukacijom te vodi motivacijski intervju koji ima za cilj potaknuti intrinzičnu motivaciju kako bi došlo do promjena u ponašanju i bolje adaptacije na bolest.</a:t>
            </a:r>
          </a:p>
          <a:p>
            <a:r>
              <a:rPr lang="hr-HR" dirty="0" smtClean="0"/>
              <a:t>Pruža pomoć i potporu da ojača zdrave potencijale, raspozna snage u sebi, razvije adekvatnije strategije suočavanja i načine smanjenja boli.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psihologa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Pruža podršku i psihoeducira ostale članove obitelji te im pomaže da prihvate i prorade svoje emocije.</a:t>
            </a:r>
          </a:p>
          <a:p>
            <a:r>
              <a:rPr lang="hr-HR" dirty="0" smtClean="0"/>
              <a:t>Pruža i stručnu pomoć liječnicima i ostalom medicinskom osoblju koje se u svom svakodnevnom radu susreće s umirućima kroz psihoedukaciju i podršku.</a:t>
            </a:r>
          </a:p>
          <a:p>
            <a:r>
              <a:rPr lang="hr-HR" dirty="0" smtClean="0"/>
              <a:t>Informira tim o kognitivnim ograničenjima,  emocionalnim teškoćama osobe, te s njima razmjenjuje informacije, predlaže i dogovara daljnje tretmane i intervencije uvažavajući želje i potrebe bolesnih osoba nastojeći smanjiti patnju i poboljšati kvalitetu života bolesnika i obitelji.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socijalnog radnika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D</a:t>
            </a:r>
            <a:r>
              <a:rPr lang="pl-PL" dirty="0" smtClean="0"/>
              <a:t>jelovanje socijalnog radnika u bolnici usmjereno je na na stru</a:t>
            </a:r>
            <a:r>
              <a:rPr lang="vi-VN" dirty="0" smtClean="0"/>
              <a:t>čno, kvalitetno i ažurno rješavanje socijalne problematike pacijenata, a u svrhu zaštite </a:t>
            </a:r>
            <a:r>
              <a:rPr lang="hr-HR" dirty="0" smtClean="0"/>
              <a:t>bolesnikovo</a:t>
            </a:r>
            <a:r>
              <a:rPr lang="vi-VN" dirty="0" smtClean="0"/>
              <a:t>g određenog interesa</a:t>
            </a:r>
            <a:r>
              <a:rPr lang="hr-HR" dirty="0" smtClean="0"/>
              <a:t> i</a:t>
            </a:r>
            <a:r>
              <a:rPr lang="vi-VN" dirty="0" smtClean="0"/>
              <a:t> prava</a:t>
            </a:r>
            <a:r>
              <a:rPr lang="hr-HR" dirty="0" smtClean="0"/>
              <a:t>; planiranja </a:t>
            </a:r>
            <a:r>
              <a:rPr lang="vi-VN" dirty="0" smtClean="0"/>
              <a:t>terapijskih postupaka što uključuje širok raspon različitih socijalnih i pravnih intervencija. 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SOCIJALNOG RADNIKA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</a:t>
            </a:r>
            <a:r>
              <a:rPr lang="en-US" dirty="0" smtClean="0"/>
              <a:t>a </a:t>
            </a:r>
            <a:r>
              <a:rPr lang="en-US" dirty="0" err="1" smtClean="0"/>
              <a:t>kvalitetan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socijalnog</a:t>
            </a:r>
            <a:r>
              <a:rPr lang="en-US" dirty="0" smtClean="0"/>
              <a:t> </a:t>
            </a:r>
            <a:r>
              <a:rPr lang="en-US" dirty="0" err="1" smtClean="0"/>
              <a:t>radnika</a:t>
            </a:r>
            <a:r>
              <a:rPr lang="en-US" dirty="0" smtClean="0"/>
              <a:t> u </a:t>
            </a:r>
            <a:r>
              <a:rPr lang="en-US" dirty="0" err="1" smtClean="0"/>
              <a:t>palijativnoj</a:t>
            </a:r>
            <a:r>
              <a:rPr lang="en-US" dirty="0" smtClean="0"/>
              <a:t> </a:t>
            </a:r>
            <a:r>
              <a:rPr lang="en-US" dirty="0" err="1" smtClean="0"/>
              <a:t>skrbi</a:t>
            </a:r>
            <a:r>
              <a:rPr lang="en-US" dirty="0" smtClean="0"/>
              <a:t> </a:t>
            </a:r>
            <a:r>
              <a:rPr lang="en-US" dirty="0" err="1" smtClean="0"/>
              <a:t>neophodni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r>
              <a:rPr lang="en-US" dirty="0" err="1" smtClean="0"/>
              <a:t>kvalitetna</a:t>
            </a:r>
            <a:r>
              <a:rPr lang="en-US" dirty="0" smtClean="0"/>
              <a:t> </a:t>
            </a:r>
            <a:r>
              <a:rPr lang="en-US" dirty="0" err="1" smtClean="0"/>
              <a:t>procjena</a:t>
            </a:r>
            <a:r>
              <a:rPr lang="en-US" dirty="0" smtClean="0"/>
              <a:t> </a:t>
            </a:r>
            <a:r>
              <a:rPr lang="en-US" dirty="0" err="1" smtClean="0"/>
              <a:t>socijalno-ekonomske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r>
              <a:rPr lang="en-US" dirty="0" smtClean="0"/>
              <a:t> </a:t>
            </a:r>
            <a:r>
              <a:rPr lang="en-US" dirty="0" err="1" smtClean="0"/>
              <a:t>bolesnika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zdravstvenog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intervencija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vi-VN" dirty="0" smtClean="0"/>
              <a:t>Dobivanje detaljnih informacija o bolesniku, obitelji i životnom okruženju osnovni su preduvjet uspješne socijalne intervencije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Pojam palijativne skrbi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Palijativna skrb je pristup koji poboljšava kvalitetu života bolesnika i njihovih obitelji suočenih s problemima povezanima sa smrtonosnom bolesti kroz prevenciju i olakšavanje patnje putem ranog prepoznavanja, te procjene, suzbijanja boli i drugih problema, fizičkih, psihosocijalnih i duhovnih…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SOCIJALNOG RADNIKA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Socijalni radnik, osim s bolesnikom, obitelji i članovima Tima</a:t>
            </a:r>
            <a:r>
              <a:rPr lang="vi-VN" dirty="0" smtClean="0"/>
              <a:t>, surađuje i s nadležnim centrima za socijalnu skrb, domovima za starije i nemoćne, obiteljskim liječnicima, patronažnom službom i zdravstvenom kućnom njegom te udrugama koje pomažu u promicanju ideja i vrijednosti palijativne skrbi.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SOCIJALNOG RADNIKA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sudjeluje na prijemu bolesnika bolnicu, kao i u samim dogovorima oko mogu</a:t>
            </a:r>
            <a:r>
              <a:rPr lang="hr-HR" dirty="0" smtClean="0"/>
              <a:t>ćeg prijema</a:t>
            </a:r>
          </a:p>
          <a:p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sudjeluje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odjelnim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hr-HR" dirty="0" smtClean="0"/>
              <a:t> </a:t>
            </a:r>
            <a:r>
              <a:rPr lang="en-US" dirty="0" err="1" smtClean="0"/>
              <a:t>sastancima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informira</a:t>
            </a:r>
            <a:r>
              <a:rPr lang="en-US" dirty="0" smtClean="0"/>
              <a:t> </a:t>
            </a:r>
            <a:r>
              <a:rPr lang="en-US" dirty="0" err="1" smtClean="0"/>
              <a:t>nadležne</a:t>
            </a:r>
            <a:r>
              <a:rPr lang="en-US" dirty="0" smtClean="0"/>
              <a:t> </a:t>
            </a:r>
            <a:r>
              <a:rPr lang="en-US" dirty="0" err="1" smtClean="0"/>
              <a:t>lije</a:t>
            </a:r>
            <a:r>
              <a:rPr lang="it-IT" dirty="0" err="1" smtClean="0"/>
              <a:t>čnike</a:t>
            </a:r>
            <a:r>
              <a:rPr lang="it-IT" dirty="0" smtClean="0"/>
              <a:t> i ostale </a:t>
            </a:r>
            <a:r>
              <a:rPr lang="it-IT" dirty="0" err="1" smtClean="0"/>
              <a:t>članova</a:t>
            </a:r>
            <a:r>
              <a:rPr lang="it-IT" dirty="0" smtClean="0"/>
              <a:t> </a:t>
            </a:r>
            <a:r>
              <a:rPr lang="it-IT" dirty="0" err="1" smtClean="0"/>
              <a:t>tima</a:t>
            </a:r>
            <a:r>
              <a:rPr lang="it-IT" dirty="0" smtClean="0"/>
              <a:t> o </a:t>
            </a:r>
            <a:r>
              <a:rPr lang="it-IT" dirty="0" err="1" smtClean="0"/>
              <a:t>svim</a:t>
            </a:r>
            <a:r>
              <a:rPr lang="it-IT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poduzetim</a:t>
            </a:r>
            <a:r>
              <a:rPr lang="en-US" dirty="0" smtClean="0"/>
              <a:t> </a:t>
            </a:r>
            <a:r>
              <a:rPr lang="en-US" dirty="0" err="1" smtClean="0"/>
              <a:t>radnjama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skrbi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 </a:t>
            </a:r>
            <a:r>
              <a:rPr lang="en-US" dirty="0" err="1" smtClean="0"/>
              <a:t>novonastalim</a:t>
            </a:r>
            <a:r>
              <a:rPr lang="en-US" dirty="0" smtClean="0"/>
              <a:t> </a:t>
            </a:r>
            <a:r>
              <a:rPr lang="en-US" dirty="0" err="1" smtClean="0"/>
              <a:t>obiteljskim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socijalnim</a:t>
            </a:r>
            <a:r>
              <a:rPr lang="en-US" dirty="0" smtClean="0"/>
              <a:t> </a:t>
            </a:r>
            <a:r>
              <a:rPr lang="en-US" dirty="0" err="1" smtClean="0"/>
              <a:t>prilikama</a:t>
            </a:r>
            <a:r>
              <a:rPr lang="en-US" dirty="0" smtClean="0"/>
              <a:t> </a:t>
            </a:r>
            <a:r>
              <a:rPr lang="hr-HR" dirty="0" smtClean="0"/>
              <a:t>bolesnika </a:t>
            </a:r>
            <a:r>
              <a:rPr lang="pl-PL" dirty="0" smtClean="0"/>
              <a:t>ukoliko do njih do</a:t>
            </a:r>
            <a:r>
              <a:rPr lang="vi-VN" dirty="0" smtClean="0"/>
              <a:t>đe</a:t>
            </a:r>
            <a:endParaRPr lang="hr-HR" dirty="0" smtClean="0"/>
          </a:p>
          <a:p>
            <a:r>
              <a:rPr lang="vi-VN" dirty="0" smtClean="0"/>
              <a:t>osposobljava se za nove mogućnosti </a:t>
            </a:r>
            <a:r>
              <a:rPr lang="en-US" dirty="0" err="1" smtClean="0"/>
              <a:t>terapijskog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promjenama</a:t>
            </a:r>
            <a:r>
              <a:rPr lang="en-US" dirty="0" smtClean="0"/>
              <a:t> u </a:t>
            </a:r>
            <a:r>
              <a:rPr lang="en-US" dirty="0" err="1" smtClean="0"/>
              <a:t>sustavu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skrbi</a:t>
            </a:r>
            <a:endParaRPr lang="en-US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SOCIJALNOG RADNIKA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</a:t>
            </a:r>
            <a:r>
              <a:rPr lang="it-IT" dirty="0" err="1" smtClean="0"/>
              <a:t>Unutar</a:t>
            </a:r>
            <a:r>
              <a:rPr lang="it-IT" dirty="0" smtClean="0"/>
              <a:t> </a:t>
            </a:r>
            <a:r>
              <a:rPr lang="it-IT" dirty="0" err="1" smtClean="0"/>
              <a:t>tima</a:t>
            </a:r>
            <a:r>
              <a:rPr lang="it-IT" dirty="0" smtClean="0"/>
              <a:t> </a:t>
            </a:r>
            <a:r>
              <a:rPr lang="it-IT" dirty="0" err="1" smtClean="0"/>
              <a:t>zalaže</a:t>
            </a:r>
            <a:r>
              <a:rPr lang="it-IT" dirty="0" smtClean="0"/>
              <a:t> se </a:t>
            </a:r>
            <a:r>
              <a:rPr lang="it-IT" dirty="0" err="1" smtClean="0"/>
              <a:t>za</a:t>
            </a:r>
            <a:r>
              <a:rPr lang="it-IT" dirty="0" smtClean="0"/>
              <a:t> </a:t>
            </a:r>
            <a:r>
              <a:rPr lang="it-IT" dirty="0" err="1" smtClean="0"/>
              <a:t>stavove</a:t>
            </a:r>
            <a:r>
              <a:rPr lang="it-IT" dirty="0" smtClean="0"/>
              <a:t> i </a:t>
            </a:r>
            <a:r>
              <a:rPr lang="it-IT" dirty="0" err="1" smtClean="0"/>
              <a:t>potrebe</a:t>
            </a:r>
            <a:r>
              <a:rPr lang="it-IT" dirty="0" smtClean="0"/>
              <a:t> </a:t>
            </a:r>
            <a:r>
              <a:rPr lang="it-IT" dirty="0" err="1" smtClean="0"/>
              <a:t>bolesnika</a:t>
            </a:r>
            <a:r>
              <a:rPr lang="it-IT" dirty="0" smtClean="0"/>
              <a:t> i </a:t>
            </a:r>
            <a:r>
              <a:rPr lang="pl-PL" dirty="0" smtClean="0"/>
              <a:t>članova obitelji te im pomaže u komunikaciji s drugim </a:t>
            </a:r>
            <a:r>
              <a:rPr lang="hr-HR" dirty="0" smtClean="0"/>
              <a:t>članovima tima, a s ciljem poboljšanja razumijevanja, pravilnog odabira intervencija i odluka te</a:t>
            </a:r>
            <a:r>
              <a:rPr lang="en-US" dirty="0" smtClean="0"/>
              <a:t> </a:t>
            </a:r>
            <a:r>
              <a:rPr lang="en-US" dirty="0" err="1" smtClean="0"/>
              <a:t>formuliranj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</a:t>
            </a:r>
            <a:r>
              <a:rPr lang="en-US" dirty="0" err="1" smtClean="0"/>
              <a:t>daljnjeg</a:t>
            </a:r>
            <a:r>
              <a:rPr lang="en-US" dirty="0" smtClean="0"/>
              <a:t> </a:t>
            </a:r>
            <a:r>
              <a:rPr lang="en-US" dirty="0" err="1" smtClean="0"/>
              <a:t>tretmana</a:t>
            </a:r>
            <a:r>
              <a:rPr lang="en-US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err="1" smtClean="0"/>
              <a:t>Osim</a:t>
            </a:r>
            <a:r>
              <a:rPr lang="en-US" dirty="0" smtClean="0"/>
              <a:t> toga,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radnik</a:t>
            </a:r>
            <a:r>
              <a:rPr lang="en-US" dirty="0" smtClean="0"/>
              <a:t> </a:t>
            </a:r>
            <a:r>
              <a:rPr lang="en-US" dirty="0" err="1" smtClean="0"/>
              <a:t>identificira</a:t>
            </a:r>
            <a:r>
              <a:rPr lang="en-US" dirty="0" smtClean="0"/>
              <a:t> </a:t>
            </a:r>
            <a:r>
              <a:rPr lang="en-US" dirty="0" err="1" smtClean="0"/>
              <a:t>resurse</a:t>
            </a:r>
            <a:r>
              <a:rPr lang="en-US" dirty="0" smtClean="0"/>
              <a:t>, </a:t>
            </a:r>
            <a:r>
              <a:rPr lang="en-US" dirty="0" err="1" smtClean="0"/>
              <a:t>nudi</a:t>
            </a:r>
            <a:r>
              <a:rPr lang="en-US" dirty="0" smtClean="0"/>
              <a:t> </a:t>
            </a:r>
            <a:r>
              <a:rPr lang="en-US" dirty="0" err="1" smtClean="0"/>
              <a:t>savjetovanje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usluge</a:t>
            </a:r>
            <a:r>
              <a:rPr lang="en-US" dirty="0" smtClean="0"/>
              <a:t> </a:t>
            </a:r>
            <a:r>
              <a:rPr lang="en-US" dirty="0" err="1" smtClean="0"/>
              <a:t>podrške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prakti</a:t>
            </a:r>
            <a:r>
              <a:rPr lang="hr-HR" dirty="0" smtClean="0"/>
              <a:t>čne intervencije.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FIZIOTERAPEUTA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Fizioterapijske procedure koje koristimo u radu sa ovom skupinom bolesnika jesu biti uz osobu i učiniti mu što ugodnijim život na palijativnom odjelu, pravilnim pozicioniranjem ležećeg položaja u krevetu ili sjedećeg položaja u krevetu, stolici ili kolicima te mu na taj način omogućiti što veći odmor i ugodu.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FIZIOTERAPEUTA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uključuje informiranje i savjetovanje bolesnika i poduku njegove obitelji o bolesti. Aktiviranje bolesnika u što veći dio aktivnosti svakodnevnog života, </a:t>
            </a:r>
            <a:r>
              <a:rPr lang="hr-HR" dirty="0" err="1" smtClean="0"/>
              <a:t>npr</a:t>
            </a:r>
            <a:r>
              <a:rPr lang="hr-HR" dirty="0" smtClean="0"/>
              <a:t>. okretanje u krevetu, osobnu higijenu, posjedanje. Nastojanje oko postizanja što veće samostalnosti u kući, šetnjama i druženju...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FIZIOTERAPEUTA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Procjenjujemo funkcionalnu sposobnost i u skladu s procjenom kreiramo program vježbi kojima ćemo prevenirati sve komplikacije dugotrajnog ležanja i po mogućnostima osobe s kojom radimo poboljšati njeno trenutno stanje u što većoj mjeri i što više ga održati u najvišoj mogućoj razini.</a:t>
            </a:r>
          </a:p>
          <a:p>
            <a:endParaRPr lang="hr-HR" dirty="0"/>
          </a:p>
        </p:txBody>
      </p:sp>
      <p:pic>
        <p:nvPicPr>
          <p:cNvPr id="4" name="Slika 3" descr="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437112"/>
            <a:ext cx="1795860" cy="21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FIZIOTERAPEUTA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Koristimo sve fizioterapijske procedure za smanjenje boli i postizanja osjećaja ugode (termoterapiju, elektroterapiju...).</a:t>
            </a:r>
          </a:p>
          <a:p>
            <a:r>
              <a:rPr lang="hr-HR" dirty="0" smtClean="0"/>
              <a:t>Radimo procjenu, savjetovanje i edukaciju o upotrebi pomagala (hodalica, štaka, ortoza, proteza...).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FIZIOTERAPEUTA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Susrećemo čovjeka koji je na kraju svoga života i koji se suočava sa boli, činjenicom da ovisi o drugima, nemogućnošću kretanja i sl. Većinom su mu to novi životni izazovi sa kojima se nije susretao. Fizioterapeut, u suradnji s timom, pomaže osobi da se s tim adekvatno nosi.</a:t>
            </a:r>
            <a:endParaRPr lang="hr-HR" dirty="0"/>
          </a:p>
        </p:txBody>
      </p:sp>
      <p:pic>
        <p:nvPicPr>
          <p:cNvPr id="4" name="Slika 3" descr="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437112"/>
            <a:ext cx="2617001" cy="192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FIZIOTERAPEUTA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Najveća odgovornost cijelog tima pa tako i fizioterapeuta jest promijeniti prepuštenost, pasivnost čovjeka kojeg susrećemo, manje od toga ne smijemo prihvatiti.</a:t>
            </a:r>
          </a:p>
          <a:p>
            <a:r>
              <a:rPr lang="hr-HR" dirty="0" smtClean="0"/>
              <a:t>To uključuje informiranje i savjetovanje bolesnika i poduku njegove obitelji o bolesti.</a:t>
            </a:r>
            <a:endParaRPr lang="hr-HR" dirty="0"/>
          </a:p>
        </p:txBody>
      </p:sp>
      <p:pic>
        <p:nvPicPr>
          <p:cNvPr id="4" name="Slika 3" descr="klara 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293096"/>
            <a:ext cx="2699830" cy="238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duhovnika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Duhovni rad na palijativi ima za cilj pomagati zdravstvenim djelatnicima u pratnji bolesnika i njihovih obitelji u teškim trenucima bolesti i samoće, kao i u trenucima žalovanja kada ih napuštaju njihovi najbliži.</a:t>
            </a:r>
          </a:p>
          <a:p>
            <a:endParaRPr lang="hr-HR" dirty="0" smtClean="0"/>
          </a:p>
          <a:p>
            <a:r>
              <a:rPr lang="hr-HR" dirty="0" smtClean="0"/>
              <a:t>To znači biti blizu svima koji trpe, bilo tjelesno, duševno ili duhovno.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Članovi našeg tima: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Multidisciplinarni tim se sastoji od različitih</a:t>
            </a:r>
          </a:p>
          <a:p>
            <a:pPr>
              <a:buNone/>
            </a:pPr>
            <a:r>
              <a:rPr lang="hr-HR" dirty="0" smtClean="0"/>
              <a:t>zdravstvenih i nezdravstvenih struka.</a:t>
            </a:r>
          </a:p>
          <a:p>
            <a:pPr>
              <a:buNone/>
            </a:pPr>
            <a:r>
              <a:rPr lang="hr-HR" dirty="0" smtClean="0"/>
              <a:t>Palijativni tim čine:</a:t>
            </a:r>
          </a:p>
          <a:p>
            <a:r>
              <a:rPr lang="hr-HR" dirty="0" smtClean="0"/>
              <a:t> liječnik</a:t>
            </a:r>
          </a:p>
          <a:p>
            <a:r>
              <a:rPr lang="hr-HR" dirty="0" smtClean="0"/>
              <a:t> viša medicinska sestra</a:t>
            </a:r>
          </a:p>
          <a:p>
            <a:r>
              <a:rPr lang="hr-HR" dirty="0" smtClean="0"/>
              <a:t> psiholog</a:t>
            </a:r>
          </a:p>
          <a:p>
            <a:r>
              <a:rPr lang="hr-HR" dirty="0" smtClean="0"/>
              <a:t> fizioterapeut</a:t>
            </a:r>
          </a:p>
          <a:p>
            <a:r>
              <a:rPr lang="hr-HR" dirty="0" smtClean="0"/>
              <a:t> socijalni radnik</a:t>
            </a:r>
          </a:p>
          <a:p>
            <a:r>
              <a:rPr lang="hr-HR" dirty="0" smtClean="0"/>
              <a:t> duhovnik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duhovnika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   U našoj bolnici djeluje Pastoralna služba.</a:t>
            </a:r>
          </a:p>
          <a:p>
            <a:pPr>
              <a:buNone/>
            </a:pPr>
            <a:r>
              <a:rPr lang="hr-HR" dirty="0" smtClean="0"/>
              <a:t>   Zadatak Pastoralne službe je zajedno s bolesnikom otkriti njegove duhovne potrebe..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U pastoralu sudjeluju:</a:t>
            </a:r>
          </a:p>
          <a:p>
            <a:r>
              <a:rPr lang="hr-HR" dirty="0" smtClean="0"/>
              <a:t> 	redovnici</a:t>
            </a:r>
          </a:p>
          <a:p>
            <a:r>
              <a:rPr lang="hr-HR" dirty="0" smtClean="0"/>
              <a:t> 	redovnice</a:t>
            </a:r>
          </a:p>
          <a:p>
            <a:r>
              <a:rPr lang="hr-HR" dirty="0" smtClean="0"/>
              <a:t> 	bolnički kapelan</a:t>
            </a:r>
          </a:p>
          <a:p>
            <a:r>
              <a:rPr lang="hr-HR" dirty="0" smtClean="0"/>
              <a:t> 	pastoralni tim</a:t>
            </a:r>
          </a:p>
          <a:p>
            <a:r>
              <a:rPr lang="hr-HR" dirty="0" smtClean="0"/>
              <a:t> 	svi suradnici </a:t>
            </a:r>
          </a:p>
          <a:p>
            <a:r>
              <a:rPr lang="hr-HR" dirty="0" smtClean="0"/>
              <a:t>  	volonteri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duhovnika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Svi koji djeluju u pastoralu na našem odjelu djelom i riječju svjedoče Radosnu vijest spasenja koja nam je darovana u Kristu, uvijek poštujući slobodu, vjeru i vrijednost svake osobe.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duhovnika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odjelu se ostvaruje suradnja između pastoralnih i zdravstvenih djelatnika u smislu dobre komunikacije i izmjeni informacija između voditelja tima i svih koji u njemu sudjeluju. </a:t>
            </a:r>
          </a:p>
          <a:p>
            <a:r>
              <a:rPr lang="hr-HR" dirty="0" smtClean="0"/>
              <a:t>Dijelimo informacije i saznanja o potrebama pacijenta, njegovim doživljajima i željama.</a:t>
            </a:r>
            <a:endParaRPr lang="hr-HR" dirty="0"/>
          </a:p>
        </p:txBody>
      </p:sp>
      <p:pic>
        <p:nvPicPr>
          <p:cNvPr id="4" name="Slika 3" descr="P626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643446"/>
            <a:ext cx="2721871" cy="197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duhovnika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timu je važno produbiti znanje i svijest o vrijednosti i potrebi sakramenta Bolesničkog pomazanja, koji je često izvor utjehe i smirenosti u trpljenju ili snaga za miran prelazak u vječnost.</a:t>
            </a:r>
          </a:p>
          <a:p>
            <a:endParaRPr lang="hr-HR" dirty="0" smtClean="0"/>
          </a:p>
          <a:p>
            <a:r>
              <a:rPr lang="hr-HR" dirty="0" smtClean="0"/>
              <a:t>Za razgovor, susret i sakramente na palijativnom odjelu trajno je dostupan bolnički kapelan – duhovnik.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PASTORALNI 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Kad ne možemo učiniti ništa, kad naše fizičke moći nisu dovoljne, nastupaju moći duše i vjere. </a:t>
            </a:r>
            <a:r>
              <a:rPr lang="hr-HR" b="1" dirty="0" smtClean="0"/>
              <a:t>Uvijek možemo voljeti.</a:t>
            </a:r>
          </a:p>
          <a:p>
            <a:r>
              <a:rPr lang="hr-HR" dirty="0" smtClean="0"/>
              <a:t>Mnogi umirući, u trenutku napuštanja života strahuju od samoće, nitko ne želi biti sam, želi biti ljubljen i prihvaćen.</a:t>
            </a:r>
          </a:p>
          <a:p>
            <a:r>
              <a:rPr lang="hr-HR" dirty="0" smtClean="0"/>
              <a:t>Često možemo doživjeti kako nas netko "uhvati čvrsto za ruku" i ne pušta da odemo. </a:t>
            </a:r>
          </a:p>
          <a:p>
            <a:pPr>
              <a:buNone/>
            </a:pPr>
            <a:r>
              <a:rPr lang="hr-HR" dirty="0" smtClean="0"/>
              <a:t>   Time ne čineći “ništa” činimo puno jer mu pomažemo da se ne osjeća osamljeno.</a:t>
            </a:r>
          </a:p>
          <a:p>
            <a:r>
              <a:rPr lang="hr-HR" dirty="0" smtClean="0"/>
              <a:t>Ponekad je bolje izbjeći utješne i nezgrapne riječi i ostati moliti u tišini.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Pastoralni 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Empatičkom pristunošću “pomažemo u držanju nečije boli”, priznajemo njihovu patnju, iskazujemo žaljenje što nemamo odgovore i rješenja ali se zbog nje također uz bolesnika i smijemo i bivamo radosni ne fokusirajući se na bolest, bol ili umiranje.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Pastoralni 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U dijalogu se često dođe do želje za susretom sa Stvoriteljem života i izmirenjem sa svima; sa sobom, s drugima i s Bogom.</a:t>
            </a:r>
          </a:p>
          <a:p>
            <a:pPr>
              <a:buNone/>
            </a:pPr>
            <a:r>
              <a:rPr lang="hr-HR" dirty="0" smtClean="0"/>
              <a:t>	Naša prisutnost, naša molitva, naše ponašanje i djela često dovode do toga da se osoba pomiri s Bogom i primljenim Bolesničkim pomazanjem sretno prođe u vječnost. </a:t>
            </a:r>
          </a:p>
          <a:p>
            <a:pPr>
              <a:buNone/>
            </a:pPr>
            <a:r>
              <a:rPr lang="hr-HR" dirty="0" smtClean="0"/>
              <a:t>	Koje li radosti za sve nas kada možemo dostojanstveno i s ponosom ispratiti osobu k Bogu!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Uspostava povjerenja i dobrih odnosa sa bolesnikom i njegovom obitelji</a:t>
            </a:r>
          </a:p>
          <a:p>
            <a:r>
              <a:rPr lang="hr-HR" dirty="0" smtClean="0"/>
              <a:t>Identifikacija i klasifikacija potreba bolesnika</a:t>
            </a:r>
          </a:p>
          <a:p>
            <a:r>
              <a:rPr lang="hr-HR" dirty="0" smtClean="0"/>
              <a:t>Određivanje prioriteta</a:t>
            </a:r>
          </a:p>
          <a:p>
            <a:r>
              <a:rPr lang="hr-HR" dirty="0" err="1" smtClean="0"/>
              <a:t>Mulidisciplinarni</a:t>
            </a:r>
            <a:r>
              <a:rPr lang="hr-HR" dirty="0" smtClean="0"/>
              <a:t> pristup procjeni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Svaki član tima ima svoju ulogu u životu palijativnog bolesnika, i bez te uloge lanac ne bi bio potpun.</a:t>
            </a:r>
          </a:p>
          <a:p>
            <a:r>
              <a:rPr lang="hr-HR" dirty="0" smtClean="0"/>
              <a:t>Dobra komunikacija u timu je ključni dio USPJEHA.</a:t>
            </a:r>
          </a:p>
          <a:p>
            <a:r>
              <a:rPr lang="hr-HR" dirty="0" smtClean="0"/>
              <a:t>Ono što nas vodi u našem djelovanju jest ljubav prema bližnjemu koja se očituje kao </a:t>
            </a:r>
            <a:r>
              <a:rPr lang="hr-HR" b="1" dirty="0" smtClean="0"/>
              <a:t>dostupnost, prihvaćanje, razumijevanje i slušanje.</a:t>
            </a:r>
            <a:endParaRPr lang="en-US" dirty="0" smtClean="0"/>
          </a:p>
          <a:p>
            <a:endParaRPr lang="hr-HR" dirty="0" smtClean="0"/>
          </a:p>
        </p:txBody>
      </p:sp>
      <p:pic>
        <p:nvPicPr>
          <p:cNvPr id="4" name="Slika 4" descr="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4573" y="116633"/>
            <a:ext cx="140908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Misao palijativnog tima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dirty="0" smtClean="0"/>
              <a:t>Nije važno činiti velike stvari, već male stvari s velikim srcem.</a:t>
            </a:r>
            <a:br>
              <a:rPr lang="hr-HR" dirty="0" smtClean="0"/>
            </a:br>
            <a:endParaRPr lang="hr-HR" dirty="0" smtClean="0"/>
          </a:p>
          <a:p>
            <a:pPr algn="r">
              <a:buNone/>
            </a:pPr>
            <a:r>
              <a:rPr lang="hr-HR" dirty="0" smtClean="0"/>
              <a:t>Majka Tereza</a:t>
            </a:r>
            <a:endParaRPr lang="hr-HR" dirty="0"/>
          </a:p>
        </p:txBody>
      </p:sp>
      <p:pic>
        <p:nvPicPr>
          <p:cNvPr id="4" name="Slika 3" descr="mother_ter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214686"/>
            <a:ext cx="256487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Holistički pristup bolesniku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Bolesniku pristupamo holistički, u središtu pozornosti nije samo bolest, odnosno bolesni organ nego cijela osoba sa svim svojim psihološkim, društvenim i duhovnim problemima.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251704"/>
          </a:xfrm>
        </p:spPr>
        <p:txBody>
          <a:bodyPr/>
          <a:lstStyle/>
          <a:p>
            <a:r>
              <a:rPr lang="hr-HR" dirty="0" smtClean="0"/>
              <a:t>Hvala na pažnji!!!</a:t>
            </a:r>
            <a:endParaRPr lang="hr-HR" dirty="0"/>
          </a:p>
        </p:txBody>
      </p:sp>
      <p:pic>
        <p:nvPicPr>
          <p:cNvPr id="8" name="Slika 7" descr="S103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357562"/>
            <a:ext cx="5334005" cy="300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14744" y="5286388"/>
            <a:ext cx="5114778" cy="1101248"/>
          </a:xfrm>
        </p:spPr>
        <p:txBody>
          <a:bodyPr/>
          <a:lstStyle/>
          <a:p>
            <a:r>
              <a:rPr lang="hr-HR" smtClean="0"/>
              <a:t>Izvorni slajdovi: Tim </a:t>
            </a:r>
            <a:r>
              <a:rPr lang="hr-HR" dirty="0" smtClean="0"/>
              <a:t>Palijativne skrbi </a:t>
            </a:r>
          </a:p>
          <a:p>
            <a:r>
              <a:rPr lang="hr-HR" dirty="0" smtClean="0"/>
              <a:t>Psihijatrijska bolnica </a:t>
            </a:r>
            <a:r>
              <a:rPr lang="hr-HR" dirty="0" err="1" smtClean="0"/>
              <a:t>Sv.Rafael</a:t>
            </a:r>
            <a:r>
              <a:rPr lang="hr-HR" dirty="0" smtClean="0"/>
              <a:t> Strmac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našeg tima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Cilj je dizanje kvalitete života i smanjenje patnje umirućih i njihovih obitelji, bolesnik je u središtu događanja te u svakom trenutku osoba koju treba poštovati i koja o svemu odlučuje.</a:t>
            </a:r>
          </a:p>
          <a:p>
            <a:endParaRPr lang="hr-HR" dirty="0" smtClean="0"/>
          </a:p>
          <a:p>
            <a:r>
              <a:rPr lang="hr-HR" dirty="0" smtClean="0"/>
              <a:t>Cilj nam je da ova patnja ne bude proživljena u samoći i napuštenosti nego da bude okružena humanošću.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zašto Timski rad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Timski rad, usmjerenost na bolesnika, te </a:t>
            </a:r>
            <a:r>
              <a:rPr lang="hr-HR" u="sng" dirty="0" smtClean="0"/>
              <a:t>međusobno priznanje rada svakog člana tima </a:t>
            </a:r>
            <a:r>
              <a:rPr lang="hr-HR" dirty="0" smtClean="0"/>
              <a:t>važna je karika lanca gdje tim preuzima na sebe bolesnika sa svim njegovim potrebama.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timski rad?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Ovaj pristup podrazumijeva smanjenje patnje, održavanje i poboljšanje kvalitete života bolesnika kod kojih su klasične metode liječenja prestale biti učinkovite.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liječnika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Udovoljiti zahtjevima kontinuirane i sveobuhvatne medicinske skrbi tijekom progresije bolesti</a:t>
            </a:r>
          </a:p>
          <a:p>
            <a:r>
              <a:rPr lang="hr-HR" dirty="0" smtClean="0"/>
              <a:t>Rad liječnika je u sklopu tima za pružanje palijativne medicine/skrbi.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D0E8E8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455</TotalTime>
  <Words>1696</Words>
  <Application>Microsoft Office PowerPoint</Application>
  <PresentationFormat>On-screen Show (4:3)</PresentationFormat>
  <Paragraphs>183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Bogatstvo</vt:lpstr>
      <vt:lpstr>Slide 1</vt:lpstr>
      <vt:lpstr>KAKAV BI TREBAO BITI TIM KOJI BRINE O BOLESNIKU </vt:lpstr>
      <vt:lpstr>Pojam palijativne skrbi</vt:lpstr>
      <vt:lpstr>Članovi našeg tima:</vt:lpstr>
      <vt:lpstr>Holistički pristup bolesniku</vt:lpstr>
      <vt:lpstr>Ciljevi našeg tima</vt:lpstr>
      <vt:lpstr> zašto Timski rad </vt:lpstr>
      <vt:lpstr>Zašto timski rad?</vt:lpstr>
      <vt:lpstr>Uloga liječnika</vt:lpstr>
      <vt:lpstr>Uloga liječnika</vt:lpstr>
      <vt:lpstr>Palijativna skrb</vt:lpstr>
      <vt:lpstr>Uloga liječnika</vt:lpstr>
      <vt:lpstr>Uloga liječnika</vt:lpstr>
      <vt:lpstr>Uloga liječnika:</vt:lpstr>
      <vt:lpstr>Uloga liječnika</vt:lpstr>
      <vt:lpstr>Uloga više med. sestre</vt:lpstr>
      <vt:lpstr>Uloga više med. sestre</vt:lpstr>
      <vt:lpstr>Uloga više med.sestre</vt:lpstr>
      <vt:lpstr>Uloga više med.sestre</vt:lpstr>
      <vt:lpstr>Uloga VIŠE MED.SESTRE</vt:lpstr>
      <vt:lpstr>Uloga više med. sestre</vt:lpstr>
      <vt:lpstr>Uloga psihologa</vt:lpstr>
      <vt:lpstr>Uloga psihologa</vt:lpstr>
      <vt:lpstr>Uloga psihologa</vt:lpstr>
      <vt:lpstr>Uloga psihologa</vt:lpstr>
      <vt:lpstr>Uloga psihologa</vt:lpstr>
      <vt:lpstr>Uloga psihologa</vt:lpstr>
      <vt:lpstr>Uloga socijalnog radnika</vt:lpstr>
      <vt:lpstr>ULOGA SOCIJALNOG RADNIKA</vt:lpstr>
      <vt:lpstr>ULOGA SOCIJALNOG RADNIKA</vt:lpstr>
      <vt:lpstr>ULOGA SOCIJALNOG RADNIKA</vt:lpstr>
      <vt:lpstr>ULOGA SOCIJALNOG RADNIKA</vt:lpstr>
      <vt:lpstr>ULOGA FIZIOTERAPEUTA</vt:lpstr>
      <vt:lpstr>ULOGA FIZIOTERAPEUTA</vt:lpstr>
      <vt:lpstr>ULOGA FIZIOTERAPEUTA</vt:lpstr>
      <vt:lpstr>ULOGA FIZIOTERAPEUTA</vt:lpstr>
      <vt:lpstr>ULOGA FIZIOTERAPEUTA</vt:lpstr>
      <vt:lpstr>ULOGA FIZIOTERAPEUTA</vt:lpstr>
      <vt:lpstr>Uloga duhovnika</vt:lpstr>
      <vt:lpstr>Uloga duhovnika</vt:lpstr>
      <vt:lpstr>Uloga duhovnika</vt:lpstr>
      <vt:lpstr>Uloga duhovnika</vt:lpstr>
      <vt:lpstr>Uloga duhovnika</vt:lpstr>
      <vt:lpstr>PASTORALNI RAD</vt:lpstr>
      <vt:lpstr>Pastoralni rad</vt:lpstr>
      <vt:lpstr>Pastoralni rad</vt:lpstr>
      <vt:lpstr>Zaključak:</vt:lpstr>
      <vt:lpstr>Zaključak:</vt:lpstr>
      <vt:lpstr>Misao palijativnog tima</vt:lpstr>
      <vt:lpstr>Hvala na pažnji!!!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BI TREBAO BITI TIM KOJI BRINE O BOLESNIKU </dc:title>
  <dc:creator>boss</dc:creator>
  <cp:lastModifiedBy>Mazohinda</cp:lastModifiedBy>
  <cp:revision>135</cp:revision>
  <dcterms:created xsi:type="dcterms:W3CDTF">2012-10-01T16:45:38Z</dcterms:created>
  <dcterms:modified xsi:type="dcterms:W3CDTF">2013-05-29T17:44:27Z</dcterms:modified>
</cp:coreProperties>
</file>