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5E51-8ECA-4FCA-8623-9738F71B0274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8A44-B716-4268-AB69-A213741692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5E51-8ECA-4FCA-8623-9738F71B0274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8A44-B716-4268-AB69-A213741692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5E51-8ECA-4FCA-8623-9738F71B0274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8A44-B716-4268-AB69-A213741692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5E51-8ECA-4FCA-8623-9738F71B0274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8A44-B716-4268-AB69-A213741692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5E51-8ECA-4FCA-8623-9738F71B0274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8A44-B716-4268-AB69-A213741692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5E51-8ECA-4FCA-8623-9738F71B0274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8A44-B716-4268-AB69-A213741692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5E51-8ECA-4FCA-8623-9738F71B0274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8A44-B716-4268-AB69-A213741692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5E51-8ECA-4FCA-8623-9738F71B0274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8A44-B716-4268-AB69-A213741692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5E51-8ECA-4FCA-8623-9738F71B0274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8A44-B716-4268-AB69-A213741692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5E51-8ECA-4FCA-8623-9738F71B0274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8A44-B716-4268-AB69-A213741692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5E51-8ECA-4FCA-8623-9738F71B0274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8A44-B716-4268-AB69-A213741692B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45E51-8ECA-4FCA-8623-9738F71B0274}" type="datetimeFigureOut">
              <a:rPr lang="hr-HR" smtClean="0"/>
              <a:pPr/>
              <a:t>30.5.2013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08A44-B716-4268-AB69-A213741692B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jco.ascopubs.org/cgi/content/full/20/7/1948/FIG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 descr="Logo za edukaciju te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985963"/>
            <a:ext cx="910907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400600" cy="683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9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0"/>
            <a:ext cx="8604448" cy="681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897" y="-50550"/>
            <a:ext cx="5755407" cy="6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7204"/>
            <a:ext cx="8856984" cy="6860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545"/>
            <a:ext cx="5400576" cy="685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035" y="-50303"/>
            <a:ext cx="5472261" cy="690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086" y="274638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sz="2400" i="1" smtClean="0">
                <a:latin typeface="Arial" pitchFamily="34" charset="0"/>
                <a:cs typeface="Arial" pitchFamily="34" charset="0"/>
              </a:rPr>
              <a:t>“Bolest”</a:t>
            </a:r>
            <a:r>
              <a:rPr lang="hr-HR" sz="2400" smtClean="0">
                <a:latin typeface="Arial" pitchFamily="34" charset="0"/>
                <a:cs typeface="Arial" pitchFamily="34" charset="0"/>
              </a:rPr>
              <a:t>. </a:t>
            </a:r>
            <a:r>
              <a:rPr lang="hr-HR" sz="2400" smtClean="0">
                <a:latin typeface="Arial" pitchFamily="34" charset="0"/>
                <a:cs typeface="Arial" pitchFamily="34" charset="0"/>
              </a:rPr>
              <a:t>Godé-Darel </a:t>
            </a:r>
            <a:r>
              <a:rPr lang="hr-HR" sz="2400" smtClean="0">
                <a:latin typeface="Arial" pitchFamily="34" charset="0"/>
                <a:cs typeface="Arial" pitchFamily="34" charset="0"/>
              </a:rPr>
              <a:t>je </a:t>
            </a:r>
            <a:r>
              <a:rPr lang="hr-HR" sz="2400" smtClean="0">
                <a:latin typeface="Arial" pitchFamily="34" charset="0"/>
                <a:cs typeface="Arial" pitchFamily="34" charset="0"/>
              </a:rPr>
              <a:t>u krevetu. Hodler je </a:t>
            </a:r>
            <a:r>
              <a:rPr lang="hr-HR" sz="2400" smtClean="0">
                <a:latin typeface="Arial" pitchFamily="34" charset="0"/>
                <a:cs typeface="Arial" pitchFamily="34" charset="0"/>
              </a:rPr>
              <a:t>naslikao ovu </a:t>
            </a:r>
            <a:r>
              <a:rPr lang="hr-HR" sz="2400" smtClean="0">
                <a:latin typeface="Arial" pitchFamily="34" charset="0"/>
                <a:cs typeface="Arial" pitchFamily="34" charset="0"/>
              </a:rPr>
              <a:t>sliku s ružama i satom u lipnju 1914. godine, nakon njezine druge </a:t>
            </a:r>
            <a:r>
              <a:rPr lang="hr-HR" sz="2400" smtClean="0">
                <a:latin typeface="Arial" pitchFamily="34" charset="0"/>
                <a:cs typeface="Arial" pitchFamily="34" charset="0"/>
              </a:rPr>
              <a:t>operacije.</a:t>
            </a:r>
            <a:endParaRPr lang="hr-HR" sz="36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6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00213"/>
            <a:ext cx="748982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490"/>
            <a:ext cx="9143999" cy="656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-19143"/>
            <a:ext cx="5617170" cy="68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87" y="188640"/>
            <a:ext cx="904019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b="1" smtClean="0"/>
              <a:t>Ferdinand Hodler: prizori </a:t>
            </a:r>
            <a:r>
              <a:rPr lang="hr-HR" b="1" smtClean="0"/>
              <a:t>umiranja </a:t>
            </a:r>
            <a:r>
              <a:rPr lang="hr-HR" b="1" smtClean="0"/>
              <a:t>Valentine God</a:t>
            </a:r>
            <a:r>
              <a:rPr lang="hr-HR" sz="4000" b="1" smtClean="0">
                <a:latin typeface="Arial" charset="0"/>
                <a:cs typeface="Arial" charset="0"/>
              </a:rPr>
              <a:t>é</a:t>
            </a:r>
            <a:r>
              <a:rPr lang="hr-HR" b="1" smtClean="0"/>
              <a:t>-Darel</a:t>
            </a:r>
            <a:endParaRPr lang="hr-HR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53" y="288056"/>
            <a:ext cx="9153259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05"/>
            <a:ext cx="9091199" cy="671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4551"/>
            <a:ext cx="9144000" cy="6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90815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76" y="125086"/>
            <a:ext cx="9126924" cy="661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159"/>
            <a:ext cx="5544616" cy="68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9144001" cy="679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55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86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53265"/>
            <a:ext cx="4975002" cy="570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8890000" cy="1079847"/>
          </a:xfrm>
        </p:spPr>
        <p:txBody>
          <a:bodyPr/>
          <a:lstStyle/>
          <a:p>
            <a:r>
              <a:rPr lang="hr-HR" sz="2800" smtClean="0">
                <a:latin typeface="Arial" charset="0"/>
                <a:cs typeface="Arial" charset="0"/>
              </a:rPr>
              <a:t>“Iscrpljenost”. </a:t>
            </a:r>
            <a:r>
              <a:rPr lang="hr-HR" sz="2800" smtClean="0">
                <a:latin typeface="Arial" charset="0"/>
                <a:cs typeface="Arial" charset="0"/>
              </a:rPr>
              <a:t/>
            </a:r>
            <a:br>
              <a:rPr lang="hr-HR" sz="2800" smtClean="0">
                <a:latin typeface="Arial" charset="0"/>
                <a:cs typeface="Arial" charset="0"/>
              </a:rPr>
            </a:br>
            <a:r>
              <a:rPr lang="hr-HR" sz="2800" smtClean="0">
                <a:latin typeface="Arial" charset="0"/>
                <a:cs typeface="Arial" charset="0"/>
              </a:rPr>
              <a:t>2. siječnja 1915. godine je </a:t>
            </a:r>
            <a:r>
              <a:rPr lang="hr-HR" sz="2800" smtClean="0">
                <a:latin typeface="Arial" charset="0"/>
                <a:cs typeface="Arial" charset="0"/>
              </a:rPr>
              <a:t>sklopila oči. </a:t>
            </a:r>
            <a:endParaRPr lang="hr-H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99126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Moramo dobro i pošteno sagledati osobne stavove prema umiranju i smrti prije no što u tišini i bez anksioznosti sjednemo pored terminalnog bolesnika.</a:t>
            </a:r>
          </a:p>
          <a:p>
            <a:pPr lvl="4">
              <a:buNone/>
            </a:pPr>
            <a:r>
              <a:rPr lang="hr-HR" smtClean="0">
                <a:latin typeface="Arial" charset="0"/>
                <a:cs typeface="Arial" charset="0"/>
              </a:rPr>
              <a:t>				Elisabeth Kübler-Ross</a:t>
            </a:r>
          </a:p>
          <a:p>
            <a:pPr lvl="4"/>
            <a:endParaRPr lang="hr-HR" smtClean="0">
              <a:latin typeface="Arial" charset="0"/>
              <a:cs typeface="Arial" charset="0"/>
            </a:endParaRPr>
          </a:p>
          <a:p>
            <a:r>
              <a:rPr lang="hr-HR" smtClean="0">
                <a:latin typeface="Arial" charset="0"/>
                <a:cs typeface="Arial" charset="0"/>
              </a:rPr>
              <a:t>Potrebna je hrabrost u radu s ovim bolesnicima i njihovim obiteljima, kao i značajne komunikacijske vještine i emocionalna stabilnost.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916603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034"/>
            <a:ext cx="9144000" cy="642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9108183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673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84337"/>
            <a:ext cx="3593951" cy="537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i="1" smtClean="0">
                <a:latin typeface="Arial" charset="0"/>
                <a:cs typeface="Arial" charset="0"/>
              </a:rPr>
              <a:t>“Bol”</a:t>
            </a:r>
            <a:r>
              <a:rPr lang="hr-HR" sz="3600" smtClean="0">
                <a:latin typeface="Arial" charset="0"/>
                <a:cs typeface="Arial" charset="0"/>
              </a:rPr>
              <a:t>. </a:t>
            </a:r>
            <a:r>
              <a:rPr lang="hr-HR" sz="3600" smtClean="0">
                <a:latin typeface="Arial" charset="0"/>
                <a:cs typeface="Arial" charset="0"/>
              </a:rPr>
              <a:t/>
            </a:r>
            <a:br>
              <a:rPr lang="hr-HR" sz="3600" smtClean="0">
                <a:latin typeface="Arial" charset="0"/>
                <a:cs typeface="Arial" charset="0"/>
              </a:rPr>
            </a:br>
            <a:r>
              <a:rPr lang="hr-HR" sz="2800" smtClean="0">
                <a:latin typeface="Arial" charset="0"/>
                <a:cs typeface="Arial" charset="0"/>
              </a:rPr>
              <a:t>Zadnji dani života. 19. siječnja 1915. je zadnji </a:t>
            </a:r>
            <a:r>
              <a:rPr lang="hr-HR" sz="2800" smtClean="0">
                <a:latin typeface="Arial" charset="0"/>
                <a:cs typeface="Arial" charset="0"/>
              </a:rPr>
              <a:t>put </a:t>
            </a:r>
            <a:r>
              <a:rPr lang="hr-HR" sz="2800" smtClean="0">
                <a:latin typeface="Arial" charset="0"/>
                <a:cs typeface="Arial" charset="0"/>
              </a:rPr>
              <a:t>razgovarala s Hodlerom.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016"/>
            <a:ext cx="9168914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40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0"/>
            <a:ext cx="8964488" cy="682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904656" cy="679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88032"/>
            <a:ext cx="9161949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250824" y="620713"/>
            <a:ext cx="8425632" cy="2664271"/>
          </a:xfrm>
        </p:spPr>
        <p:txBody>
          <a:bodyPr/>
          <a:lstStyle/>
          <a:p>
            <a:r>
              <a:rPr lang="hr-HR" sz="2400" smtClean="0">
                <a:latin typeface="Arial" charset="0"/>
                <a:cs typeface="Arial" charset="0"/>
              </a:rPr>
              <a:t>Švicarski slikar  Ferdinand Hodler (1853-1918) slikao je svoju voljenu  Valentine Godé-Darel prije, tokom i nakon bolesti;</a:t>
            </a:r>
          </a:p>
          <a:p>
            <a:r>
              <a:rPr lang="hr-HR" sz="2400" smtClean="0">
                <a:latin typeface="Arial" charset="0"/>
                <a:cs typeface="Arial" charset="0"/>
              </a:rPr>
              <a:t>U siječnju 1914. godine, samo tri mjeseca nakon rođenja njihove kćeri Pauline, Godé-Darel je operirala ginekološki karcinom, od kojeg je umrla nakon godinu dana</a:t>
            </a:r>
            <a:r>
              <a:rPr lang="hr-HR" sz="2400">
                <a:latin typeface="Arial" charset="0"/>
                <a:cs typeface="Arial" charset="0"/>
              </a:rPr>
              <a:t>.</a:t>
            </a:r>
            <a:endParaRPr lang="hr-HR" sz="2400" smtClean="0">
              <a:latin typeface="Arial" charset="0"/>
              <a:cs typeface="Arial" charset="0"/>
            </a:endParaRPr>
          </a:p>
        </p:txBody>
      </p:sp>
      <p:pic>
        <p:nvPicPr>
          <p:cNvPr id="4099" name="Picture 4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933056"/>
            <a:ext cx="248376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3573016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>
                <a:latin typeface="Arial" charset="0"/>
                <a:cs typeface="Arial" charset="0"/>
              </a:rPr>
              <a:t>Između 1912-1915, Hodler ju je mnogo puta slikao.</a:t>
            </a:r>
          </a:p>
          <a:p>
            <a:r>
              <a:rPr lang="hr-HR">
                <a:latin typeface="Arial" charset="0"/>
                <a:cs typeface="Arial" charset="0"/>
              </a:rPr>
              <a:t>Pogled na ove slike pomaže osobama koje rade u palijativnoj medicini da osjete svoje reakcije na ove vizualne prikaze stadija patnje.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0922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918278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3078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800" i="1" smtClean="0">
                <a:latin typeface="Arial" charset="0"/>
                <a:cs typeface="Arial" charset="0"/>
              </a:rPr>
              <a:t>“Agonija”.</a:t>
            </a:r>
            <a:r>
              <a:rPr lang="hr-HR" sz="3600" smtClean="0">
                <a:latin typeface="Arial" charset="0"/>
                <a:cs typeface="Arial" charset="0"/>
              </a:rPr>
              <a:t> </a:t>
            </a:r>
            <a:r>
              <a:rPr lang="hr-HR" sz="3600" smtClean="0">
                <a:latin typeface="Arial" charset="0"/>
                <a:cs typeface="Arial" charset="0"/>
              </a:rPr>
              <a:t/>
            </a:r>
            <a:br>
              <a:rPr lang="hr-HR" sz="3600" smtClean="0">
                <a:latin typeface="Arial" charset="0"/>
                <a:cs typeface="Arial" charset="0"/>
              </a:rPr>
            </a:br>
            <a:r>
              <a:rPr lang="hr-HR" sz="2400" smtClean="0">
                <a:latin typeface="Arial" charset="0"/>
                <a:cs typeface="Arial" charset="0"/>
              </a:rPr>
              <a:t>Dan prije </a:t>
            </a:r>
            <a:r>
              <a:rPr lang="hr-HR" sz="2400" smtClean="0">
                <a:latin typeface="Arial" charset="0"/>
                <a:cs typeface="Arial" charset="0"/>
              </a:rPr>
              <a:t>smrti </a:t>
            </a:r>
            <a:r>
              <a:rPr lang="hr-HR" sz="2400" smtClean="0">
                <a:latin typeface="Arial" charset="0"/>
                <a:cs typeface="Arial" charset="0"/>
              </a:rPr>
              <a:t>izgubila je svijest. Više nema komunikacije s umirućim. Ako dugo traje ovo razdoblje, smrt je često “olakšanje” za obitelj i oni koji skrbe. </a:t>
            </a:r>
            <a:br>
              <a:rPr lang="hr-HR" sz="2400" smtClean="0">
                <a:latin typeface="Arial" charset="0"/>
                <a:cs typeface="Arial" charset="0"/>
              </a:rPr>
            </a:br>
            <a:endParaRPr lang="hr-HR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4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4016"/>
            <a:ext cx="9106005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4016"/>
            <a:ext cx="9118927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988840"/>
            <a:ext cx="912136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2800" i="1" smtClean="0">
                <a:latin typeface="Arial" charset="0"/>
                <a:cs typeface="Arial" charset="0"/>
              </a:rPr>
              <a:t>Posljednja slika mrtve Godé-Darel. </a:t>
            </a:r>
            <a:br>
              <a:rPr lang="hr-HR" sz="2800" i="1" smtClean="0">
                <a:latin typeface="Arial" charset="0"/>
                <a:cs typeface="Arial" charset="0"/>
              </a:rPr>
            </a:br>
            <a:r>
              <a:rPr lang="hr-HR" sz="2000" smtClean="0">
                <a:latin typeface="Arial" charset="0"/>
                <a:cs typeface="Arial" charset="0"/>
              </a:rPr>
              <a:t>Na ovoj slici od 26.1. 1915. godine Hodler je simbolički transformirao sliku, s dominacijom puno horizontalnih linija. Plave linije na stropu su simbol raja, gdje će duša otići. Tamna baza kreveta se odnosi na podzemni svijet. Vrh i dno kreveta nisu od drveta - tu su simboli vremena, početka i kraja...</a:t>
            </a:r>
            <a:br>
              <a:rPr lang="hr-HR" sz="2000" smtClean="0">
                <a:latin typeface="Arial" charset="0"/>
                <a:cs typeface="Arial" charset="0"/>
              </a:rPr>
            </a:br>
            <a:endParaRPr lang="hr-HR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042" y="-45295"/>
            <a:ext cx="5257254" cy="690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129"/>
            <a:ext cx="9144000" cy="654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0"/>
            <a:ext cx="9108504" cy="1196752"/>
          </a:xfrm>
        </p:spPr>
        <p:txBody>
          <a:bodyPr>
            <a:normAutofit/>
          </a:bodyPr>
          <a:lstStyle/>
          <a:p>
            <a:r>
              <a:rPr lang="hr-HR" sz="2400" b="1" i="1" smtClean="0">
                <a:latin typeface="Arial" charset="0"/>
                <a:cs typeface="Arial" charset="0"/>
              </a:rPr>
              <a:t>Suton nad Ženevskim jezerom, </a:t>
            </a:r>
            <a:r>
              <a:rPr lang="hr-HR" sz="2400" b="1" i="1" smtClean="0">
                <a:latin typeface="Arial" charset="0"/>
                <a:cs typeface="Arial" charset="0"/>
              </a:rPr>
              <a:t>1915. </a:t>
            </a:r>
            <a:br>
              <a:rPr lang="hr-HR" sz="2400" b="1" i="1" smtClean="0">
                <a:latin typeface="Arial" charset="0"/>
                <a:cs typeface="Arial" charset="0"/>
              </a:rPr>
            </a:br>
            <a:r>
              <a:rPr lang="hr-HR" sz="2400" smtClean="0">
                <a:latin typeface="Arial" charset="0"/>
                <a:cs typeface="Arial" charset="0"/>
              </a:rPr>
              <a:t>Hodler je stalno </a:t>
            </a:r>
            <a:r>
              <a:rPr lang="hr-HR" sz="2400" smtClean="0">
                <a:latin typeface="Arial" charset="0"/>
                <a:cs typeface="Arial" charset="0"/>
              </a:rPr>
              <a:t>slikao jezero </a:t>
            </a:r>
            <a:r>
              <a:rPr lang="hr-HR" sz="2400" smtClean="0">
                <a:latin typeface="Arial" charset="0"/>
                <a:cs typeface="Arial" charset="0"/>
              </a:rPr>
              <a:t>s mjesta gdje je umrla </a:t>
            </a:r>
            <a:r>
              <a:rPr lang="hr-HR" sz="2400" smtClean="0">
                <a:latin typeface="Arial" charset="0"/>
                <a:cs typeface="Arial" charset="0"/>
              </a:rPr>
              <a:t>Godé-Darel</a:t>
            </a:r>
            <a:r>
              <a:rPr lang="hr-HR" sz="2400" smtClean="0">
                <a:latin typeface="Arial" charset="0"/>
                <a:cs typeface="Arial" charset="0"/>
              </a:rPr>
              <a:t>.</a:t>
            </a:r>
            <a:r>
              <a:rPr lang="hr-HR" sz="360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9155" name="Picture 4" descr=" 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3372" y="1080120"/>
            <a:ext cx="8557100" cy="5733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1"/>
            <a:ext cx="6120680" cy="684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4658395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400" b="1" i="1" smtClean="0">
                <a:latin typeface="Arial" pitchFamily="34" charset="0"/>
                <a:cs typeface="Arial" pitchFamily="34" charset="0"/>
              </a:rPr>
              <a:t>“Mladost”</a:t>
            </a:r>
            <a:r>
              <a:rPr lang="hr-HR" sz="2400" b="1" smtClean="0">
                <a:latin typeface="Arial" pitchFamily="34" charset="0"/>
                <a:cs typeface="Arial" pitchFamily="34" charset="0"/>
              </a:rPr>
              <a:t>. </a:t>
            </a:r>
            <a:r>
              <a:rPr lang="hr-HR" sz="2400" smtClean="0">
                <a:latin typeface="Arial" pitchFamily="34" charset="0"/>
                <a:cs typeface="Arial" pitchFamily="34" charset="0"/>
              </a:rPr>
              <a:t>Portret iz 1912. godine </a:t>
            </a:r>
            <a:r>
              <a:rPr lang="hr-HR" sz="2400" smtClean="0">
                <a:latin typeface="Arial" pitchFamily="34" charset="0"/>
                <a:cs typeface="Arial" pitchFamily="34" charset="0"/>
              </a:rPr>
              <a:t>prikazuje </a:t>
            </a:r>
            <a:r>
              <a:rPr lang="hr-HR" sz="2400" smtClean="0">
                <a:latin typeface="Arial" pitchFamily="34" charset="0"/>
                <a:cs typeface="Arial" pitchFamily="34" charset="0"/>
              </a:rPr>
              <a:t>Valentine kao mladu, zdravu ženu</a:t>
            </a:r>
            <a:r>
              <a:rPr lang="hr-HR" sz="2400" smtClean="0">
                <a:latin typeface="Arial" pitchFamily="34" charset="0"/>
                <a:cs typeface="Arial" pitchFamily="34" charset="0"/>
              </a:rPr>
              <a:t>.</a:t>
            </a:r>
            <a:endParaRPr lang="hr-HR" sz="36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02" y="0"/>
            <a:ext cx="88888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328592" cy="686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824536" cy="681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D0E8E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177</Words>
  <Application>Microsoft Office PowerPoint</Application>
  <PresentationFormat>On-screen Show (4:3)</PresentationFormat>
  <Paragraphs>16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Ferdinand Hodler: prizori umiranja Valentine Godé-Darel</vt:lpstr>
      <vt:lpstr>Slide 3</vt:lpstr>
      <vt:lpstr>Slide 4</vt:lpstr>
      <vt:lpstr>Slide 5</vt:lpstr>
      <vt:lpstr>“Mladost”. Portret iz 1912. godine prikazuje Valentine kao mladu, zdravu ženu.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“Bolest”. Godé-Darel je u krevetu. Hodler je naslikao ovu sliku s ružama i satom u lipnju 1914. godine, nakon njezine druge operacije.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“Iscrpljenost”.  2. siječnja 1915. godine je sklopila oči. </vt:lpstr>
      <vt:lpstr>Slide 30</vt:lpstr>
      <vt:lpstr>Slide 31</vt:lpstr>
      <vt:lpstr>Slide 32</vt:lpstr>
      <vt:lpstr>Slide 33</vt:lpstr>
      <vt:lpstr>“Bol”.  Zadnji dani života. 19. siječnja 1915. je zadnji put razgovarala s Hodlerom.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“Agonija”.  Dan prije smrti izgubila je svijest. Više nema komunikacije s umirućim. Ako dugo traje ovo razdoblje, smrt je često “olakšanje” za obitelj i oni koji skrbe.  </vt:lpstr>
      <vt:lpstr>Slide 43</vt:lpstr>
      <vt:lpstr>Slide 44</vt:lpstr>
      <vt:lpstr>Slide 45</vt:lpstr>
      <vt:lpstr>Posljednja slika mrtve Godé-Darel.  Na ovoj slici od 26.1. 1915. godine Hodler je simbolički transformirao sliku, s dominacijom puno horizontalnih linija. Plave linije na stropu su simbol raja, gdje će duša otići. Tamna baza kreveta se odnosi na podzemni svijet. Vrh i dno kreveta nisu od drveta - tu su simboli vremena, početka i kraja... </vt:lpstr>
      <vt:lpstr>Slide 47</vt:lpstr>
      <vt:lpstr>Slide 48</vt:lpstr>
      <vt:lpstr>Suton nad Ženevskim jezerom, 1915.  Hodler je stalno slikao jezero s mjesta gdje je umrla Godé-Darel.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Ferdinand Hodler: prizori umiranje Valentine Godé-Darel</dc:title>
  <dc:creator>Mazohinda</dc:creator>
  <cp:lastModifiedBy>Mazohinda</cp:lastModifiedBy>
  <cp:revision>3</cp:revision>
  <dcterms:created xsi:type="dcterms:W3CDTF">2013-03-16T13:13:02Z</dcterms:created>
  <dcterms:modified xsi:type="dcterms:W3CDTF">2013-05-30T09:17:50Z</dcterms:modified>
</cp:coreProperties>
</file>