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56" r:id="rId3"/>
    <p:sldId id="258" r:id="rId4"/>
    <p:sldId id="259" r:id="rId5"/>
    <p:sldId id="261" r:id="rId6"/>
    <p:sldId id="303" r:id="rId7"/>
    <p:sldId id="282" r:id="rId8"/>
    <p:sldId id="284" r:id="rId9"/>
    <p:sldId id="285" r:id="rId10"/>
    <p:sldId id="270" r:id="rId11"/>
    <p:sldId id="263" r:id="rId12"/>
    <p:sldId id="294" r:id="rId13"/>
    <p:sldId id="295" r:id="rId14"/>
    <p:sldId id="296" r:id="rId15"/>
    <p:sldId id="283" r:id="rId16"/>
    <p:sldId id="297" r:id="rId17"/>
    <p:sldId id="265" r:id="rId18"/>
    <p:sldId id="266" r:id="rId19"/>
    <p:sldId id="267" r:id="rId20"/>
    <p:sldId id="262" r:id="rId21"/>
    <p:sldId id="298" r:id="rId22"/>
    <p:sldId id="281" r:id="rId23"/>
    <p:sldId id="279" r:id="rId24"/>
    <p:sldId id="286" r:id="rId25"/>
    <p:sldId id="268" r:id="rId26"/>
    <p:sldId id="272" r:id="rId27"/>
    <p:sldId id="290" r:id="rId28"/>
    <p:sldId id="291" r:id="rId29"/>
    <p:sldId id="273" r:id="rId30"/>
    <p:sldId id="287" r:id="rId31"/>
    <p:sldId id="274" r:id="rId32"/>
    <p:sldId id="288" r:id="rId33"/>
    <p:sldId id="275" r:id="rId34"/>
    <p:sldId id="276" r:id="rId35"/>
    <p:sldId id="289" r:id="rId36"/>
    <p:sldId id="300" r:id="rId37"/>
    <p:sldId id="301" r:id="rId38"/>
    <p:sldId id="304" r:id="rId39"/>
    <p:sldId id="306" r:id="rId4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>
      <p:cViewPr>
        <p:scale>
          <a:sx n="66" d="100"/>
          <a:sy n="66" d="100"/>
        </p:scale>
        <p:origin x="-1692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3E2-1D67-4890-A322-0A86505ABF0C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51F8-549F-4EAA-831C-5DD5E04B8F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3E2-1D67-4890-A322-0A86505ABF0C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51F8-549F-4EAA-831C-5DD5E04B8F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3E2-1D67-4890-A322-0A86505ABF0C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51F8-549F-4EAA-831C-5DD5E04B8F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3E2-1D67-4890-A322-0A86505ABF0C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51F8-549F-4EAA-831C-5DD5E04B8F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3E2-1D67-4890-A322-0A86505ABF0C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51F8-549F-4EAA-831C-5DD5E04B8F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3E2-1D67-4890-A322-0A86505ABF0C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51F8-549F-4EAA-831C-5DD5E04B8F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3E2-1D67-4890-A322-0A86505ABF0C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51F8-549F-4EAA-831C-5DD5E04B8F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3E2-1D67-4890-A322-0A86505ABF0C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51F8-549F-4EAA-831C-5DD5E04B8F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3E2-1D67-4890-A322-0A86505ABF0C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51F8-549F-4EAA-831C-5DD5E04B8F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3E2-1D67-4890-A322-0A86505ABF0C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51F8-549F-4EAA-831C-5DD5E04B8F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3E2-1D67-4890-A322-0A86505ABF0C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DE51F8-549F-4EAA-831C-5DD5E04B8FC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FE53E2-1D67-4890-A322-0A86505ABF0C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DE51F8-549F-4EAA-831C-5DD5E04B8FC5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Logo za edukaciju te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985963"/>
            <a:ext cx="91090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Farmakološko liječenje boli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hr-H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BOL SLABOG INTENZITETA</a:t>
            </a: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3-5 bodova VAS</a:t>
            </a:r>
            <a:b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PERIFERNO DJELUJUĆI ANALGETICI </a:t>
            </a:r>
          </a:p>
          <a:p>
            <a:pPr>
              <a:lnSpc>
                <a:spcPct val="80000"/>
              </a:lnSpc>
              <a:buNone/>
            </a:pP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paracetamol, NSAR</a:t>
            </a:r>
          </a:p>
          <a:p>
            <a:pPr>
              <a:lnSpc>
                <a:spcPct val="80000"/>
              </a:lnSpc>
            </a:pPr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BOL SREDNJEG INTENZITETA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5-7 bodova VAS</a:t>
            </a:r>
            <a:b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hr-HR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PERIFERNO I CENTRALNO DJELUJUĆI ANALGETICI </a:t>
            </a:r>
          </a:p>
          <a:p>
            <a:pPr>
              <a:lnSpc>
                <a:spcPct val="80000"/>
              </a:lnSpc>
              <a:buNone/>
            </a:pP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( tramadol,kodein)</a:t>
            </a:r>
          </a:p>
          <a:p>
            <a:pPr>
              <a:lnSpc>
                <a:spcPct val="80000"/>
              </a:lnSpc>
            </a:pPr>
            <a:endParaRPr lang="hr-HR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JAKA BOL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7-10 bodova </a:t>
            </a:r>
            <a:b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hr-HR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MORFIN I SINTETSKI ANALOZI    (opioidi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LIJEČENJE MALIGNE BOLI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f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088" y="1935163"/>
            <a:ext cx="571582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PARACETAMOL</a:t>
            </a:r>
            <a:endParaRPr lang="hr-H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Analgetik, antipiretik</a:t>
            </a: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Centralno inhibira prostaglandin sintetazu, ne inhibira agregaciju trombocita, nema protuupalnog djelovanja </a:t>
            </a: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Hipotalamički termoregulacijski centar</a:t>
            </a: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DOZE -20 mg/kg per os, 40 mg/kg per rectum, max dnevna 90 mg/kg</a:t>
            </a: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Intravenski 7,5 mg/kg  do 15 mg/kg </a:t>
            </a: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jetreni P-450 enzim</a:t>
            </a:r>
          </a:p>
          <a:p>
            <a:pPr>
              <a:lnSpc>
                <a:spcPct val="9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Hepatotoksičnost - oštećena jetra u bolesnika u terminalnoj fazi kronične bolesti </a:t>
            </a:r>
          </a:p>
          <a:p>
            <a:pPr>
              <a:lnSpc>
                <a:spcPct val="90000"/>
              </a:lnSpc>
              <a:buNone/>
            </a:pPr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NSAR</a:t>
            </a:r>
            <a:endParaRPr lang="hr-H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Analgetici, antipiretici, protuupalno djelovanje </a:t>
            </a:r>
          </a:p>
          <a:p>
            <a:pPr>
              <a:lnSpc>
                <a:spcPct val="9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Periferna inhibicija ciklooksigenaze</a:t>
            </a:r>
          </a:p>
          <a:p>
            <a:pPr>
              <a:lnSpc>
                <a:spcPct val="9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Reverzibilna disfunkcija </a:t>
            </a: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trombocita</a:t>
            </a:r>
          </a:p>
          <a:p>
            <a:pPr>
              <a:lnSpc>
                <a:spcPct val="9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Akutno </a:t>
            </a: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bubrežno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zatajenje,GI </a:t>
            </a: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krvarenje </a:t>
            </a:r>
          </a:p>
          <a:p>
            <a:pPr>
              <a:lnSpc>
                <a:spcPct val="90000"/>
              </a:lnSpc>
            </a:pPr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DOZE </a:t>
            </a:r>
          </a:p>
          <a:p>
            <a:pPr>
              <a:lnSpc>
                <a:spcPct val="90000"/>
              </a:lnSpc>
              <a:buNone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ibuprofen 5-10 mg/kg per os,max dnevna 40 mg/kg</a:t>
            </a:r>
          </a:p>
          <a:p>
            <a:pPr>
              <a:lnSpc>
                <a:spcPct val="90000"/>
              </a:lnSpc>
              <a:buNone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diklofenack 1 mg/kg,do 3 mg/kg -per os ,supp</a:t>
            </a:r>
          </a:p>
          <a:p>
            <a:pPr>
              <a:lnSpc>
                <a:spcPct val="90000"/>
              </a:lnSpc>
              <a:buNone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ketoprofen –do 1 mg/kg , intravenski </a:t>
            </a:r>
            <a:endParaRPr lang="en-CA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CA" sz="32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TRAMADOL</a:t>
            </a:r>
            <a:endParaRPr lang="hr-H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Centralno djelujući analgetik</a:t>
            </a:r>
          </a:p>
          <a:p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Slabo vezivanje za </a:t>
            </a:r>
            <a:r>
              <a:rPr lang="el-G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-receptore, inhibitor prihvata noradrenalina i serotonina</a:t>
            </a:r>
          </a:p>
          <a:p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Analgetsko djelovanje 1/10 morfina, manje sedacije i  respiratorne depresije,mučnina da </a:t>
            </a:r>
          </a:p>
          <a:p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Putovi primjene per os,per rectum, IV, supkutano infuzija,PCA </a:t>
            </a:r>
          </a:p>
          <a:p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Nema imunosupresivno djelovanje poput ostalih opioida</a:t>
            </a:r>
            <a:endParaRPr lang="el-G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0166" y="714356"/>
          <a:ext cx="60960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333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ANALGETIK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DOZA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PUT PRIMJENE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Paracetamol</a:t>
                      </a: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10-15mg/kg</a:t>
                      </a: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-40 mg/k</a:t>
                      </a: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7,5 -15 mg/kg </a:t>
                      </a: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Peroralni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ektalni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Intravenski </a:t>
                      </a: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Ibuprofen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5-10 mg/kg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Peroralni</a:t>
                      </a: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Diclofenac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0,5-1,5 mg/kg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Peroralni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rektalni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Tramadol</a:t>
                      </a: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1-2 mg/kg</a:t>
                      </a: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0,2-0,6 mg/kg/h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Peroralno,rektalno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intravenski,infuzija</a:t>
                      </a: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Kodein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0,5-1 mg/kg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peroralni</a:t>
                      </a: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Metadon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 mg/kg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peroralni</a:t>
                      </a: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Morfin</a:t>
                      </a: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–MST </a:t>
                      </a: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Continus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dugodjelujući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Tablete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 10mg,30mg,60 mg,100 mg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 </a:t>
                      </a: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os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svakih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12h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Sevredol-morfin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kratkodjelujući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Tablete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 10mg </a:t>
                      </a: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20 mg </a:t>
                      </a: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0,15-0,3 mg/kg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Titracija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per </a:t>
                      </a: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os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,4h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Durogesic–fentanilski</a:t>
                      </a: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naljepak</a:t>
                      </a: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25mcg/h,50mcg/h,100mcg/h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Transkutano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svaka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72h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Oksikodon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 mg/kg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peroralni</a:t>
                      </a: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Hidromorfon</a:t>
                      </a: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0,06 mg/kg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peroralni</a:t>
                      </a: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Transtec-buprenorfin</a:t>
                      </a: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naljepak</a:t>
                      </a:r>
                      <a:endParaRPr kumimoji="0" lang="en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35mcg/h,52,5mcg/h,70 mcg/h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Transkutano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svaka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4 </a:t>
                      </a:r>
                      <a:r>
                        <a:rPr kumimoji="0" lang="en-C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dana</a:t>
                      </a: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OPIOIDI </a:t>
            </a:r>
            <a:endParaRPr lang="hr-H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Char char="o"/>
            </a:pP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MST Continus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tbl a 10,30,60,100  mg  svakih 12h    </a:t>
            </a:r>
          </a:p>
          <a:p>
            <a:pPr>
              <a:lnSpc>
                <a:spcPct val="80000"/>
              </a:lnSpc>
              <a:buFontTx/>
              <a:buChar char="o"/>
            </a:pP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SEVREDOL ( morfin sulfat) 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probijajuću bol a 10 i  20  mg  </a:t>
            </a:r>
          </a:p>
          <a:p>
            <a:pPr>
              <a:lnSpc>
                <a:spcPct val="80000"/>
              </a:lnSpc>
              <a:buFontTx/>
              <a:buChar char="o"/>
            </a:pP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DUROGESIC 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naljepak a 12,5;25;50;75;100 µg/h fentanyla kroz 72h</a:t>
            </a:r>
          </a:p>
          <a:p>
            <a:pPr>
              <a:lnSpc>
                <a:spcPct val="80000"/>
              </a:lnSpc>
              <a:buFontTx/>
              <a:buChar char="o"/>
            </a:pPr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ZALDIAR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-37,5 mg tramadola s 325 mg paracetamola </a:t>
            </a:r>
          </a:p>
          <a:p>
            <a:pPr>
              <a:lnSpc>
                <a:spcPct val="80000"/>
              </a:lnSpc>
              <a:buNone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između I i II stepenice za liječenje maligne boli </a:t>
            </a:r>
          </a:p>
          <a:p>
            <a:pPr>
              <a:lnSpc>
                <a:spcPct val="80000"/>
              </a:lnSpc>
              <a:buNone/>
            </a:pPr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TRANSTEC</a:t>
            </a:r>
            <a:r>
              <a:rPr lang="hr-H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– buprenorphin –agonist-antagonist, naljepak,u matrixu,svaki 4.dan ,</a:t>
            </a:r>
          </a:p>
          <a:p>
            <a:pPr>
              <a:lnSpc>
                <a:spcPct val="80000"/>
              </a:lnSpc>
              <a:buNone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jakost 35 µg/h, 52,5 µg/h, 70 µg/h</a:t>
            </a:r>
          </a:p>
          <a:p>
            <a:pPr>
              <a:lnSpc>
                <a:spcPct val="80000"/>
              </a:lnSpc>
              <a:buNone/>
            </a:pPr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OxyContin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oksikodon , dvofazno otpuštanje, brzo za 1h, traje 12h</a:t>
            </a:r>
          </a:p>
          <a:p>
            <a:pPr>
              <a:lnSpc>
                <a:spcPct val="80000"/>
              </a:lnSpc>
              <a:buNone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jakost od 10,20,40,80 mg </a:t>
            </a:r>
          </a:p>
          <a:p>
            <a:pPr>
              <a:lnSpc>
                <a:spcPct val="80000"/>
              </a:lnSpc>
              <a:buNone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lnSpc>
                <a:spcPct val="80000"/>
              </a:lnSpc>
              <a:buFontTx/>
              <a:buChar char="o"/>
            </a:pPr>
            <a:r>
              <a:rPr lang="hr-H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PALLADONE</a:t>
            </a:r>
            <a:r>
              <a:rPr lang="hr-H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SR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–hidromorfon,  jakost od 4,8,16 mg svakih 12h, za malignu bol i rotaciju opioida</a:t>
            </a:r>
            <a:endParaRPr lang="en-CA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CA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OPIOIDI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TITRACIJA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90000"/>
              </a:lnSpc>
              <a:buNone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  	</a:t>
            </a:r>
            <a:r>
              <a:rPr lang="hr-H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Tramadol, morfin </a:t>
            </a:r>
          </a:p>
          <a:p>
            <a:pPr>
              <a:lnSpc>
                <a:spcPct val="90000"/>
              </a:lnSpc>
              <a:buNone/>
            </a:pPr>
            <a:r>
              <a:rPr lang="hr-H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( Sevredol,MST Contin)</a:t>
            </a:r>
          </a:p>
          <a:p>
            <a:pPr>
              <a:lnSpc>
                <a:spcPct val="90000"/>
              </a:lnSpc>
            </a:pPr>
            <a:r>
              <a:rPr lang="hr-HR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ROTACIJA</a:t>
            </a:r>
          </a:p>
          <a:p>
            <a:pPr>
              <a:lnSpc>
                <a:spcPct val="90000"/>
              </a:lnSpc>
              <a:buNone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   	</a:t>
            </a:r>
            <a:r>
              <a:rPr lang="hr-H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mijenjanje puta primjene opioida zbog  umanjenjenja toksičnih nuspojava i razvoja tolerancije</a:t>
            </a:r>
            <a:endParaRPr lang="hr-HR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KONVERZIJA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zamjena opioida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hr-HR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TOLERANCIJA</a:t>
            </a:r>
            <a:r>
              <a:rPr lang="hr-HR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prilagodba receptora, progresija same bolesti </a:t>
            </a:r>
          </a:p>
          <a:p>
            <a:pPr>
              <a:lnSpc>
                <a:spcPct val="90000"/>
              </a:lnSpc>
              <a:buNone/>
            </a:pPr>
            <a:endParaRPr lang="hr-HR" sz="24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NUSPOJAVE OPIOIDA - opstipacija,svrbež,retencija urina,hipotenzija,respiratorna depresija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650336"/>
          </a:xfrm>
        </p:spPr>
        <p:txBody>
          <a:bodyPr>
            <a:noAutofit/>
          </a:bodyPr>
          <a:lstStyle/>
          <a:p>
            <a:pPr algn="ctr"/>
            <a:r>
              <a:rPr lang="hr-HR" sz="3600" dirty="0" smtClean="0">
                <a:latin typeface="Arial" pitchFamily="34" charset="0"/>
                <a:cs typeface="Arial" pitchFamily="34" charset="0"/>
              </a:rPr>
              <a:t>TABLICA EKVIANALGETSKIH DOZA</a:t>
            </a:r>
            <a:endParaRPr lang="hr-H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sr-Latn-CS" dirty="0" smtClean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2" y="692696"/>
          <a:ext cx="9144000" cy="634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622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TRAMADOL </a:t>
                      </a:r>
                      <a:endParaRPr kumimoji="0" lang="en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 </a:t>
                      </a:r>
                      <a:r>
                        <a:rPr kumimoji="0" lang="en-CA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mg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hr-HR" sz="3200" dirty="0"/>
                    </a:p>
                  </a:txBody>
                  <a:tcPr/>
                </a:tc>
              </a:tr>
              <a:tr h="1207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MORFIN per </a:t>
                      </a:r>
                      <a:r>
                        <a:rPr kumimoji="0" lang="en-C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Im,iv</a:t>
                      </a: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:3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Sevredol</a:t>
                      </a: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 10 </a:t>
                      </a:r>
                      <a:r>
                        <a:rPr kumimoji="0" lang="en-C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 mg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MSTContin</a:t>
                      </a: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30,60,100 mg</a:t>
                      </a:r>
                      <a:endParaRPr kumimoji="0" lang="en-C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mg</a:t>
                      </a:r>
                      <a:endParaRPr kumimoji="0" lang="en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mg</a:t>
                      </a:r>
                      <a:endParaRPr kumimoji="0" lang="en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mg</a:t>
                      </a:r>
                      <a:endParaRPr kumimoji="0" lang="en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mg</a:t>
                      </a:r>
                      <a:endParaRPr kumimoji="0" lang="en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4018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DUROGESIC matrix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12,5; 25;50;100 mcg/h</a:t>
                      </a:r>
                      <a:endParaRPr kumimoji="0" lang="en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mcg/h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 mcg/h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mcg/h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4018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TRANSTEC</a:t>
                      </a:r>
                      <a:endParaRPr kumimoji="0" lang="en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C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buprenorfin</a:t>
                      </a: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35;52,5 </a:t>
                      </a:r>
                      <a:r>
                        <a:rPr kumimoji="0" lang="en-C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 mcg/h</a:t>
                      </a:r>
                      <a:endParaRPr kumimoji="0" lang="en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5300" algn="l"/>
                        </a:tabLst>
                      </a:pP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8,75 mcg/h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5300" algn="l"/>
                        </a:tabLst>
                      </a:pP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 mcg/h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mcg/h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52,5 mcg/h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mcg/h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8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OKSIKODON per </a:t>
                      </a:r>
                      <a:r>
                        <a:rPr kumimoji="0" lang="en-C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10 ,20 ,40,80 mg</a:t>
                      </a:r>
                      <a:endParaRPr kumimoji="0" lang="en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622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HIDROMORFON</a:t>
                      </a:r>
                      <a:endParaRPr kumimoji="0" lang="en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 </a:t>
                      </a:r>
                      <a:r>
                        <a:rPr kumimoji="0" lang="en-C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C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Palladone</a:t>
                      </a: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4,8,16 mg</a:t>
                      </a:r>
                      <a:endParaRPr kumimoji="0" lang="en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mg=30 mg </a:t>
                      </a:r>
                      <a:r>
                        <a:rPr kumimoji="0" lang="en-C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morfina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622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METADON per </a:t>
                      </a:r>
                      <a:r>
                        <a:rPr kumimoji="0" lang="en-C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C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odnos</a:t>
                      </a: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2:1</a:t>
                      </a:r>
                      <a:endParaRPr kumimoji="0" lang="en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C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arenteralno</a:t>
                      </a:r>
                      <a:endParaRPr kumimoji="0" lang="en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mg</a:t>
                      </a:r>
                      <a:endParaRPr kumimoji="0" lang="en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15mg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30mg</a:t>
                      </a:r>
                      <a:endParaRPr lang="hr-HR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mg 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622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KODEIN per </a:t>
                      </a:r>
                      <a:r>
                        <a:rPr kumimoji="0" lang="en-C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r>
                        <a:rPr kumimoji="0" lang="en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hr-HR" sz="3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mg</a:t>
                      </a:r>
                      <a:endParaRPr lang="hr-HR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hr-HR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PUT PRIMJENE ANALGETIKA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Peroralni – najbolji </a:t>
            </a:r>
          </a:p>
          <a:p>
            <a:pPr>
              <a:lnSpc>
                <a:spcPct val="90000"/>
              </a:lnSpc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Transdermalni - naljepci fentanila, buprenorfina,lidokaina</a:t>
            </a:r>
          </a:p>
          <a:p>
            <a:pPr>
              <a:lnSpc>
                <a:spcPct val="90000"/>
              </a:lnSpc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Rektalni    </a:t>
            </a:r>
            <a:r>
              <a:rPr lang="hr-HR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NE!</a:t>
            </a:r>
          </a:p>
          <a:p>
            <a:pPr>
              <a:lnSpc>
                <a:spcPct val="90000"/>
              </a:lnSpc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Intramuskularni    </a:t>
            </a:r>
            <a:r>
              <a:rPr lang="hr-HR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NE!</a:t>
            </a:r>
          </a:p>
          <a:p>
            <a:pPr>
              <a:lnSpc>
                <a:spcPct val="90000"/>
              </a:lnSpc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Intravenski - CVK, Port kateteri </a:t>
            </a:r>
          </a:p>
          <a:p>
            <a:pPr>
              <a:lnSpc>
                <a:spcPct val="90000"/>
              </a:lnSpc>
            </a:pPr>
            <a:r>
              <a:rPr lang="hr-HR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Supkutani </a:t>
            </a: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– infuzija  putem perfuzora ili </a:t>
            </a:r>
            <a:r>
              <a:rPr lang="hr-HR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PCA </a:t>
            </a:r>
            <a:r>
              <a:rPr lang="hr-H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 patient controlled analgesia -analgezija kojom upravlja sam bolesnik)</a:t>
            </a:r>
          </a:p>
          <a:p>
            <a:pPr>
              <a:lnSpc>
                <a:spcPct val="90000"/>
              </a:lnSpc>
            </a:pPr>
            <a:endParaRPr lang="hr-HR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Epiduralni –kontinuirano ili PCA </a:t>
            </a:r>
          </a:p>
          <a:p>
            <a:pPr>
              <a:lnSpc>
                <a:spcPct val="90000"/>
              </a:lnSpc>
            </a:pPr>
            <a:r>
              <a:rPr lang="hr-H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PRAVA DOZA; PRAVILNI RAZMACI !!!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16224"/>
            <a:ext cx="7851648" cy="1828800"/>
          </a:xfrm>
        </p:spPr>
        <p:txBody>
          <a:bodyPr>
            <a:noAutofit/>
          </a:bodyPr>
          <a:lstStyle/>
          <a:p>
            <a:r>
              <a:rPr lang="hr-HR" sz="4000" smtClean="0">
                <a:latin typeface="Arial" pitchFamily="34" charset="0"/>
                <a:cs typeface="Arial" pitchFamily="34" charset="0"/>
              </a:rPr>
              <a:t>FARMAKOLOŠKE I NEFARMAKOLOŠKE SPECIFIČNOSTI PEDIJATRIJSKE PALIJATIVNE ANALGEZIJE</a:t>
            </a:r>
            <a:endParaRPr lang="hr-HR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KONTROLA BOLI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BOL U PALIJATIVNOJ SKRBI </a:t>
            </a:r>
          </a:p>
          <a:p>
            <a:pPr>
              <a:buNone/>
            </a:pPr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-od</a:t>
            </a: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progresije bolesti</a:t>
            </a:r>
          </a:p>
          <a:p>
            <a:pPr>
              <a:buNone/>
            </a:pPr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posljedice kemoterapije i zračenja </a:t>
            </a:r>
          </a:p>
          <a:p>
            <a:pPr>
              <a:buNone/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- oštećenje sluznice, kože </a:t>
            </a:r>
          </a:p>
          <a:p>
            <a:pPr>
              <a:buNone/>
            </a:pPr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 karakteru miješana – somatska, visceralna,neuropatska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NEUROPATSKA BOL </a:t>
            </a:r>
            <a:endParaRPr lang="hr-H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hr-HR" sz="28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Izazvana 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lezijom ili disfunkcijom </a:t>
            </a:r>
            <a:r>
              <a:rPr lang="hr-HR" sz="28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perifernog, središnjeg 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i/ili autonomnog živčanog sustava</a:t>
            </a:r>
            <a:b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CA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Djeca 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trauma, amputacija (fantomska bol), maligna bol (incidencija 35-50%, progresija tumora, metastaze, kemoterapija i zračenje)</a:t>
            </a:r>
          </a:p>
          <a:p>
            <a:pPr>
              <a:lnSpc>
                <a:spcPct val="80000"/>
              </a:lnSpc>
              <a:buNone/>
            </a:pPr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Negativni i pozitivni senzorni fenomeni</a:t>
            </a: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Žareća, probadajuća, bol poput struje </a:t>
            </a: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Hiperalgezija 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– pojačani odgovor na bolni podražaj</a:t>
            </a: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Alodinija 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nebolni podražaj izaziva bol</a:t>
            </a: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Dizestezije 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-trnci, mravci, promijenjen osjet</a:t>
            </a:r>
          </a:p>
          <a:p>
            <a:pPr>
              <a:lnSpc>
                <a:spcPct val="80000"/>
              </a:lnSpc>
              <a:buNone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lnSpc>
                <a:spcPct val="90000"/>
              </a:lnSpc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Neuropatska bol – liječenje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r-HR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Triciklički antidepresivi</a:t>
            </a: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</a:p>
          <a:p>
            <a:pPr>
              <a:lnSpc>
                <a:spcPct val="80000"/>
              </a:lnSpc>
              <a:buNone/>
            </a:pPr>
            <a:r>
              <a:rPr lang="hr-HR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pojačanje descedentnih inhibitornih puteva</a:t>
            </a: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- koče ponovno preuzimanje inhibitornih neurotransmitera serotonina i noradrenalina iz sinaptičke pukotine</a:t>
            </a:r>
          </a:p>
          <a:p>
            <a:pPr>
              <a:lnSpc>
                <a:spcPct val="80000"/>
              </a:lnSpc>
              <a:buNone/>
            </a:pP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r-HR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Antiepileptici- </a:t>
            </a: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modulacija </a:t>
            </a:r>
            <a:r>
              <a:rPr lang="hr-HR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periferne</a:t>
            </a: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senzitizacije</a:t>
            </a: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preko Na</a:t>
            </a:r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kanala </a:t>
            </a:r>
          </a:p>
          <a:p>
            <a:pPr>
              <a:lnSpc>
                <a:spcPct val="80000"/>
              </a:lnSpc>
              <a:buNone/>
            </a:pP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r-HR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Blokatori NMDA receptora</a:t>
            </a: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- modulacija</a:t>
            </a:r>
            <a:r>
              <a:rPr lang="hr-HR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centralne senzitizacije</a:t>
            </a: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( ketamin, dextromethorphan)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hr-HR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r-HR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Nefarmakološke</a:t>
            </a: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TENS,laser,akupunktura</a:t>
            </a:r>
          </a:p>
          <a:p>
            <a:pPr>
              <a:lnSpc>
                <a:spcPct val="80000"/>
              </a:lnSpc>
              <a:buNone/>
            </a:pPr>
            <a:endParaRPr lang="en-CA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Capsaicin -prazni tvar P iz C vlakana </a:t>
            </a:r>
          </a:p>
          <a:p>
            <a:pPr>
              <a:lnSpc>
                <a:spcPct val="80000"/>
              </a:lnSpc>
            </a:pP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Lidokainski naljepak- Versatis</a:t>
            </a:r>
          </a:p>
          <a:p>
            <a:pPr>
              <a:lnSpc>
                <a:spcPct val="80000"/>
              </a:lnSpc>
              <a:buNone/>
            </a:pPr>
            <a:endParaRPr lang="hr-HR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r-HR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Adjuvantna terapija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Najveća uloga  liječenju maligne, neuropatske boli i u palijativnoj skrbi </a:t>
            </a:r>
          </a:p>
          <a:p>
            <a:pPr>
              <a:lnSpc>
                <a:spcPct val="90000"/>
              </a:lnSpc>
              <a:buNone/>
            </a:pPr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KOANALGETICI </a:t>
            </a:r>
          </a:p>
          <a:p>
            <a:pPr>
              <a:lnSpc>
                <a:spcPct val="90000"/>
              </a:lnSpc>
              <a:buNone/>
            </a:pPr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SEDATIVI i hipnotici -benzodiazepini ( diazepam, midazolam 0,15-0,3 mg/kg)</a:t>
            </a:r>
          </a:p>
          <a:p>
            <a:pPr>
              <a:lnSpc>
                <a:spcPct val="9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ANTIEPILEPTICI –stabilizatori raspoloženja,neuropatska bol( phenitoin, carbamazepin,lamotrigin,</a:t>
            </a:r>
            <a:r>
              <a:rPr lang="hr-H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gabapentin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lnSpc>
                <a:spcPct val="90000"/>
              </a:lnSpc>
            </a:pPr>
            <a:endParaRPr lang="en-CA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CA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CA" sz="2800" dirty="0" smtClean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Adjuvantna terapija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ANTIDEPRESIVI – triciklički ( amitriptilin 0,2-0,5 mg/kg)</a:t>
            </a:r>
          </a:p>
          <a:p>
            <a:pPr>
              <a:lnSpc>
                <a:spcPct val="90000"/>
              </a:lnSpc>
            </a:pPr>
            <a:r>
              <a:rPr lang="hr-H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Inhibitori ponovne pohrane serotonina </a:t>
            </a:r>
          </a:p>
          <a:p>
            <a:pPr>
              <a:lnSpc>
                <a:spcPct val="90000"/>
              </a:lnSpc>
              <a:buNone/>
            </a:pPr>
            <a:r>
              <a:rPr lang="hr-H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( Prozac,Portal,Zoloft) i noradrenalina </a:t>
            </a:r>
          </a:p>
          <a:p>
            <a:pPr>
              <a:lnSpc>
                <a:spcPct val="90000"/>
              </a:lnSpc>
              <a:buNone/>
            </a:pPr>
            <a:r>
              <a:rPr lang="hr-H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r-H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KORTIKOSTEROIDI - koštani bolovi,edem –prednizon, 0,5-2 mg/kg,  deksametazon 1-6 mg</a:t>
            </a:r>
          </a:p>
          <a:p>
            <a:endParaRPr lang="hr-HR" sz="24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ANTIPSIHOTICI – agitacija </a:t>
            </a:r>
          </a:p>
          <a:p>
            <a:pPr>
              <a:buNone/>
            </a:pPr>
            <a:r>
              <a:rPr lang="hr-HR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Haloperidol  max 0,25mg/kg/dan,levopromazin 0,25-1 mg/kg</a:t>
            </a:r>
          </a:p>
          <a:p>
            <a:pPr>
              <a:buNone/>
            </a:pPr>
            <a:endParaRPr lang="hr-HR" sz="24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NEFARMAKOLOŠKE METODE </a:t>
            </a:r>
            <a:endParaRPr lang="hr-H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Psihološke metode 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TENS 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Laser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Akupunktura</a:t>
            </a:r>
          </a:p>
          <a:p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mtClean="0">
                <a:latin typeface="Arial" pitchFamily="34" charset="0"/>
                <a:cs typeface="Arial" pitchFamily="34" charset="0"/>
              </a:rPr>
              <a:t>Masaža, aromaterapija, terapija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svjetlom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Radna terapija, terapija igrom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Psihološke metode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28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KOGNITIVNO-BIHEJVIORALNE 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metode</a:t>
            </a:r>
          </a:p>
          <a:p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RAZGOVOR – smanjuje tjeskobu </a:t>
            </a:r>
          </a:p>
          <a:p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PROGRESIVNA MIŠIĆNA RELAKSACIJA </a:t>
            </a:r>
          </a:p>
          <a:p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VJEŽBE DISANJA</a:t>
            </a:r>
          </a:p>
          <a:p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OTKLANJANJE POZORNOSTI, BUĐENJE MAŠTE </a:t>
            </a:r>
          </a:p>
          <a:p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AUTOGENI TRENING </a:t>
            </a:r>
          </a:p>
          <a:p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SKUPE SU jer za provođenje treba posebno educirani psiholog</a:t>
            </a:r>
          </a:p>
          <a:p>
            <a:endParaRPr lang="hr-H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Svi zdravstveni radnici bi trebali naučiti primjenjivati neke od metoda  </a:t>
            </a:r>
          </a:p>
          <a:p>
            <a:endParaRPr lang="hr-H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>
                <a:latin typeface="Arial" pitchFamily="34" charset="0"/>
                <a:cs typeface="Arial" pitchFamily="34" charset="0"/>
              </a:rPr>
              <a:t>Kognitivno bihejvioralne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metode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Osjećaji i </a:t>
            </a:r>
            <a:r>
              <a:rPr lang="hr-HR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ponašanje određeni </a:t>
            </a:r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 kognitivnim procesima</a:t>
            </a:r>
          </a:p>
          <a:p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hr-HR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malignu bol - ponovljeni </a:t>
            </a:r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bolni postupci</a:t>
            </a:r>
          </a:p>
          <a:p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djeca starija od 8-9 godina</a:t>
            </a:r>
          </a:p>
          <a:p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naglasak na samopomoći</a:t>
            </a:r>
            <a:endParaRPr lang="hr-H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hr-HR" sz="2800" b="1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r-HR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TEHNIKE </a:t>
            </a:r>
          </a:p>
          <a:p>
            <a:pPr>
              <a:lnSpc>
                <a:spcPct val="80000"/>
              </a:lnSpc>
              <a:buNone/>
            </a:pPr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Duboko disanje</a:t>
            </a:r>
          </a:p>
          <a:p>
            <a:pPr>
              <a:lnSpc>
                <a:spcPct val="80000"/>
              </a:lnSpc>
            </a:pPr>
            <a:r>
              <a:rPr lang="hr-H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Progresivna mišićna relaksacija</a:t>
            </a:r>
          </a:p>
          <a:p>
            <a:pPr>
              <a:lnSpc>
                <a:spcPct val="80000"/>
              </a:lnSpc>
            </a:pPr>
            <a:r>
              <a:rPr lang="hr-H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Imaginacija</a:t>
            </a:r>
            <a:r>
              <a:rPr lang="hr-HR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sanjarenje, zamišljanje ugodnih   događaja</a:t>
            </a:r>
            <a:endParaRPr lang="hr-H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Meditacija, autogeni trening</a:t>
            </a:r>
          </a:p>
          <a:p>
            <a:pPr>
              <a:lnSpc>
                <a:spcPct val="80000"/>
              </a:lnSpc>
            </a:pPr>
            <a:r>
              <a:rPr lang="hr-H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Distrakcija -</a:t>
            </a:r>
            <a:r>
              <a:rPr lang="hr-H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slušanje  muzike, čitanje</a:t>
            </a:r>
            <a:r>
              <a:rPr lang="hr-H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igranje </a:t>
            </a:r>
          </a:p>
          <a:p>
            <a:endParaRPr lang="hr-H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PROGRESIVNA MIŠIĆNA RELAKSACIJA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Izmjenjivanje napetosti i opuštanja pojedinih mišićnih grupa</a:t>
            </a:r>
          </a:p>
          <a:p>
            <a:endParaRPr lang="hr-H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Sugestija težine,topline,mira,opuštenosti</a:t>
            </a:r>
          </a:p>
          <a:p>
            <a:endParaRPr lang="hr-H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MEHANIZAM DJELOVANJA   </a:t>
            </a:r>
          </a:p>
          <a:p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smanjenje mišićne napetosti ,osjećaj kontrole,distrakcija</a:t>
            </a:r>
          </a:p>
          <a:p>
            <a:endParaRPr lang="hr-H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TENS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hr-HR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transkutana elektroneurostimulacija</a:t>
            </a:r>
          </a:p>
          <a:p>
            <a:pPr>
              <a:lnSpc>
                <a:spcPct val="80000"/>
              </a:lnSpc>
              <a:buNone/>
            </a:pPr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Nebolne električne parestezije koje stimuliraju A </a:t>
            </a:r>
            <a:r>
              <a:rPr lang="el-G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vlakna i koče ulaz A</a:t>
            </a:r>
            <a:r>
              <a:rPr lang="el-G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 C vlaknima ( teorija nadziranog ulaza)</a:t>
            </a: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Segmentalna inhibicija neurona stražnjih rogova </a:t>
            </a:r>
          </a:p>
          <a:p>
            <a:pPr>
              <a:lnSpc>
                <a:spcPct val="80000"/>
              </a:lnSpc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Aktivacija silaznih inhibitornih putova </a:t>
            </a:r>
          </a:p>
          <a:p>
            <a:pPr>
              <a:lnSpc>
                <a:spcPct val="80000"/>
              </a:lnSpc>
              <a:buNone/>
            </a:pPr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Elektrode na bolna mjesta,na akupunkturne i “trigger” točke</a:t>
            </a:r>
          </a:p>
          <a:p>
            <a:pPr>
              <a:lnSpc>
                <a:spcPct val="80000"/>
              </a:lnSpc>
              <a:buNone/>
            </a:pPr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svaki dan, po 20 min</a:t>
            </a:r>
            <a:endParaRPr lang="en-CA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CA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Palijativna skrb djece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Ranije, pri rođenju </a:t>
            </a:r>
          </a:p>
          <a:p>
            <a:pPr>
              <a:lnSpc>
                <a:spcPct val="90000"/>
              </a:lnSpc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Paralelno s kurativnom terapijom </a:t>
            </a:r>
          </a:p>
          <a:p>
            <a:pPr>
              <a:lnSpc>
                <a:spcPct val="90000"/>
              </a:lnSpc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Prelazak na palijativnu skrb je proces , ne trenutak </a:t>
            </a:r>
          </a:p>
          <a:p>
            <a:pPr>
              <a:lnSpc>
                <a:spcPct val="90000"/>
              </a:lnSpc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Holistički pristup djetetu </a:t>
            </a:r>
          </a:p>
          <a:p>
            <a:pPr>
              <a:lnSpc>
                <a:spcPct val="90000"/>
              </a:lnSpc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Fokus - kvaliteta života djeteta (QoL)</a:t>
            </a:r>
          </a:p>
          <a:p>
            <a:pPr>
              <a:lnSpc>
                <a:spcPct val="90000"/>
              </a:lnSpc>
            </a:pP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Pomoć obitelji - psihološka,socijalna, duhovna – “family centered approach” </a:t>
            </a:r>
            <a:endParaRPr lang="en-CA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CA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TENS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Pictures\tens-un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5852583" cy="4389437"/>
          </a:xfrm>
          <a:prstGeom prst="rect">
            <a:avLst/>
          </a:prstGeom>
          <a:noFill/>
        </p:spPr>
      </p:pic>
      <p:pic>
        <p:nvPicPr>
          <p:cNvPr id="5" name="Content Placeholder 3" descr="oimg_GC00442257_CA00442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214554"/>
            <a:ext cx="2714644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Akupunktura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Tx/>
              <a:buChar char="•"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365 točaka i 14 meridijana (struji životna energija - Qi)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•"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točke su mjesta slobodnih živčanih završetaka  i smanjenog električnog otpora</a:t>
            </a:r>
          </a:p>
          <a:p>
            <a:r>
              <a:rPr lang="hr-HR" sz="2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centralne, periferne, bolne  ah- shi točke</a:t>
            </a:r>
          </a:p>
          <a:p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hr-H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MEHANIZAM DJELOVANJA </a:t>
            </a:r>
          </a:p>
          <a:p>
            <a:pPr marL="342900" indent="-342900">
              <a:buFontTx/>
              <a:buChar char="•"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Segmentalni spinalni mehanizmi ( teorija vrata)</a:t>
            </a:r>
          </a:p>
          <a:p>
            <a:pPr marL="342900" indent="-342900">
              <a:buFontTx/>
              <a:buChar char="•"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Silazni inhibitorni putovi ( u supstanciji gelatinozi zaustavljaju osjet boli koji dolazi A</a:t>
            </a:r>
            <a:r>
              <a:rPr lang="el-G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vlaknima)</a:t>
            </a:r>
            <a:endParaRPr lang="el-G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•"/>
            </a:pPr>
            <a:r>
              <a:rPr lang="el-G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-endorfini ( hipotalamus i hipofiza)</a:t>
            </a:r>
          </a:p>
          <a:p>
            <a:pPr marL="342900" indent="-342900">
              <a:buFontTx/>
              <a:buChar char="•"/>
            </a:pPr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•"/>
            </a:pPr>
            <a:r>
              <a:rPr lang="hr-H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LASER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akupunktura </a:t>
            </a:r>
          </a:p>
          <a:p>
            <a:pPr marL="342900" indent="-342900">
              <a:buFontTx/>
              <a:buChar char="•"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 iglice,elektroakupunktura)</a:t>
            </a:r>
          </a:p>
          <a:p>
            <a:pPr marL="342900" indent="-342900">
              <a:buFontTx/>
              <a:buChar char="•"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mučnina, povraćanje,neuropatska bol</a:t>
            </a:r>
            <a:endParaRPr lang="hr-HR" sz="4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100OLYMP\P505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609407" cy="345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C:\Users\User\Desktop\100OLYMP\P505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3375025"/>
            <a:ext cx="4643438" cy="348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Laser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Biostimulativni  Ga-Al-As </a:t>
            </a:r>
          </a:p>
          <a:p>
            <a:pPr>
              <a:buNone/>
            </a:pP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-za koštano-mišićno-zglobne bolove </a:t>
            </a:r>
          </a:p>
          <a:p>
            <a:pPr>
              <a:buNone/>
            </a:pPr>
            <a:endParaRPr lang="hr-HR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ANALGETSKO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djelovanje hiperpolarizacijom membrane živčane stanice i selektivnim zatvaranjem Na</a:t>
            </a:r>
            <a:r>
              <a:rPr lang="en-US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kanala</a:t>
            </a:r>
          </a:p>
          <a:p>
            <a:r>
              <a:rPr lang="hr-H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PROTUUPALNO</a:t>
            </a:r>
            <a:r>
              <a:rPr lang="hr-HR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vazodilatacija, produkcija protuupalnih tvari  </a:t>
            </a:r>
            <a:endParaRPr lang="hr-H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CA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en-CA" sz="32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laser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User\Desktop\100OLYMP\P505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5961" y="1935163"/>
            <a:ext cx="3292078" cy="4389437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Ostale metode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Terapija mirisima - aromaterapija</a:t>
            </a: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Svjetlom </a:t>
            </a: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Bojama</a:t>
            </a: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Muzikom </a:t>
            </a: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Masažom </a:t>
            </a:r>
          </a:p>
          <a:p>
            <a:endParaRPr lang="hr-HR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FIZIKALNA TERAPIJA</a:t>
            </a: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RADNA TERAPIJA</a:t>
            </a: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ART terapija – slikanje, modeliranje, </a:t>
            </a:r>
            <a:r>
              <a:rPr lang="hr-HR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glazba, ples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Pictures\2009-05-23\New Folder\IMG_0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792000" cy="2844000"/>
          </a:xfrm>
          <a:prstGeom prst="rect">
            <a:avLst/>
          </a:prstGeom>
          <a:noFill/>
        </p:spPr>
      </p:pic>
      <p:pic>
        <p:nvPicPr>
          <p:cNvPr id="4" name="Picture 2" descr="C:\Users\User\Desktop\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6200000" flipH="1">
            <a:off x="5353884" y="646852"/>
            <a:ext cx="4032000" cy="3024000"/>
          </a:xfrm>
          <a:prstGeom prst="rect">
            <a:avLst/>
          </a:prstGeom>
        </p:spPr>
      </p:pic>
      <p:pic>
        <p:nvPicPr>
          <p:cNvPr id="5" name="Picture 2" descr="C:\Users\User\Desktop\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2688740" y="3676500"/>
            <a:ext cx="3636000" cy="272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2009-05-23\New Folder\IMG_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ds-cancer-car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-1"/>
            <a:ext cx="7056784" cy="6868621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4000504"/>
            <a:ext cx="7854696" cy="1752600"/>
          </a:xfrm>
        </p:spPr>
        <p:txBody>
          <a:bodyPr>
            <a:normAutofit/>
          </a:bodyPr>
          <a:lstStyle/>
          <a:p>
            <a:r>
              <a:rPr lang="hr-HR" smtClean="0">
                <a:latin typeface="Arial" pitchFamily="34" charset="0"/>
                <a:cs typeface="Arial" pitchFamily="34" charset="0"/>
              </a:rPr>
              <a:t>Izvorni slajdovi: Diana Butković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67691" cy="678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Dječja palijativna skrb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4389120"/>
          </a:xfrm>
        </p:spPr>
        <p:txBody>
          <a:bodyPr/>
          <a:lstStyle/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Maligne bolesti </a:t>
            </a: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Neurološke bolesti</a:t>
            </a: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Genetičke bolesti </a:t>
            </a: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Metaboličke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bolesti</a:t>
            </a:r>
          </a:p>
          <a:p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Terminalni stadij srčane, jetrene, plućne,bubrežne kronične bolesti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02 30x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448175"/>
            <a:ext cx="3132137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Palijativna skrb djece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Pravovremena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  samo na kraju života </a:t>
            </a:r>
          </a:p>
          <a:p>
            <a:r>
              <a:rPr lang="hr-H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Sveobuhvatna</a:t>
            </a:r>
          </a:p>
          <a:p>
            <a:r>
              <a:rPr lang="hr-H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Usmjerena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  svako dijete  i </a:t>
            </a:r>
            <a:r>
              <a:rPr lang="hr-HR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obitelj posebno (bolest</a:t>
            </a:r>
            <a:r>
              <a:rPr lang="hr-H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okruženje, mogućnosti</a:t>
            </a:r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r-H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Multidisciplinarna</a:t>
            </a:r>
            <a:r>
              <a:rPr lang="hr-HR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-  pedijatri , liječnici obiteljske medicine, medicinske sestre, psiholozi, socijalni radnici, fizio i radni terapeuti, duhovnici,  volonteri</a:t>
            </a: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Liječenje boli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Farmakološko </a:t>
            </a:r>
            <a:endParaRPr lang="hr-H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Nefarmakološko </a:t>
            </a:r>
            <a:endParaRPr lang="hr-H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ANALGETICI </a:t>
            </a: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ADJUVANTNI LIJEKOVI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PSIHOLOŠKE METODE</a:t>
            </a: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TENS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LASER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AKUPUNKTURA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Procjena intenziteta boli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57158" y="342900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FIZIOLOŠKI PARAMETRI (kako tijelo djeteta reagira 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Porast krvnog tlaka, pulsa, ubrzanje disanja, znojenje dlanova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PONAŠANJE ( što dijete radi)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Plač, grimase lica, dodirivanje povrede, privlačenje nožica trbuhu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SELF-REPORT ( što dijete kaže)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Samoprocjena intenziteta boli VAS,Faces, Oucher,  numeričke skale 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Vizualno-analogna skala ( VAS)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403" y="1935163"/>
            <a:ext cx="629119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D0E8E8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</TotalTime>
  <Words>1236</Words>
  <Application>Microsoft Office PowerPoint</Application>
  <PresentationFormat>On-screen Show (4:3)</PresentationFormat>
  <Paragraphs>349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Slide 1</vt:lpstr>
      <vt:lpstr>FARMAKOLOŠKE I NEFARMAKOLOŠKE SPECIFIČNOSTI PEDIJATRIJSKE PALIJATIVNE ANALGEZIJE</vt:lpstr>
      <vt:lpstr>Palijativna skrb djece</vt:lpstr>
      <vt:lpstr>Slide 4</vt:lpstr>
      <vt:lpstr>Dječja palijativna skrb</vt:lpstr>
      <vt:lpstr>Palijativna skrb djece </vt:lpstr>
      <vt:lpstr>Liječenje boli </vt:lpstr>
      <vt:lpstr>Procjena intenziteta boli </vt:lpstr>
      <vt:lpstr>Vizualno-analogna skala ( VAS)</vt:lpstr>
      <vt:lpstr>Farmakološko liječenje boli </vt:lpstr>
      <vt:lpstr>LIJEČENJE MALIGNE BOLI </vt:lpstr>
      <vt:lpstr>PARACETAMOL</vt:lpstr>
      <vt:lpstr>NSAR</vt:lpstr>
      <vt:lpstr>TRAMADOL</vt:lpstr>
      <vt:lpstr>Slide 15</vt:lpstr>
      <vt:lpstr>OPIOIDI </vt:lpstr>
      <vt:lpstr>OPIOIDI </vt:lpstr>
      <vt:lpstr>TABLICA EKVIANALGETSKIH DOZA</vt:lpstr>
      <vt:lpstr>PUT PRIMJENE ANALGETIKA</vt:lpstr>
      <vt:lpstr>KONTROLA BOLI</vt:lpstr>
      <vt:lpstr>NEUROPATSKA BOL </vt:lpstr>
      <vt:lpstr>Neuropatska bol – liječenje </vt:lpstr>
      <vt:lpstr>Adjuvantna terapija </vt:lpstr>
      <vt:lpstr>Adjuvantna terapija </vt:lpstr>
      <vt:lpstr>NEFARMAKOLOŠKE METODE </vt:lpstr>
      <vt:lpstr>Psihološke metode </vt:lpstr>
      <vt:lpstr>Kognitivno bihejvioralne metode</vt:lpstr>
      <vt:lpstr>PROGRESIVNA MIŠIĆNA RELAKSACIJA </vt:lpstr>
      <vt:lpstr>TENS</vt:lpstr>
      <vt:lpstr>TENS</vt:lpstr>
      <vt:lpstr>Akupunktura</vt:lpstr>
      <vt:lpstr>Slide 32</vt:lpstr>
      <vt:lpstr>Laser</vt:lpstr>
      <vt:lpstr>laser</vt:lpstr>
      <vt:lpstr>Ostale metode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FARMAKOLOŠKE I NEFARMAKOLOŠKE SPECIFIČNOSTI PEDIJATRIJSKE PALIJATIVNE ANALGEZIJE</dc:title>
  <dc:creator>User</dc:creator>
  <cp:lastModifiedBy>Mazohinda</cp:lastModifiedBy>
  <cp:revision>54</cp:revision>
  <dcterms:created xsi:type="dcterms:W3CDTF">2010-05-08T10:33:08Z</dcterms:created>
  <dcterms:modified xsi:type="dcterms:W3CDTF">2013-05-29T17:37:35Z</dcterms:modified>
</cp:coreProperties>
</file>