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7"/>
  </p:handoutMasterIdLst>
  <p:sldIdLst>
    <p:sldId id="306" r:id="rId2"/>
    <p:sldId id="256" r:id="rId3"/>
    <p:sldId id="273" r:id="rId4"/>
    <p:sldId id="304" r:id="rId5"/>
    <p:sldId id="261" r:id="rId6"/>
    <p:sldId id="302" r:id="rId7"/>
    <p:sldId id="259" r:id="rId8"/>
    <p:sldId id="260" r:id="rId9"/>
    <p:sldId id="262" r:id="rId10"/>
    <p:sldId id="263" r:id="rId11"/>
    <p:sldId id="303" r:id="rId12"/>
    <p:sldId id="264" r:id="rId13"/>
    <p:sldId id="274" r:id="rId14"/>
    <p:sldId id="275" r:id="rId15"/>
    <p:sldId id="276" r:id="rId16"/>
    <p:sldId id="277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78" r:id="rId36"/>
    <p:sldId id="265" r:id="rId37"/>
    <p:sldId id="270" r:id="rId38"/>
    <p:sldId id="271" r:id="rId39"/>
    <p:sldId id="272" r:id="rId40"/>
    <p:sldId id="297" r:id="rId41"/>
    <p:sldId id="298" r:id="rId42"/>
    <p:sldId id="299" r:id="rId43"/>
    <p:sldId id="300" r:id="rId44"/>
    <p:sldId id="301" r:id="rId45"/>
    <p:sldId id="305" r:id="rId4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>
        <p:scale>
          <a:sx n="75" d="100"/>
          <a:sy n="75" d="100"/>
        </p:scale>
        <p:origin x="-142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52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8C6805-3C26-41BC-99EC-41014FB679AA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0A5780A-6542-4E5B-B3E6-A963F6209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4E0C-B652-46B3-A89D-4E29AEC553AD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447E6-F7F7-4F98-B354-F61FF7B91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071D1-1A47-4AB2-9C7D-17268A73864C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79EA8-7A93-44F1-BB8A-D3C548609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5FEC8-ECC9-42A0-9AB8-FCAD782A8624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C411-51F7-4DFD-B21D-B146F270E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0CD8-70F1-4DFD-A3D4-E2A6C8FEECCC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24D4-D2BB-4B6E-BA0D-064EAE2CE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9A0C-EB14-47C3-AC7E-1A52A6967A70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4566-096E-46CD-A7EE-31D54F1DD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AC86B-2778-4CFE-9DA2-49441EACC4E6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A56F5-B9FF-487F-BD9E-C9C42128A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78A9A-695E-4E37-A8C8-83759CAEC051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B7325-2111-492D-88BE-780AC25CB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2A9E9-1016-4FEC-B170-E53E50B26D02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0D424-A1CC-49EB-8F16-7164F61CE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DE2F5-F91C-4FCF-AC33-78BE56C1BCDD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A3523-84E5-4137-9EEF-5CD97BD7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444F6-7500-402F-8139-D515D4C1B41B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FEA12-7935-4724-B31D-DD4BFBF8A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42F56-5D60-4D32-85DA-F20510B8C85F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437E1-FCE2-48E3-A2F4-2F32F2C33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C95328-CA84-45E9-9CCC-F251EBA86B3E}" type="datetimeFigureOut">
              <a:rPr lang="sr-Latn-CS"/>
              <a:pPr>
                <a:defRPr/>
              </a:pPr>
              <a:t>29.5.2013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D6A25E-7F67-4396-9D12-8894502C7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Obitelj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0550" cy="4525963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Interakcija bolesnik – član obitelji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Nošenje sa stresom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Poticanje na uspostavu socijalne mreže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Individualno savjetovanje/psihoterapija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Grupno savjetovanje/psihoterapija</a:t>
            </a: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20483" name="Content Placeholder 4" descr="DEPRESSIO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25" y="1714500"/>
            <a:ext cx="3357563" cy="4071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Box 2"/>
          <p:cNvSpPr txBox="1">
            <a:spLocks noChangeArrowheads="1"/>
          </p:cNvSpPr>
          <p:nvPr/>
        </p:nvSpPr>
        <p:spPr bwMode="auto">
          <a:xfrm>
            <a:off x="1260803" y="521667"/>
            <a:ext cx="5248681" cy="5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ts val="4148"/>
              </a:lnSpc>
            </a:pPr>
            <a:r>
              <a:rPr lang="en-CA" sz="4000" b="1">
                <a:latin typeface="+mn-lt"/>
                <a:cs typeface="Times New Roman" pitchFamily="18" charset="0"/>
              </a:rPr>
              <a:t>Obitelj kao jedinica </a:t>
            </a:r>
            <a:r>
              <a:rPr lang="en-CA" sz="4000" b="1" smtClean="0">
                <a:latin typeface="+mn-lt"/>
                <a:cs typeface="Times New Roman" pitchFamily="18" charset="0"/>
              </a:rPr>
              <a:t>skrb</a:t>
            </a:r>
            <a:r>
              <a:rPr lang="hr-HR" sz="4000" b="1" smtClean="0">
                <a:latin typeface="+mn-lt"/>
                <a:cs typeface="Times New Roman" pitchFamily="18" charset="0"/>
              </a:rPr>
              <a:t>i</a:t>
            </a:r>
            <a:endParaRPr lang="en-CA" sz="4000" b="1">
              <a:latin typeface="+mn-lt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83903" y="1365298"/>
            <a:ext cx="8592821" cy="392415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3408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2800" smtClean="0">
                <a:latin typeface="+mn-lt"/>
                <a:cs typeface="Times New Roman Bold"/>
              </a:rPr>
              <a:t>Teška bolest i umiranje imaju značajan utjecaj na</a:t>
            </a:r>
            <a:r>
              <a:rPr lang="hr-HR" sz="2800" smtClean="0">
                <a:latin typeface="+mn-lt"/>
                <a:cs typeface="Times New Roman Bold"/>
              </a:rPr>
              <a:t> </a:t>
            </a:r>
            <a:r>
              <a:rPr lang="en-CA" sz="2800" smtClean="0">
                <a:latin typeface="+mn-lt"/>
                <a:cs typeface="Times New Roman Bold"/>
              </a:rPr>
              <a:t>cijelu </a:t>
            </a:r>
            <a:r>
              <a:rPr lang="en-CA" sz="2800">
                <a:latin typeface="+mn-lt"/>
                <a:cs typeface="Times New Roman Bold"/>
              </a:rPr>
              <a:t>obitelj, koju hospicijski tim mora smatrati </a:t>
            </a:r>
            <a:r>
              <a:rPr lang="en-CA" sz="2800">
                <a:latin typeface="+mn-lt"/>
                <a:cs typeface="+mn-cs"/>
              </a:rPr>
              <a:t/>
            </a:r>
            <a:br>
              <a:rPr lang="en-CA" sz="2800">
                <a:latin typeface="+mn-lt"/>
                <a:cs typeface="+mn-cs"/>
              </a:rPr>
            </a:br>
            <a:r>
              <a:rPr lang="en-CA" sz="2800">
                <a:latin typeface="+mn-lt"/>
                <a:cs typeface="Times New Roman Bold"/>
              </a:rPr>
              <a:t>jedinicom kojoj treba </a:t>
            </a:r>
            <a:r>
              <a:rPr lang="en-CA" sz="2800" smtClean="0">
                <a:latin typeface="+mn-lt"/>
                <a:cs typeface="Times New Roman Bold"/>
              </a:rPr>
              <a:t>skrb</a:t>
            </a:r>
            <a:endParaRPr lang="hr-HR" sz="2800" smtClean="0">
              <a:latin typeface="+mn-lt"/>
              <a:cs typeface="Times New Roman Bold"/>
            </a:endParaRPr>
          </a:p>
          <a:p>
            <a:pPr fontAlgn="auto">
              <a:lnSpc>
                <a:spcPts val="3408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800" smtClean="0">
                <a:latin typeface="+mn-lt"/>
                <a:cs typeface="Times New Roman Bold"/>
              </a:rPr>
              <a:t>Obitelj može jako utjecati na raspoloženje pacijenta, a i sami su članovi pod rizikom za anksioznost i depresiju.</a:t>
            </a:r>
          </a:p>
          <a:p>
            <a:pPr fontAlgn="auto">
              <a:lnSpc>
                <a:spcPts val="3408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800" smtClean="0">
                <a:latin typeface="+mn-lt"/>
                <a:cs typeface="Times New Roman Bold"/>
              </a:rPr>
              <a:t>Važnost obiteljske terapije</a:t>
            </a:r>
          </a:p>
          <a:p>
            <a:pPr fontAlgn="auto">
              <a:lnSpc>
                <a:spcPts val="3408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800" smtClean="0">
                <a:latin typeface="+mn-lt"/>
                <a:cs typeface="Times New Roman Bold"/>
              </a:rPr>
              <a:t>Oprez ako obitelj ne želi da pacijent zna istinu!</a:t>
            </a:r>
          </a:p>
          <a:p>
            <a:pPr fontAlgn="auto">
              <a:lnSpc>
                <a:spcPts val="3408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800" smtClean="0">
                <a:latin typeface="+mn-lt"/>
                <a:cs typeface="Times New Roman Bold"/>
              </a:rPr>
              <a:t>Ponekad obitelj ne želi prestanak aktivnog liječenja, protivno pacijentovoj </a:t>
            </a:r>
            <a:r>
              <a:rPr lang="pl-PL" sz="2800" smtClean="0">
                <a:cs typeface="Times New Roman Bold"/>
              </a:rPr>
              <a:t>želji</a:t>
            </a:r>
            <a:endParaRPr lang="en-CA" sz="280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Medicinsko osoblje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Komunikacijske vještine –  vještine priopćavanja loših vijesti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Suport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Supervizija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Tehnike opuštanja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Prepoznavanje sagorijevanja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Savjetovanje</a:t>
            </a:r>
          </a:p>
          <a:p>
            <a:pPr eaLnBrk="1" hangingPunct="1">
              <a:buFont typeface="Arial" charset="0"/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21507" name="Content Placeholder 4" descr="staff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1988840"/>
            <a:ext cx="4392488" cy="39937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hr-HR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Kompetencije psihologa u palijativnoj skrbi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hr-HR" b="1" dirty="0" smtClean="0">
                <a:solidFill>
                  <a:schemeClr val="tx1"/>
                </a:solidFill>
              </a:rPr>
              <a:t>Poznavanje osnova palijativne medicine:</a:t>
            </a:r>
          </a:p>
          <a:p>
            <a:pPr>
              <a:buFont typeface="Arial" charset="0"/>
              <a:buNone/>
              <a:defRPr/>
            </a:pPr>
            <a:endParaRPr lang="hr-HR" b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Povijest i definicija </a:t>
            </a:r>
            <a:r>
              <a:rPr lang="hr-HR" sz="2400" dirty="0">
                <a:solidFill>
                  <a:schemeClr val="tx1"/>
                </a:solidFill>
              </a:rPr>
              <a:t>palijativne skrbi i hospicija; </a:t>
            </a:r>
            <a:endParaRPr lang="hr-HR" sz="2400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Glavni </a:t>
            </a:r>
            <a:r>
              <a:rPr lang="hr-HR" sz="2400" dirty="0">
                <a:solidFill>
                  <a:schemeClr val="tx1"/>
                </a:solidFill>
              </a:rPr>
              <a:t>principi i vrijednosti palijativne medicine (</a:t>
            </a:r>
            <a:r>
              <a:rPr lang="hr-HR" sz="2400" dirty="0" smtClean="0">
                <a:solidFill>
                  <a:schemeClr val="tx1"/>
                </a:solidFill>
              </a:rPr>
              <a:t>prepoznavanje </a:t>
            </a:r>
            <a:r>
              <a:rPr lang="hr-HR" sz="2400" dirty="0">
                <a:solidFill>
                  <a:schemeClr val="tx1"/>
                </a:solidFill>
              </a:rPr>
              <a:t>umiranja kao normalnog procesa u </a:t>
            </a:r>
            <a:r>
              <a:rPr lang="hr-HR" sz="2400" dirty="0" smtClean="0">
                <a:solidFill>
                  <a:schemeClr val="tx1"/>
                </a:solidFill>
              </a:rPr>
              <a:t>životu, olakšavanje svih aspekata patnje, poštivanje osobe kao </a:t>
            </a:r>
            <a:r>
              <a:rPr lang="hr-HR" sz="2400" dirty="0">
                <a:solidFill>
                  <a:schemeClr val="tx1"/>
                </a:solidFill>
              </a:rPr>
              <a:t>autonomnog </a:t>
            </a:r>
            <a:r>
              <a:rPr lang="hr-HR" sz="2400" dirty="0" smtClean="0">
                <a:solidFill>
                  <a:schemeClr val="tx1"/>
                </a:solidFill>
              </a:rPr>
              <a:t>pojedinaca, pružanje potpore članovima obitelji </a:t>
            </a:r>
            <a:r>
              <a:rPr lang="hr-HR" sz="2400" dirty="0">
                <a:solidFill>
                  <a:schemeClr val="tx1"/>
                </a:solidFill>
              </a:rPr>
              <a:t>tijekom razvoja bolesti te u </a:t>
            </a:r>
            <a:r>
              <a:rPr lang="hr-HR" sz="2400" dirty="0" smtClean="0">
                <a:solidFill>
                  <a:schemeClr val="tx1"/>
                </a:solidFill>
              </a:rPr>
              <a:t>žalovanju;</a:t>
            </a:r>
            <a:endParaRPr lang="hr-HR" sz="2400" dirty="0">
              <a:solidFill>
                <a:schemeClr val="tx1"/>
              </a:solidFill>
            </a:endParaRPr>
          </a:p>
          <a:p>
            <a:pPr lvl="1">
              <a:buFont typeface="Arial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3600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Poznavanje osnova palijativne medicine</a:t>
            </a:r>
            <a:endParaRPr lang="en-US" sz="3600" dirty="0">
              <a:ln w="18415" cmpd="sng">
                <a:solidFill>
                  <a:srgbClr val="7030A0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hr-HR" smtClean="0">
                <a:solidFill>
                  <a:schemeClr val="tx1"/>
                </a:solidFill>
              </a:rPr>
              <a:t>Simptomatologija umirućeg bolesnika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Psihološki aspekt umiranja, njegovanja i žalovanja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Psihološka skrb zasnovana na dokazima u palijativnoj skrbi</a:t>
            </a:r>
          </a:p>
          <a:p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3555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hr-HR" smtClean="0">
                <a:solidFill>
                  <a:schemeClr val="tx1"/>
                </a:solidFill>
              </a:rPr>
              <a:t>Znanje o organizaciji palijativne skrbi u različitim okružjima i sa različitim stupnjevima specijalizacije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Pitanja vezana uz istraživanja u palijativnoj skrbi i psihologiji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Etika, zakoni i profesionalna regulacija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Kulturna raznolikost</a:t>
            </a:r>
          </a:p>
          <a:p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defRPr/>
            </a:pPr>
            <a:r>
              <a:rPr lang="hr-HR" sz="24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Kompetencije psihologa u </a:t>
            </a:r>
            <a:br>
              <a:rPr lang="hr-HR" sz="24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hr-HR" sz="24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palijativnoj skrbi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hr-HR" sz="7000" b="1" dirty="0" smtClean="0">
                <a:solidFill>
                  <a:schemeClr val="tx1"/>
                </a:solidFill>
              </a:rPr>
              <a:t>Profesionalna uloga:</a:t>
            </a:r>
          </a:p>
          <a:p>
            <a:pPr>
              <a:buFont typeface="Arial" charset="0"/>
              <a:buNone/>
              <a:defRPr/>
            </a:pPr>
            <a:endParaRPr lang="hr-HR" sz="6000" b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hr-HR" sz="6000" dirty="0">
                <a:solidFill>
                  <a:schemeClr val="tx1"/>
                </a:solidFill>
              </a:rPr>
              <a:t>Znanje o bio-psiho-socijalnom modelu koji prevladava u medicini i kliničkoj </a:t>
            </a:r>
            <a:r>
              <a:rPr lang="hr-HR" sz="6000" dirty="0" smtClean="0">
                <a:solidFill>
                  <a:schemeClr val="tx1"/>
                </a:solidFill>
              </a:rPr>
              <a:t>psihologiji</a:t>
            </a:r>
          </a:p>
          <a:p>
            <a:pPr lvl="1">
              <a:buFont typeface="Arial" charset="0"/>
              <a:buNone/>
              <a:defRPr/>
            </a:pPr>
            <a:endParaRPr lang="hr-HR" sz="60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hr-HR" sz="6000" dirty="0" smtClean="0">
                <a:solidFill>
                  <a:schemeClr val="tx1"/>
                </a:solidFill>
              </a:rPr>
              <a:t>Znanje </a:t>
            </a:r>
            <a:r>
              <a:rPr lang="hr-HR" sz="6000" dirty="0">
                <a:solidFill>
                  <a:schemeClr val="tx1"/>
                </a:solidFill>
              </a:rPr>
              <a:t>o povijesnom razvoju i ulozi psihologa u palijativnoj </a:t>
            </a:r>
            <a:r>
              <a:rPr lang="hr-HR" sz="6000" dirty="0" smtClean="0">
                <a:solidFill>
                  <a:schemeClr val="tx1"/>
                </a:solidFill>
              </a:rPr>
              <a:t>skrbi</a:t>
            </a:r>
            <a:endParaRPr lang="hr-HR" sz="6000" dirty="0">
              <a:solidFill>
                <a:schemeClr val="tx1"/>
              </a:solidFill>
            </a:endParaRPr>
          </a:p>
          <a:p>
            <a:pPr lvl="1"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hr-HR" sz="7000" b="1" dirty="0" smtClean="0">
                <a:solidFill>
                  <a:schemeClr val="tx1"/>
                </a:solidFill>
              </a:rPr>
              <a:t>Vještine i stavovi:</a:t>
            </a:r>
          </a:p>
          <a:p>
            <a:pPr>
              <a:defRPr/>
            </a:pPr>
            <a:endParaRPr lang="hr-HR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5000" dirty="0">
                <a:solidFill>
                  <a:schemeClr val="tx1"/>
                </a:solidFill>
              </a:rPr>
              <a:t>Sposobnost predstavljanja vlastite profesije u multidisciplinarnom timu kao i u kontekstu šire radne </a:t>
            </a:r>
            <a:r>
              <a:rPr lang="hr-HR" sz="5000" dirty="0" smtClean="0">
                <a:solidFill>
                  <a:schemeClr val="tx1"/>
                </a:solidFill>
              </a:rPr>
              <a:t>okoline</a:t>
            </a:r>
            <a:endParaRPr lang="hr-HR" sz="5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5000" dirty="0">
                <a:solidFill>
                  <a:schemeClr val="tx1"/>
                </a:solidFill>
              </a:rPr>
              <a:t>Sposobnost predstavljanja vlastite profesije u području palijativne skrbi, ostalim medicinskim </a:t>
            </a:r>
            <a:r>
              <a:rPr lang="hr-HR" sz="5000" dirty="0" smtClean="0">
                <a:solidFill>
                  <a:schemeClr val="tx1"/>
                </a:solidFill>
              </a:rPr>
              <a:t>disciplinama</a:t>
            </a:r>
            <a:endParaRPr lang="hr-HR" sz="5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5000" dirty="0">
                <a:solidFill>
                  <a:schemeClr val="tx1"/>
                </a:solidFill>
              </a:rPr>
              <a:t>Sposobnost dijeljenja znanja o psihologiji sa ne-psiholozima</a:t>
            </a:r>
          </a:p>
          <a:p>
            <a:pPr>
              <a:defRPr/>
            </a:pPr>
            <a:r>
              <a:rPr lang="hr-HR" sz="5000" dirty="0">
                <a:solidFill>
                  <a:schemeClr val="tx1"/>
                </a:solidFill>
              </a:rPr>
              <a:t>Sposobnost za rad unutar </a:t>
            </a:r>
            <a:r>
              <a:rPr lang="hr-HR" sz="5000" dirty="0" smtClean="0">
                <a:solidFill>
                  <a:schemeClr val="tx1"/>
                </a:solidFill>
              </a:rPr>
              <a:t>multidisciplinarnog tima</a:t>
            </a:r>
            <a:endParaRPr lang="hr-HR" sz="5000" dirty="0">
              <a:solidFill>
                <a:schemeClr val="tx1"/>
              </a:solidFill>
            </a:endParaRPr>
          </a:p>
          <a:p>
            <a:pPr lvl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defRPr/>
            </a:pPr>
            <a:r>
              <a:rPr lang="hr-HR" sz="24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Kompetencije psihologa u </a:t>
            </a:r>
            <a:br>
              <a:rPr lang="hr-HR" sz="24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hr-HR" sz="24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palijativnoj skrbi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hr-HR" b="1" dirty="0" smtClean="0">
                <a:solidFill>
                  <a:schemeClr val="tx1"/>
                </a:solidFill>
              </a:rPr>
              <a:t>Psihološka procjena</a:t>
            </a:r>
          </a:p>
          <a:p>
            <a:pPr lvl="1">
              <a:defRPr/>
            </a:pPr>
            <a:endParaRPr lang="hr-HR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hr-HR" dirty="0" smtClean="0">
                <a:solidFill>
                  <a:schemeClr val="tx1"/>
                </a:solidFill>
              </a:rPr>
              <a:t>Uporaba relevantnih </a:t>
            </a:r>
            <a:r>
              <a:rPr lang="hr-HR" dirty="0" err="1" smtClean="0">
                <a:solidFill>
                  <a:schemeClr val="tx1"/>
                </a:solidFill>
              </a:rPr>
              <a:t>psihodijagnostičkih</a:t>
            </a:r>
            <a:r>
              <a:rPr lang="hr-HR" dirty="0" smtClean="0">
                <a:solidFill>
                  <a:schemeClr val="tx1"/>
                </a:solidFill>
              </a:rPr>
              <a:t> sredstava</a:t>
            </a:r>
          </a:p>
          <a:p>
            <a:pPr lvl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603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sz="2400" b="1" smtClean="0">
                <a:solidFill>
                  <a:schemeClr val="tx1"/>
                </a:solidFill>
              </a:rPr>
              <a:t>Psihološko savjetovanje/psihoterapija</a:t>
            </a:r>
          </a:p>
          <a:p>
            <a:pPr lvl="1"/>
            <a:r>
              <a:rPr lang="hr-HR" sz="2000" smtClean="0">
                <a:solidFill>
                  <a:schemeClr val="tx1"/>
                </a:solidFill>
              </a:rPr>
              <a:t>Klijentu usmjeren pristup</a:t>
            </a:r>
          </a:p>
          <a:p>
            <a:pPr lvl="1"/>
            <a:r>
              <a:rPr lang="hr-HR" sz="2000" smtClean="0">
                <a:solidFill>
                  <a:schemeClr val="tx1"/>
                </a:solidFill>
              </a:rPr>
              <a:t>KBT</a:t>
            </a:r>
          </a:p>
          <a:p>
            <a:pPr lvl="1"/>
            <a:r>
              <a:rPr lang="hr-HR" sz="2000" smtClean="0">
                <a:solidFill>
                  <a:schemeClr val="tx1"/>
                </a:solidFill>
              </a:rPr>
              <a:t>Narativna terapija</a:t>
            </a:r>
          </a:p>
          <a:p>
            <a:pPr lvl="1"/>
            <a:r>
              <a:rPr lang="hr-HR" sz="2000" smtClean="0">
                <a:solidFill>
                  <a:schemeClr val="tx1"/>
                </a:solidFill>
              </a:rPr>
              <a:t>Egzistencijalna terapija</a:t>
            </a:r>
          </a:p>
          <a:p>
            <a:pPr lvl="1"/>
            <a:r>
              <a:rPr lang="hr-HR" sz="2000" smtClean="0">
                <a:solidFill>
                  <a:schemeClr val="tx1"/>
                </a:solidFill>
              </a:rPr>
              <a:t>Obiteljska terapija</a:t>
            </a:r>
          </a:p>
          <a:p>
            <a:pPr lvl="1"/>
            <a:r>
              <a:rPr lang="hr-HR" sz="2000" smtClean="0">
                <a:solidFill>
                  <a:schemeClr val="tx1"/>
                </a:solidFill>
              </a:rPr>
              <a:t>mindfulness-based kognitivno bihevioralna terapija</a:t>
            </a:r>
          </a:p>
          <a:p>
            <a:pPr lvl="1"/>
            <a:r>
              <a:rPr lang="hr-HR" sz="2000" smtClean="0">
                <a:solidFill>
                  <a:schemeClr val="tx1"/>
                </a:solidFill>
              </a:rPr>
              <a:t>Psihodinamska interpersonalna terapija</a:t>
            </a:r>
          </a:p>
          <a:p>
            <a:pPr lvl="1"/>
            <a:endParaRPr lang="hr-HR" smtClean="0">
              <a:solidFill>
                <a:schemeClr val="tx1"/>
              </a:solidFill>
            </a:endParaRPr>
          </a:p>
          <a:p>
            <a:pPr lvl="1"/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25604" name="Picture 4" descr="test_-_multiple_cho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4292600"/>
            <a:ext cx="26638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/>
                </a:solidFill>
              </a:rPr>
              <a:t>BDI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(</a:t>
            </a:r>
            <a:r>
              <a:rPr lang="hr-HR" dirty="0" err="1" smtClean="0">
                <a:solidFill>
                  <a:schemeClr val="tx1"/>
                </a:solidFill>
              </a:rPr>
              <a:t>Beck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err="1" smtClean="0">
                <a:solidFill>
                  <a:schemeClr val="tx1"/>
                </a:solidFill>
              </a:rPr>
              <a:t>Depression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err="1" smtClean="0">
                <a:solidFill>
                  <a:schemeClr val="tx1"/>
                </a:solidFill>
              </a:rPr>
              <a:t>Inventory</a:t>
            </a:r>
            <a:r>
              <a:rPr lang="hr-HR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21 čestica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Utvrđuje intenzitet depresije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Osjetljiv na promjene intenziteta i strukture simptoma uslijed psihoterapije ili farmakoterapije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Mjeri promjene iz tjedna u tjedan</a:t>
            </a:r>
          </a:p>
          <a:p>
            <a:pPr eaLnBrk="1" hangingPunct="1">
              <a:buFont typeface="Arial" charset="0"/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/>
                </a:solidFill>
              </a:rPr>
              <a:t>BAI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(</a:t>
            </a:r>
            <a:r>
              <a:rPr lang="hr-HR" dirty="0" err="1" smtClean="0">
                <a:solidFill>
                  <a:schemeClr val="tx1"/>
                </a:solidFill>
              </a:rPr>
              <a:t>Beck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err="1" smtClean="0">
                <a:solidFill>
                  <a:schemeClr val="tx1"/>
                </a:solidFill>
              </a:rPr>
              <a:t>Anxiety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err="1" smtClean="0">
                <a:solidFill>
                  <a:schemeClr val="tx1"/>
                </a:solidFill>
              </a:rPr>
              <a:t>Inventory</a:t>
            </a:r>
            <a:r>
              <a:rPr lang="hr-HR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hr-HR" sz="3600" smtClean="0">
              <a:solidFill>
                <a:schemeClr val="tx1"/>
              </a:solidFill>
            </a:endParaRP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21 čestica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Utvrđuje intenzitet i tjelesne manifestacije anksioznosti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Osjetljiv na promjene intenziteta i strukture simptoma uslijed psihoterapije ili farmakoterapije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Mjeri promjene iz tjedna u tjedan</a:t>
            </a:r>
          </a:p>
          <a:p>
            <a:pPr eaLnBrk="1" hangingPunct="1"/>
            <a:endParaRPr lang="hr-HR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Strategije suočavanja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b="1" smtClean="0">
                <a:solidFill>
                  <a:schemeClr val="tx1"/>
                </a:solidFill>
              </a:rPr>
              <a:t>CISS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48 čestica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Mjeri strategije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Suočavanje usmjereno na problem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Suočavanje usmjereno na emocije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Izbjegavanje</a:t>
            </a:r>
          </a:p>
          <a:p>
            <a:pPr lvl="2" eaLnBrk="1" hangingPunct="1">
              <a:buFont typeface="Arial" charset="0"/>
              <a:buNone/>
            </a:pPr>
            <a:endParaRPr lang="hr-HR" smtClean="0">
              <a:solidFill>
                <a:schemeClr val="tx1"/>
              </a:solidFill>
            </a:endParaRPr>
          </a:p>
          <a:p>
            <a:pPr eaLnBrk="1" hangingPunct="1"/>
            <a:r>
              <a:rPr lang="hr-HR" b="1" smtClean="0">
                <a:solidFill>
                  <a:schemeClr val="tx1"/>
                </a:solidFill>
              </a:rPr>
              <a:t>Vođenje dnevnika</a:t>
            </a:r>
          </a:p>
          <a:p>
            <a:pPr lvl="2" eaLnBrk="1" hangingPunct="1"/>
            <a:endParaRPr lang="hr-HR" smtClean="0">
              <a:solidFill>
                <a:schemeClr val="tx1"/>
              </a:solidFill>
            </a:endParaRPr>
          </a:p>
          <a:p>
            <a:pPr lvl="2" eaLnBrk="1" hangingPunct="1">
              <a:buFont typeface="Arial" charset="0"/>
              <a:buNone/>
            </a:pPr>
            <a:endParaRPr lang="hr-HR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2386012"/>
          </a:xfrm>
        </p:spPr>
        <p:txBody>
          <a:bodyPr/>
          <a:lstStyle/>
          <a:p>
            <a:pPr eaLnBrk="1" hangingPunct="1"/>
            <a:r>
              <a:rPr lang="hr-HR" sz="5400" b="1" smtClean="0">
                <a:solidFill>
                  <a:schemeClr val="tx1"/>
                </a:solidFill>
              </a:rPr>
              <a:t>Uloga psihologa u palijativnoj medicini</a:t>
            </a:r>
            <a:endParaRPr lang="en-US" sz="5400" b="1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 eaLnBrk="1" hangingPunct="1"/>
            <a:endParaRPr lang="hr-HR" sz="2800" b="1" i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r-HR" smtClean="0">
              <a:solidFill>
                <a:schemeClr val="tx1"/>
              </a:solidFill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hr-HR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hr-HR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hr-HR" sz="4000" b="1" smtClean="0">
                <a:solidFill>
                  <a:schemeClr val="tx1"/>
                </a:solidFill>
              </a:rPr>
              <a:t>Procjena intenziteta i </a:t>
            </a:r>
            <a:br>
              <a:rPr lang="hr-HR" sz="4000" b="1" smtClean="0">
                <a:solidFill>
                  <a:schemeClr val="tx1"/>
                </a:solidFill>
              </a:rPr>
            </a:br>
            <a:r>
              <a:rPr lang="hr-HR" sz="4000" b="1" smtClean="0">
                <a:solidFill>
                  <a:schemeClr val="tx1"/>
                </a:solidFill>
              </a:rPr>
              <a:t>kvalitete boli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Samoopisne ljestvice boli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072062"/>
          </a:xfrm>
        </p:spPr>
        <p:txBody>
          <a:bodyPr/>
          <a:lstStyle/>
          <a:p>
            <a:pPr eaLnBrk="1" hangingPunct="1"/>
            <a:endParaRPr lang="hr-HR" sz="2800" smtClean="0">
              <a:solidFill>
                <a:schemeClr val="tx1"/>
              </a:solidFill>
            </a:endParaRPr>
          </a:p>
          <a:p>
            <a:pPr eaLnBrk="1" hangingPunct="1"/>
            <a:r>
              <a:rPr lang="hr-HR" sz="2800" smtClean="0">
                <a:solidFill>
                  <a:schemeClr val="tx1"/>
                </a:solidFill>
              </a:rPr>
              <a:t>Kratki inventar boli (BPI, Cleeland, C., 1982)</a:t>
            </a:r>
          </a:p>
          <a:p>
            <a:pPr eaLnBrk="1" hangingPunct="1"/>
            <a:r>
              <a:rPr lang="hr-HR" sz="2800" smtClean="0">
                <a:solidFill>
                  <a:schemeClr val="tx1"/>
                </a:solidFill>
              </a:rPr>
              <a:t>McGill-ov upitnik boli (Melzack, R., 1975)</a:t>
            </a:r>
          </a:p>
          <a:p>
            <a:pPr eaLnBrk="1" hangingPunct="1"/>
            <a:r>
              <a:rPr lang="hr-HR" sz="2800" smtClean="0">
                <a:solidFill>
                  <a:schemeClr val="tx1"/>
                </a:solidFill>
              </a:rPr>
              <a:t>Vizualno-analogna ocjenska ljestvica boli </a:t>
            </a:r>
          </a:p>
          <a:p>
            <a:pPr eaLnBrk="1" hangingPunct="1"/>
            <a:r>
              <a:rPr lang="hr-HR" sz="2800" smtClean="0">
                <a:solidFill>
                  <a:schemeClr val="tx1"/>
                </a:solidFill>
              </a:rPr>
              <a:t>Bol i distres (Zung, 1983)</a:t>
            </a:r>
          </a:p>
          <a:p>
            <a:pPr eaLnBrk="1" hangingPunct="1"/>
            <a:r>
              <a:rPr lang="hr-HR" sz="2800" smtClean="0">
                <a:solidFill>
                  <a:schemeClr val="tx1"/>
                </a:solidFill>
              </a:rPr>
              <a:t>Profil percepcije boli (Tursky, 1976)</a:t>
            </a:r>
          </a:p>
          <a:p>
            <a:pPr eaLnBrk="1" hangingPunct="1"/>
            <a:r>
              <a:rPr lang="hr-HR" sz="2800" smtClean="0">
                <a:solidFill>
                  <a:schemeClr val="tx1"/>
                </a:solidFill>
              </a:rPr>
              <a:t>Upitnik “bijega u bolest” (Spence, Pilowsky, 1983)</a:t>
            </a:r>
          </a:p>
          <a:p>
            <a:pPr eaLnBrk="1" hangingPunct="1"/>
            <a:r>
              <a:rPr lang="hr-HR" sz="2800" smtClean="0">
                <a:solidFill>
                  <a:schemeClr val="tx1"/>
                </a:solidFill>
              </a:rPr>
              <a:t>Multidimenzionalni inventar boli (Kerns, 1985)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Kratki inventar boli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Nastao iz potrebe konstruiranja kraćeg inventara boli koji će populaciji biti razumljiviji 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češće korišten od McGilla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Opisi i dijagram omogućavaju da se vidi u kojem dijelu osoba osjeća bol te koliko često. 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uzima u obzir varijacije boli tijekom vremena (koliki je intenzitet boli tijekom ispunjavanja upitnika, koliko je bila prisutna tijekom proteklog dana, tjedna).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20 čestica</a:t>
            </a:r>
            <a:endParaRPr lang="en-US" sz="2400" smtClean="0">
              <a:solidFill>
                <a:schemeClr val="tx1"/>
              </a:solidFill>
            </a:endParaRPr>
          </a:p>
          <a:p>
            <a:pPr eaLnBrk="1" hangingPunct="1"/>
            <a:endParaRPr lang="en-US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Kratki inventar boli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72063"/>
          </a:xfrm>
        </p:spPr>
        <p:txBody>
          <a:bodyPr/>
          <a:lstStyle/>
          <a:p>
            <a:pPr eaLnBrk="1" hangingPunct="1"/>
            <a:r>
              <a:rPr lang="hr-HR" sz="2000" smtClean="0">
                <a:solidFill>
                  <a:schemeClr val="tx1"/>
                </a:solidFill>
              </a:rPr>
              <a:t>Molimo vas da zaokružite jedan od ponuđenih brojeva koji najbolje opisuje vašu najjaču bol u proteklih </a:t>
            </a:r>
            <a:r>
              <a:rPr lang="hr-HR" sz="2000" u="sng" smtClean="0">
                <a:solidFill>
                  <a:schemeClr val="tx1"/>
                </a:solidFill>
              </a:rPr>
              <a:t>tjedan dana.</a:t>
            </a:r>
            <a:endParaRPr lang="en-US" sz="200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hr-HR" sz="2000" smtClean="0">
                <a:solidFill>
                  <a:schemeClr val="tx1"/>
                </a:solidFill>
              </a:rPr>
              <a:t> </a:t>
            </a:r>
            <a:endParaRPr lang="en-US" sz="2000" smtClean="0">
              <a:solidFill>
                <a:schemeClr val="tx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hr-HR" sz="2000" i="1" smtClean="0">
                <a:solidFill>
                  <a:schemeClr val="tx1"/>
                </a:solidFill>
              </a:rPr>
              <a:t>0	1    2    3    4    5    6    7    8    9   10</a:t>
            </a:r>
          </a:p>
          <a:p>
            <a:pPr algn="ctr" eaLnBrk="1" hangingPunct="1">
              <a:buFont typeface="Arial" charset="0"/>
              <a:buNone/>
            </a:pPr>
            <a:r>
              <a:rPr lang="hr-HR" sz="1600" i="1" smtClean="0">
                <a:solidFill>
                  <a:schemeClr val="tx1"/>
                </a:solidFill>
              </a:rPr>
              <a:t>nema boli</a:t>
            </a:r>
            <a:r>
              <a:rPr lang="hr-HR" sz="2000" i="1" smtClean="0">
                <a:solidFill>
                  <a:schemeClr val="tx1"/>
                </a:solidFill>
              </a:rPr>
              <a:t>			 </a:t>
            </a:r>
            <a:r>
              <a:rPr lang="hr-HR" sz="1600" i="1" smtClean="0">
                <a:solidFill>
                  <a:schemeClr val="tx1"/>
                </a:solidFill>
              </a:rPr>
              <a:t>najgora moguća bol   </a:t>
            </a:r>
            <a:r>
              <a:rPr lang="hr-HR" sz="2000" i="1" smtClean="0">
                <a:solidFill>
                  <a:schemeClr val="tx1"/>
                </a:solidFill>
              </a:rPr>
              <a:t>        </a:t>
            </a:r>
            <a:endParaRPr lang="en-US" sz="2000" i="1" smtClean="0">
              <a:solidFill>
                <a:schemeClr val="tx1"/>
              </a:solidFill>
            </a:endParaRPr>
          </a:p>
          <a:p>
            <a:pPr eaLnBrk="1" hangingPunct="1"/>
            <a:r>
              <a:rPr lang="hr-HR" sz="2000" smtClean="0">
                <a:solidFill>
                  <a:schemeClr val="tx1"/>
                </a:solidFill>
              </a:rPr>
              <a:t>Navedite što sve pogoršava vašu bol (npr. sjedenje, stajanje, hodanje,</a:t>
            </a:r>
          </a:p>
          <a:p>
            <a:pPr eaLnBrk="1" hangingPunct="1">
              <a:buFont typeface="Arial" charset="0"/>
              <a:buNone/>
            </a:pPr>
            <a:r>
              <a:rPr lang="hr-HR" sz="2000" smtClean="0">
                <a:solidFill>
                  <a:schemeClr val="tx1"/>
                </a:solidFill>
              </a:rPr>
              <a:t>       penjanje, stresne situacije  - koje i sl.).</a:t>
            </a:r>
          </a:p>
          <a:p>
            <a:pPr eaLnBrk="1" hangingPunct="1"/>
            <a:r>
              <a:rPr lang="hr-HR" sz="2000" smtClean="0">
                <a:solidFill>
                  <a:schemeClr val="tx1"/>
                </a:solidFill>
              </a:rPr>
              <a:t>U posljednjih tjedan dana, koliko su vam tretmani i lijekovi koje koristite protiv boli pomogli tj. olakšali vašu bol.</a:t>
            </a:r>
            <a:endParaRPr lang="en-US" sz="2000" smtClean="0">
              <a:solidFill>
                <a:schemeClr val="tx1"/>
              </a:solidFill>
            </a:endParaRPr>
          </a:p>
          <a:p>
            <a:pPr eaLnBrk="1" hangingPunct="1"/>
            <a:r>
              <a:rPr lang="hr-HR" sz="2000" smtClean="0">
                <a:solidFill>
                  <a:schemeClr val="tx1"/>
                </a:solidFill>
              </a:rPr>
              <a:t>Koliko vas je bol u proteklih nekoliko tjedana ograničavala u:</a:t>
            </a:r>
          </a:p>
          <a:p>
            <a:pPr lvl="1" eaLnBrk="1" hangingPunct="1"/>
            <a:r>
              <a:rPr lang="hr-HR" sz="1600" smtClean="0">
                <a:solidFill>
                  <a:schemeClr val="tx1"/>
                </a:solidFill>
              </a:rPr>
              <a:t>Svakodnevnim aktivnostima</a:t>
            </a:r>
          </a:p>
          <a:p>
            <a:pPr lvl="1" eaLnBrk="1" hangingPunct="1"/>
            <a:r>
              <a:rPr lang="hr-HR" sz="1600" smtClean="0">
                <a:solidFill>
                  <a:schemeClr val="tx1"/>
                </a:solidFill>
              </a:rPr>
              <a:t>Ostvarenju dobrog raspoloženja</a:t>
            </a:r>
          </a:p>
          <a:p>
            <a:pPr lvl="1" eaLnBrk="1" hangingPunct="1"/>
            <a:r>
              <a:rPr lang="hr-HR" sz="1600" smtClean="0">
                <a:solidFill>
                  <a:schemeClr val="tx1"/>
                </a:solidFill>
              </a:rPr>
              <a:t>Spavanju</a:t>
            </a:r>
          </a:p>
          <a:p>
            <a:pPr lvl="1" eaLnBrk="1" hangingPunct="1"/>
            <a:r>
              <a:rPr lang="hr-HR" sz="1600" smtClean="0">
                <a:solidFill>
                  <a:schemeClr val="tx1"/>
                </a:solidFill>
              </a:rPr>
              <a:t>Uživanju u životnim zadovoljstvima</a:t>
            </a:r>
            <a:endParaRPr lang="en-US" sz="160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hr-HR" sz="200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McGillov upitnik boli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Konstruiran da omogući uvid u tri aspekta boli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err="1" smtClean="0">
                <a:solidFill>
                  <a:schemeClr val="tx1"/>
                </a:solidFill>
              </a:rPr>
              <a:t>Melzack</a:t>
            </a:r>
            <a:r>
              <a:rPr lang="hr-HR" sz="2800" dirty="0" smtClean="0">
                <a:solidFill>
                  <a:schemeClr val="tx1"/>
                </a:solidFill>
              </a:rPr>
              <a:t> – 102 riječi svrstao u tri kategorije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			- senzorna bol (temporalno…)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			- afektivna bol (</a:t>
            </a:r>
            <a:r>
              <a:rPr lang="hr-HR" sz="2800" dirty="0" err="1" smtClean="0">
                <a:solidFill>
                  <a:schemeClr val="tx1"/>
                </a:solidFill>
              </a:rPr>
              <a:t>umarajuća</a:t>
            </a:r>
            <a:r>
              <a:rPr lang="hr-HR" sz="2800" dirty="0" smtClean="0">
                <a:solidFill>
                  <a:schemeClr val="tx1"/>
                </a:solidFill>
              </a:rPr>
              <a:t>, 					iscrpljujuća…)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			- subjektivni intenzitet boli      				(neizdrživa, preplavljujuća…)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Osobe s </a:t>
            </a:r>
            <a:r>
              <a:rPr lang="hr-HR" sz="2800" dirty="0" err="1" smtClean="0">
                <a:solidFill>
                  <a:schemeClr val="tx1"/>
                </a:solidFill>
              </a:rPr>
              <a:t>tzv</a:t>
            </a:r>
            <a:r>
              <a:rPr lang="hr-HR" sz="2800" dirty="0" smtClean="0">
                <a:solidFill>
                  <a:schemeClr val="tx1"/>
                </a:solidFill>
              </a:rPr>
              <a:t> funkcionalnom boli češće biraju riječi iz skupine koja se odnosi na afektivnu bol u odnosu na osobe s </a:t>
            </a:r>
            <a:r>
              <a:rPr lang="hr-HR" sz="2800" dirty="0" err="1" smtClean="0">
                <a:solidFill>
                  <a:schemeClr val="tx1"/>
                </a:solidFill>
              </a:rPr>
              <a:t>tzv</a:t>
            </a:r>
            <a:r>
              <a:rPr lang="hr-HR" sz="2800" dirty="0" smtClean="0">
                <a:solidFill>
                  <a:schemeClr val="tx1"/>
                </a:solidFill>
              </a:rPr>
              <a:t>. organskom boli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chemeClr val="tx1"/>
                </a:solidFill>
              </a:rPr>
              <a:t>Vizualno analogna </a:t>
            </a:r>
            <a:r>
              <a:rPr lang="hr-HR" dirty="0" err="1" smtClean="0">
                <a:solidFill>
                  <a:schemeClr val="tx1"/>
                </a:solidFill>
              </a:rPr>
              <a:t>ocjenska</a:t>
            </a:r>
            <a:r>
              <a:rPr lang="hr-HR" dirty="0" smtClean="0">
                <a:solidFill>
                  <a:schemeClr val="tx1"/>
                </a:solidFill>
              </a:rPr>
              <a:t> ljestvica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Koristi se od početka 20.stoljeća te je često korištena u procjeni boli. 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popularizirana 70.tih godina. 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Linija treba biti dugačka 10 cm., a raspon rezultata ide od 0 do 100; svaki centimetar je desetica. Očitava se mjerenjem ravnalom.</a:t>
            </a:r>
            <a:endParaRPr lang="en-US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ima dobre psihometrijske karakteristike; u visokoj je korelaciji s ostalim upitnicima koji mjere bol.</a:t>
            </a:r>
            <a:endParaRPr lang="en-US" sz="2400" smtClean="0">
              <a:solidFill>
                <a:schemeClr val="tx1"/>
              </a:solidFill>
            </a:endParaRP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Pojedine skupine ispitanika (stariji, slabije obrazovani) mogu imati poteškoće s ovim upitnikom.</a:t>
            </a:r>
            <a:endParaRPr lang="en-US" sz="2400" smtClean="0">
              <a:solidFill>
                <a:schemeClr val="tx1"/>
              </a:solidFill>
            </a:endParaRP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VAT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smtClean="0">
                <a:solidFill>
                  <a:schemeClr val="tx1"/>
                </a:solidFill>
              </a:rPr>
              <a:t>			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14750" y="1643063"/>
            <a:ext cx="142875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/>
              <a:t>Najgora moguća bol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928143" y="3929857"/>
            <a:ext cx="30019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14750" y="5500688"/>
            <a:ext cx="1500188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/>
              <a:t>Nema boli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Upitnik “bijega u bolest”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863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Mjeri </a:t>
            </a:r>
            <a:r>
              <a:rPr lang="hr-HR" sz="2400" dirty="0" err="1" smtClean="0">
                <a:solidFill>
                  <a:schemeClr val="tx1"/>
                </a:solidFill>
              </a:rPr>
              <a:t>maladaptivne</a:t>
            </a:r>
            <a:r>
              <a:rPr lang="hr-HR" sz="2400" dirty="0" smtClean="0">
                <a:solidFill>
                  <a:schemeClr val="tx1"/>
                </a:solidFill>
              </a:rPr>
              <a:t> odgovore na bolest (bol, kronična bol)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Uključuje mjere: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		- </a:t>
            </a:r>
            <a:r>
              <a:rPr lang="hr-HR" sz="2400" i="1" dirty="0" err="1" smtClean="0">
                <a:solidFill>
                  <a:schemeClr val="tx1"/>
                </a:solidFill>
              </a:rPr>
              <a:t>hipohondrijaza</a:t>
            </a:r>
            <a:r>
              <a:rPr lang="hr-HR" sz="2400" dirty="0" smtClean="0">
                <a:solidFill>
                  <a:schemeClr val="tx1"/>
                </a:solidFill>
              </a:rPr>
              <a:t> (fiksacija na tjelesno što doseže i intenzitet fobičnih reakcija) – povezano s visokim stupnjem anksioznosti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   		- </a:t>
            </a:r>
            <a:r>
              <a:rPr lang="hr-HR" sz="2400" i="1" dirty="0" smtClean="0">
                <a:solidFill>
                  <a:schemeClr val="tx1"/>
                </a:solidFill>
              </a:rPr>
              <a:t>“obuzetost” bolešću </a:t>
            </a:r>
            <a:r>
              <a:rPr lang="hr-HR" sz="2400" dirty="0" smtClean="0">
                <a:solidFill>
                  <a:schemeClr val="tx1"/>
                </a:solidFill>
              </a:rPr>
              <a:t>– preokupacija simptomima boli, odbijanje vjerovanju liječnicima da intenzitet boli nema objektivno podlogu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		- </a:t>
            </a:r>
            <a:r>
              <a:rPr lang="hr-HR" sz="2400" i="1" dirty="0" smtClean="0">
                <a:solidFill>
                  <a:schemeClr val="tx1"/>
                </a:solidFill>
              </a:rPr>
              <a:t>psihološka vs somatska percepcija boli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 smtClean="0">
                <a:solidFill>
                  <a:schemeClr val="tx1"/>
                </a:solidFill>
              </a:rPr>
              <a:t>		- afektivna inhibicija (</a:t>
            </a:r>
            <a:r>
              <a:rPr lang="hr-HR" sz="2400" i="1" dirty="0" err="1" smtClean="0">
                <a:solidFill>
                  <a:schemeClr val="tx1"/>
                </a:solidFill>
              </a:rPr>
              <a:t>aleksitimija</a:t>
            </a:r>
            <a:r>
              <a:rPr lang="hr-HR" sz="2400" i="1" dirty="0" smtClean="0">
                <a:solidFill>
                  <a:schemeClr val="tx1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 smtClean="0">
                <a:solidFill>
                  <a:schemeClr val="tx1"/>
                </a:solidFill>
              </a:rPr>
              <a:t>		- poricanje (postojanja stresora i negativnih emocionalnih stanja koji mogu dovesti do pojave tjelesne boli)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 smtClean="0">
                <a:solidFill>
                  <a:schemeClr val="tx1"/>
                </a:solidFill>
              </a:rPr>
              <a:t>		- iritabilnost</a:t>
            </a:r>
            <a:endParaRPr lang="en-US" sz="24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Upitnik “bijega u bolest”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Sastoji se od 62 čestice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Ispitanik daje odgovore po principu Točno / Netočno</a:t>
            </a: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Bol i distres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Mjeri raspoloženje i promjene u ponašanju koje su povezane s boli.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Mjeri fizičke i psihičke </a:t>
            </a:r>
            <a:r>
              <a:rPr lang="hr-HR" sz="2800" dirty="0" err="1" smtClean="0">
                <a:solidFill>
                  <a:schemeClr val="tx1"/>
                </a:solidFill>
              </a:rPr>
              <a:t>sekvele</a:t>
            </a:r>
            <a:r>
              <a:rPr lang="hr-HR" sz="2800" dirty="0" smtClean="0">
                <a:solidFill>
                  <a:schemeClr val="tx1"/>
                </a:solidFill>
              </a:rPr>
              <a:t> boli.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Uključuje i ograničenja koja osoba ima tijekom života kao i psihološki odgovor na percipirana ograničenja (</a:t>
            </a:r>
            <a:r>
              <a:rPr lang="hr-HR" sz="2800" dirty="0" err="1" smtClean="0">
                <a:solidFill>
                  <a:schemeClr val="tx1"/>
                </a:solidFill>
              </a:rPr>
              <a:t>npr</a:t>
            </a:r>
            <a:r>
              <a:rPr lang="hr-HR" sz="2800" dirty="0" smtClean="0">
                <a:solidFill>
                  <a:schemeClr val="tx1"/>
                </a:solidFill>
              </a:rPr>
              <a:t>. agitiranost, depresivnost, smanjena briga i interes).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dirty="0" smtClean="0">
                <a:solidFill>
                  <a:schemeClr val="tx1"/>
                </a:solidFill>
              </a:rPr>
              <a:t>Sastoji se od 20 čestica koje se odnose na psihološke probleme vezane za bol.</a:t>
            </a:r>
            <a:endParaRPr lang="en-US" sz="2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dirty="0" smtClean="0">
                <a:ln w="18415" cmpd="sng">
                  <a:solidFill>
                    <a:srgbClr val="7030A0"/>
                  </a:solidFill>
                  <a:prstDash val="solid"/>
                </a:ln>
              </a:rPr>
              <a:t>Palijativna skrb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hr-HR" dirty="0" smtClean="0">
                <a:solidFill>
                  <a:schemeClr val="tx1"/>
                </a:solidFill>
              </a:rPr>
              <a:t>Psihosocijalni </a:t>
            </a:r>
            <a:r>
              <a:rPr lang="hr-HR" dirty="0">
                <a:solidFill>
                  <a:schemeClr val="tx1"/>
                </a:solidFill>
              </a:rPr>
              <a:t>aspekti i pružanje psihološke podrške pacijentima i obiteljima ključni su dio palijativne </a:t>
            </a:r>
            <a:r>
              <a:rPr lang="hr-HR" dirty="0" smtClean="0">
                <a:solidFill>
                  <a:schemeClr val="tx1"/>
                </a:solidFill>
              </a:rPr>
              <a:t>skrbi</a:t>
            </a:r>
          </a:p>
          <a:p>
            <a:pPr>
              <a:defRPr/>
            </a:pPr>
            <a:r>
              <a:rPr lang="hr-HR" dirty="0" smtClean="0">
                <a:solidFill>
                  <a:schemeClr val="tx1"/>
                </a:solidFill>
              </a:rPr>
              <a:t>Očekuje </a:t>
            </a:r>
            <a:r>
              <a:rPr lang="hr-HR" dirty="0">
                <a:solidFill>
                  <a:schemeClr val="tx1"/>
                </a:solidFill>
              </a:rPr>
              <a:t>se da svi stručnjaci u palijativnoj skrbi steknu bazično znanje </a:t>
            </a:r>
            <a:r>
              <a:rPr lang="hr-HR" dirty="0" smtClean="0">
                <a:solidFill>
                  <a:schemeClr val="tx1"/>
                </a:solidFill>
              </a:rPr>
              <a:t>o psihološkoj skrbi</a:t>
            </a:r>
          </a:p>
          <a:p>
            <a:pPr>
              <a:defRPr/>
            </a:pPr>
            <a:r>
              <a:rPr lang="hr-HR" dirty="0" smtClean="0">
                <a:solidFill>
                  <a:schemeClr val="tx1"/>
                </a:solidFill>
              </a:rPr>
              <a:t>Psiholog - bolesnici sa složenijim psihološkim potrebama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Bol i distres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Osjećam se jadno, potišteno i snuždeno			1	2	3	4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Razdražljiviji sam nego prije					1	2	3	4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Sve što radim zahtjeva dodatni napor			1	2	3	4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Uživam u stvarima kao i prije					1	2	3	4</a:t>
            </a:r>
            <a:endParaRPr lang="en-US" smtClean="0">
              <a:solidFill>
                <a:schemeClr val="tx1"/>
              </a:solidFill>
            </a:endParaRP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Procjena kvalitete života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smtClean="0">
              <a:solidFill>
                <a:schemeClr val="tx1"/>
              </a:solidFill>
            </a:endParaRP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FACT-G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27 čestica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Mjeri: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Tjelesnu dobrobit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Socijalnu/obiteljsku dobrobit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Emocionalno blagostanje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funkcionalnost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smtClean="0">
              <a:solidFill>
                <a:schemeClr val="tx1"/>
              </a:solidFill>
            </a:endParaRP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McGill QoL – skraćena verzija 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Čestica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Mjeri unatrag dva dana: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Tjelesne simptome/poteškoće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Emocionalne/psihičke poteškoće</a:t>
            </a:r>
          </a:p>
          <a:p>
            <a:pPr lvl="2" eaLnBrk="1" hangingPunct="1"/>
            <a:r>
              <a:rPr lang="hr-HR" smtClean="0">
                <a:solidFill>
                  <a:schemeClr val="tx1"/>
                </a:solidFill>
              </a:rPr>
              <a:t>Samoopisni dio</a:t>
            </a:r>
          </a:p>
          <a:p>
            <a:pPr lvl="2" eaLnBrk="1" hangingPunct="1"/>
            <a:endParaRPr lang="hr-HR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tx1"/>
                </a:solidFill>
              </a:rPr>
              <a:t>The Missoula-VITAS Quality</a:t>
            </a:r>
            <a:br>
              <a:rPr lang="en-US" sz="3600" b="1" smtClean="0">
                <a:solidFill>
                  <a:schemeClr val="tx1"/>
                </a:solidFill>
              </a:rPr>
            </a:br>
            <a:r>
              <a:rPr lang="en-US" sz="3600" b="1" smtClean="0">
                <a:solidFill>
                  <a:schemeClr val="tx1"/>
                </a:solidFill>
              </a:rPr>
              <a:t>of Life Index (MVQOLI)</a:t>
            </a:r>
            <a:endParaRPr lang="en-US" sz="3600" smtClean="0">
              <a:solidFill>
                <a:schemeClr val="tx1"/>
              </a:solidFill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Prikladan i za bolesnike u terminalnim fazama (hospicij)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Pet dimenzija QoL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Simptomi bolesti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Interpersonalni odnosi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Blagostanje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Smisao/svrha života</a:t>
            </a: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smtClean="0">
              <a:solidFill>
                <a:schemeClr val="tx1"/>
              </a:solidFill>
            </a:endParaRP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SF 36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WHO QoL- BREEF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QUALE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Mjeri kvalitetu života u terminalnim fazama bolesti</a:t>
            </a:r>
          </a:p>
          <a:p>
            <a:pPr lvl="1" eaLnBrk="1" hangingPunct="1">
              <a:buFont typeface="Arial" charset="0"/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defRPr/>
            </a:pPr>
            <a:r>
              <a:rPr lang="hr-HR" sz="28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Kompetencije psihologa u </a:t>
            </a:r>
            <a:br>
              <a:rPr lang="hr-HR" sz="28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hr-HR" sz="2800" i="1" dirty="0" smtClean="0">
                <a:ln w="18415" cmpd="sng">
                  <a:solidFill>
                    <a:srgbClr val="7030A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palijativnoj skrbi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</a:rPr>
              <a:t>Konzultacija, supervizija i podrška </a:t>
            </a:r>
            <a:r>
              <a:rPr lang="hr-HR" b="1" dirty="0" smtClean="0">
                <a:solidFill>
                  <a:schemeClr val="tx1"/>
                </a:solidFill>
              </a:rPr>
              <a:t>osoblju</a:t>
            </a:r>
          </a:p>
          <a:p>
            <a:pPr>
              <a:defRPr/>
            </a:pPr>
            <a:r>
              <a:rPr lang="hr-HR" b="1" dirty="0" smtClean="0">
                <a:solidFill>
                  <a:schemeClr val="tx1"/>
                </a:solidFill>
              </a:rPr>
              <a:t>Istraživanje</a:t>
            </a:r>
          </a:p>
          <a:p>
            <a:pPr>
              <a:defRPr/>
            </a:pPr>
            <a:r>
              <a:rPr lang="hr-HR" b="1" dirty="0" smtClean="0">
                <a:solidFill>
                  <a:schemeClr val="tx1"/>
                </a:solidFill>
              </a:rPr>
              <a:t>Poznavanje etičkih principa u palijativnoj medicini</a:t>
            </a:r>
          </a:p>
          <a:p>
            <a:pPr>
              <a:defRPr/>
            </a:pPr>
            <a:r>
              <a:rPr lang="hr-HR" b="1" dirty="0" smtClean="0">
                <a:solidFill>
                  <a:schemeClr val="tx1"/>
                </a:solidFill>
              </a:rPr>
              <a:t>Poznavanje kulturalnih raznolikosti (</a:t>
            </a:r>
            <a:r>
              <a:rPr lang="hr-HR" b="1" dirty="0" err="1" smtClean="0">
                <a:solidFill>
                  <a:schemeClr val="tx1"/>
                </a:solidFill>
              </a:rPr>
              <a:t>npr</a:t>
            </a:r>
            <a:r>
              <a:rPr lang="hr-HR" b="1" dirty="0" smtClean="0">
                <a:solidFill>
                  <a:schemeClr val="tx1"/>
                </a:solidFill>
              </a:rPr>
              <a:t>. poznavanje različitih religija, rituale žalovanja i </a:t>
            </a:r>
            <a:r>
              <a:rPr lang="hr-HR" b="1" dirty="0" err="1" smtClean="0">
                <a:solidFill>
                  <a:schemeClr val="tx1"/>
                </a:solidFill>
              </a:rPr>
              <a:t>sl</a:t>
            </a:r>
            <a:r>
              <a:rPr lang="hr-HR" b="1" dirty="0" smtClean="0">
                <a:solidFill>
                  <a:schemeClr val="tx1"/>
                </a:solidFill>
              </a:rPr>
              <a:t>.)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3200" u="sng" smtClean="0">
                <a:solidFill>
                  <a:schemeClr val="tx1"/>
                </a:solidFill>
              </a:rPr>
              <a:t>Broj psihologa uključenih</a:t>
            </a:r>
            <a:br>
              <a:rPr lang="hr-HR" sz="3200" u="sng" smtClean="0">
                <a:solidFill>
                  <a:schemeClr val="tx1"/>
                </a:solidFill>
              </a:rPr>
            </a:br>
            <a:r>
              <a:rPr lang="hr-HR" sz="3200" u="sng" smtClean="0">
                <a:solidFill>
                  <a:schemeClr val="tx1"/>
                </a:solidFill>
              </a:rPr>
              <a:t> u palijativnu skrb - Europa</a:t>
            </a:r>
            <a:endParaRPr lang="en-US" sz="3200" u="sng" smtClean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Država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Broj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Albanija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Austrija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Belgija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BiH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</a:t>
                      </a:r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Madžarska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Grčka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b="1" u="sng" dirty="0" smtClean="0"/>
                        <a:t>Italija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u="sng" dirty="0" smtClean="0"/>
                        <a:t>140</a:t>
                      </a:r>
                      <a:endParaRPr lang="en-US" b="1" u="sng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Nizozemska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Srbija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b="1" u="sng" dirty="0" smtClean="0">
                          <a:solidFill>
                            <a:srgbClr val="C00000"/>
                          </a:solidFill>
                        </a:rPr>
                        <a:t>Hrvatska</a:t>
                      </a:r>
                      <a:endParaRPr lang="en-US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u="sng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b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Španjolska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118</a:t>
                      </a:r>
                      <a:endParaRPr lang="en-US" dirty="0"/>
                    </a:p>
                  </a:txBody>
                  <a:tcPr/>
                </a:tc>
              </a:tr>
              <a:tr h="372498">
                <a:tc>
                  <a:txBody>
                    <a:bodyPr/>
                    <a:lstStyle/>
                    <a:p>
                      <a:r>
                        <a:rPr lang="hr-HR" dirty="0" smtClean="0"/>
                        <a:t>Turska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Umjesto zaključka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Osim “psihološke” dobrobiti – financijska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Smanjenje zdravstvenih troškova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APA: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Smanjenje broja ambulantnih posjeta (17%)</a:t>
            </a:r>
          </a:p>
          <a:p>
            <a:pPr lvl="1" eaLnBrk="1" hangingPunct="1"/>
            <a:r>
              <a:rPr lang="hr-HR" smtClean="0">
                <a:solidFill>
                  <a:schemeClr val="tx1"/>
                </a:solidFill>
              </a:rPr>
              <a:t>Smanjenje trajanja bolničkog liječenja za 1,5 dan</a:t>
            </a: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47107" name="Content Placeholder 4" descr="DCohen_psycholog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80000" y="1798638"/>
            <a:ext cx="3175000" cy="412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48130" name="Content Placeholder 4" descr="Psy_sign2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38" y="1714500"/>
            <a:ext cx="3571875" cy="4000500"/>
          </a:xfrm>
        </p:spPr>
      </p:pic>
      <p:sp>
        <p:nvSpPr>
          <p:cNvPr id="48131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Poboljšanje pridržavanja uputa i liječničkih savjeta koji se tiču smanjenja upotrebe skupih lijekova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Preusmjeravanje zdravstvene njege na izvaninstitucionalnu</a:t>
            </a: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1143000" y="4357688"/>
            <a:ext cx="7358063" cy="1714500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/>
            </a:r>
            <a:br>
              <a:rPr lang="hr-HR" smtClean="0">
                <a:solidFill>
                  <a:schemeClr val="tx1"/>
                </a:solidFill>
              </a:rPr>
            </a:br>
            <a:r>
              <a:rPr lang="hr-HR" smtClean="0">
                <a:solidFill>
                  <a:schemeClr val="tx1"/>
                </a:solidFill>
              </a:rPr>
              <a:t/>
            </a:r>
            <a:br>
              <a:rPr lang="hr-HR" smtClean="0">
                <a:solidFill>
                  <a:schemeClr val="tx1"/>
                </a:solidFill>
              </a:rPr>
            </a:br>
            <a:r>
              <a:rPr lang="hr-HR" smtClean="0">
                <a:solidFill>
                  <a:schemeClr val="tx1"/>
                </a:solidFill>
              </a:rPr>
              <a:t/>
            </a:r>
            <a:br>
              <a:rPr lang="hr-HR" smtClean="0">
                <a:solidFill>
                  <a:schemeClr val="tx1"/>
                </a:solidFill>
              </a:rPr>
            </a:br>
            <a:r>
              <a:rPr lang="hr-HR" smtClean="0">
                <a:solidFill>
                  <a:schemeClr val="tx1"/>
                </a:solidFill>
              </a:rPr>
              <a:t/>
            </a:r>
            <a:br>
              <a:rPr lang="hr-HR" smtClean="0">
                <a:solidFill>
                  <a:schemeClr val="tx1"/>
                </a:solidFill>
              </a:rPr>
            </a:br>
            <a:r>
              <a:rPr lang="hr-HR" smtClean="0">
                <a:solidFill>
                  <a:schemeClr val="tx1"/>
                </a:solidFill>
              </a:rPr>
              <a:t/>
            </a:r>
            <a:br>
              <a:rPr lang="hr-HR" smtClean="0">
                <a:solidFill>
                  <a:schemeClr val="tx1"/>
                </a:solidFill>
              </a:rPr>
            </a:br>
            <a:r>
              <a:rPr lang="hr-HR" smtClean="0">
                <a:solidFill>
                  <a:schemeClr val="tx1"/>
                </a:solidFill>
              </a:rPr>
              <a:t>I za tisuću godina čovjek će ovako uzdisati: “Ah, teško je živjeti” – i u istih mah, ovako kao i sad, bojat će se i neće htjeti umrijeti.</a:t>
            </a:r>
            <a:br>
              <a:rPr lang="hr-HR" smtClean="0">
                <a:solidFill>
                  <a:schemeClr val="tx1"/>
                </a:solidFill>
              </a:rPr>
            </a:br>
            <a:r>
              <a:rPr lang="hr-HR" smtClean="0">
                <a:solidFill>
                  <a:schemeClr val="tx1"/>
                </a:solidFill>
              </a:rPr>
              <a:t>							</a:t>
            </a:r>
            <a:r>
              <a:rPr lang="hr-HR" i="1" smtClean="0">
                <a:solidFill>
                  <a:schemeClr val="tx1"/>
                </a:solidFill>
              </a:rPr>
              <a:t>Čehov</a:t>
            </a:r>
            <a:r>
              <a:rPr lang="hr-HR" smtClean="0">
                <a:solidFill>
                  <a:schemeClr val="tx1"/>
                </a:solidFill>
              </a:rPr>
              <a:t/>
            </a:r>
            <a:br>
              <a:rPr lang="hr-HR" smtClean="0">
                <a:solidFill>
                  <a:schemeClr val="tx1"/>
                </a:solidFill>
              </a:rPr>
            </a:b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5" name="Picture Placeholder 4" descr="palliative-care-objectiv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94" b="994"/>
          <a:stretch>
            <a:fillRect/>
          </a:stretch>
        </p:blipFill>
        <p:spPr>
          <a:xfrm>
            <a:off x="1792288" y="612775"/>
            <a:ext cx="5486400" cy="37449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49155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456882" y="1700808"/>
            <a:ext cx="8448330" cy="3892788"/>
          </a:xfrm>
        </p:spPr>
        <p:txBody>
          <a:bodyPr rtlCol="0">
            <a:normAutofit/>
          </a:bodyPr>
          <a:lstStyle/>
          <a:p>
            <a:pPr algn="l" defTabSz="914111">
              <a:defRPr/>
            </a:pP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priopćavanje loših vijesti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/>
            </a:r>
            <a:b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</a:b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liječenje psihijatrijskih poremećaja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/>
            </a:r>
            <a:b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</a:b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suočavanje s bolešću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/>
            </a:r>
            <a:b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</a:b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liječenje terapijski rezistentnih tjelesnih</a:t>
            </a:r>
            <a:r>
              <a:rPr lang="hr-HR" sz="2400">
                <a:solidFill>
                  <a:schemeClr val="tx1"/>
                </a:solidFill>
                <a:ea typeface="+mn-ea"/>
                <a:cs typeface="Times New Roman"/>
              </a:rPr>
              <a:t> </a:t>
            </a: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simptoma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/>
            </a:r>
            <a:b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</a:b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problemi s narušenim tjelesnim izgledom</a:t>
            </a:r>
            <a:r>
              <a:rPr lang="hr-HR" sz="2400" b="1" smtClean="0">
                <a:solidFill>
                  <a:schemeClr val="tx1"/>
                </a:solidFill>
                <a:ea typeface="+mn-ea"/>
                <a:cs typeface="Times New Roman Bold"/>
              </a:rPr>
              <a:t/>
            </a:r>
            <a:br>
              <a:rPr lang="hr-HR" sz="2400" b="1" smtClean="0">
                <a:solidFill>
                  <a:schemeClr val="tx1"/>
                </a:solidFill>
                <a:ea typeface="+mn-ea"/>
                <a:cs typeface="Times New Roman Bold"/>
              </a:rPr>
            </a:b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edukacija osoblja u prepoznavanju i liječenju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> </a:t>
            </a: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psihijatrijskih bolesti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/>
            </a:r>
            <a:b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</a:b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rad s obiteljima t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>o</a:t>
            </a: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kom bolesti i žalovanja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/>
            </a:r>
            <a:b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</a:b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rad sa psihološkim problemima osoblja i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> </a:t>
            </a: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komunikacijom tima te kofliktima između</a:t>
            </a:r>
            <a:r>
              <a:rPr lang="hr-HR" sz="2400" smtClean="0">
                <a:solidFill>
                  <a:schemeClr val="tx1"/>
                </a:solidFill>
                <a:ea typeface="+mn-ea"/>
                <a:cs typeface="Times New Roman"/>
              </a:rPr>
              <a:t> </a:t>
            </a:r>
            <a:r>
              <a:rPr lang="en-CA" sz="2400" smtClean="0">
                <a:solidFill>
                  <a:schemeClr val="tx1"/>
                </a:solidFill>
                <a:ea typeface="+mn-ea"/>
                <a:cs typeface="Times New Roman"/>
              </a:rPr>
              <a:t>tima, bolesnika i obitelji itd.</a:t>
            </a:r>
            <a:endParaRPr lang="hr-HR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9672" y="622429"/>
            <a:ext cx="6006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3600" b="1" smtClean="0">
                <a:latin typeface="Arial" pitchFamily="34" charset="0"/>
                <a:cs typeface="Arial" pitchFamily="34" charset="0"/>
              </a:rPr>
              <a:t>Brojni psihološki problemi</a:t>
            </a:r>
            <a:endParaRPr lang="hr-HR" sz="36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Uloga psihologa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Psiholog u okviru palijativnog tima daje svoje učešće u planiranju preventivnih aktivnosti, </a:t>
            </a:r>
            <a:r>
              <a:rPr lang="hr-HR" dirty="0" err="1" smtClean="0">
                <a:solidFill>
                  <a:schemeClr val="tx1"/>
                </a:solidFill>
              </a:rPr>
              <a:t>psihodijagnostičkoj</a:t>
            </a:r>
            <a:r>
              <a:rPr lang="hr-HR" dirty="0" smtClean="0">
                <a:solidFill>
                  <a:schemeClr val="tx1"/>
                </a:solidFill>
              </a:rPr>
              <a:t> procjeni bolesnika, tretmanima </a:t>
            </a:r>
            <a:r>
              <a:rPr lang="hr-HR" dirty="0" err="1" smtClean="0">
                <a:solidFill>
                  <a:schemeClr val="tx1"/>
                </a:solidFill>
              </a:rPr>
              <a:t>odstupajućeg</a:t>
            </a:r>
            <a:r>
              <a:rPr lang="hr-HR" dirty="0" smtClean="0">
                <a:solidFill>
                  <a:schemeClr val="tx1"/>
                </a:solidFill>
              </a:rPr>
              <a:t> i neprilagođenog ponašanja. 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Uloga psihologa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Procjena palijativnog bolesnika omogućava prikupljanje niza informacija i podataka o utjecaju bolesti na bolesnika i na njegovu obitelj u različitim područjima njihovog života kao i identificiranje unutarnjih snaga, resursa i pshosocijalnih potreba.</a:t>
            </a: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Uloga psihologa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Psiholog procjenjuje kognitivni status da bi on i ostali članovi tima iz sveukupnih podataka vidjeli koliko eventualne kognitivne deterioracije utječu na svakodnevno funkcioniranje, na samostalnost osobe u obnašanju svakodnevnih aktivnosti.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Procjenjuje sveukupno psihološko stanje.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Procjena stupnja depresije i anksioznosti također je od iznimne važnosti, jer su navedena stanja dodatan izvor stresa za bolesnika i pogoršavaju primarnu kliničku sliku palijativnog bolesnika i intenziviraju tjelesnu bol.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Uloga psihologa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Osim psihološke procjene, psiholog se u radu s palijativnim bolesnikom i s članovima njegove obitelji bavi i savjetovanjem, psihoterapijom, psihoedukacijom te vodi motivacijski intervju koji ima za cilj potaknuti intrinzičnu motivaciju kako bi došlo do promjena u ponašanju i bolje adaptacije na bolest.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Pruža pomoć i potporu da ojača zdrave potencijale, raspozna snage u sebi, razvije adekvatnije strategije suočavanja i načine smanjenja boli.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Uloga psihologa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Pruža podršku i psihoeducira ostale članove obitelji te im pomaže da prihvate i prorade svoje emocije.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Pruža i stručnu pomoć liječnicima i ostalom medicinskom osoblju koje se u svom svakodnevnom radu susreće s umirućima kroz psihoedukaciju i podršku.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Informira tim o kognitivnim ograničenjima,  emocionalnim teškoćama osobe, te s njima razmjenjuje informacije, predlaže i dogovara daljnje tretmane i intervencije uvažavajući želje i potrebe bolesnih osoba nastojeći smanjiti patnju i poboljšati kvalitetu života bolesnika i obitelji.</a:t>
            </a: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 eaLnBrk="1" hangingPunct="1"/>
            <a:r>
              <a:rPr lang="hr-HR" sz="2800" b="1" i="1" smtClean="0">
                <a:solidFill>
                  <a:schemeClr val="tx1"/>
                </a:solidFill>
              </a:rPr>
              <a:t>Izvorni slajdovi: Lovorka Brajković</a:t>
            </a:r>
            <a:endParaRPr lang="hr-HR" sz="2800" b="1" i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Zdravstveni/klinički psiholog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hr-HR" sz="3200" smtClean="0">
              <a:solidFill>
                <a:schemeClr val="tx1"/>
              </a:solidFill>
            </a:endParaRPr>
          </a:p>
          <a:p>
            <a:pPr eaLnBrk="1" hangingPunct="1"/>
            <a:r>
              <a:rPr lang="hr-HR" sz="3200" smtClean="0">
                <a:solidFill>
                  <a:schemeClr val="tx1"/>
                </a:solidFill>
              </a:rPr>
              <a:t>Tri razine:</a:t>
            </a:r>
          </a:p>
          <a:p>
            <a:pPr eaLnBrk="1" hangingPunct="1">
              <a:buFont typeface="Arial" charset="0"/>
              <a:buNone/>
            </a:pPr>
            <a:endParaRPr lang="hr-HR" sz="3200" smtClean="0">
              <a:solidFill>
                <a:schemeClr val="tx1"/>
              </a:solidFill>
            </a:endParaRPr>
          </a:p>
          <a:p>
            <a:pPr lvl="1" eaLnBrk="1" hangingPunct="1"/>
            <a:r>
              <a:rPr lang="hr-HR" sz="3200" smtClean="0">
                <a:solidFill>
                  <a:schemeClr val="tx1"/>
                </a:solidFill>
              </a:rPr>
              <a:t>Bolesnik</a:t>
            </a:r>
          </a:p>
          <a:p>
            <a:pPr lvl="1" eaLnBrk="1" hangingPunct="1"/>
            <a:r>
              <a:rPr lang="hr-HR" sz="3200" smtClean="0">
                <a:solidFill>
                  <a:schemeClr val="tx1"/>
                </a:solidFill>
              </a:rPr>
              <a:t>Obitelj</a:t>
            </a:r>
          </a:p>
          <a:p>
            <a:pPr lvl="1" eaLnBrk="1" hangingPunct="1"/>
            <a:r>
              <a:rPr lang="hr-HR" sz="3200" smtClean="0">
                <a:solidFill>
                  <a:schemeClr val="tx1"/>
                </a:solidFill>
              </a:rPr>
              <a:t>Medicinsko osoblje</a:t>
            </a:r>
            <a:endParaRPr lang="en-US" sz="3200" smtClean="0">
              <a:solidFill>
                <a:schemeClr val="tx1"/>
              </a:solidFill>
            </a:endParaRP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5" name="Content Placeholder 4" descr="HospicePainManagemen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785926"/>
            <a:ext cx="3786214" cy="3429024"/>
          </a:xfrm>
          <a:prstGeom prst="roundRect">
            <a:avLst>
              <a:gd name="adj" fmla="val 16667"/>
            </a:avLst>
          </a:prstGeom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33251" y="1172832"/>
            <a:ext cx="8254638" cy="40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ctr" anchorCtr="0" compatLnSpc="1">
            <a:prstTxWarp prst="textNoShape">
              <a:avLst/>
            </a:prstTxWarp>
            <a:spAutoFit/>
          </a:bodyPr>
          <a:lstStyle/>
          <a:p>
            <a:pPr defTabSz="916503">
              <a:tabLst>
                <a:tab pos="252994" algn="l"/>
              </a:tabLst>
            </a:pPr>
            <a:r>
              <a:rPr lang="hr-HR" sz="3200" b="1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Psihološka podrška je potrebna</a:t>
            </a:r>
            <a:endParaRPr lang="hr-HR" sz="3200" b="1" smtClean="0">
              <a:latin typeface="Arial" pitchFamily="34" charset="0"/>
              <a:cs typeface="Arial" pitchFamily="34" charset="0"/>
            </a:endParaRPr>
          </a:p>
          <a:p>
            <a:pPr defTabSz="916503" eaLnBrk="0" hangingPunct="0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Pacijentu</a:t>
            </a:r>
            <a:endParaRPr lang="hr-HR" sz="2800" smtClean="0">
              <a:latin typeface="Arial" pitchFamily="34" charset="0"/>
              <a:cs typeface="Arial" pitchFamily="34" charset="0"/>
            </a:endParaRPr>
          </a:p>
          <a:p>
            <a:pPr defTabSz="916503" eaLnBrk="0" hangingPunct="0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Članovima obitelji tokom bolesti i žalovanja</a:t>
            </a:r>
            <a:endParaRPr lang="hr-HR" sz="2800" smtClean="0">
              <a:latin typeface="Arial" pitchFamily="34" charset="0"/>
              <a:cs typeface="Arial" pitchFamily="34" charset="0"/>
            </a:endParaRPr>
          </a:p>
          <a:p>
            <a:pPr defTabSz="916503" eaLnBrk="0" hangingPunct="0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Članovima palijativnog tima</a:t>
            </a:r>
          </a:p>
          <a:p>
            <a:pPr lvl="1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liječnicima</a:t>
            </a:r>
          </a:p>
          <a:p>
            <a:pPr lvl="1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medicinskim sestrama</a:t>
            </a:r>
          </a:p>
          <a:p>
            <a:pPr lvl="1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socijalnim radnicima</a:t>
            </a:r>
          </a:p>
          <a:p>
            <a:pPr lvl="1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psiholozima</a:t>
            </a:r>
          </a:p>
          <a:p>
            <a:pPr lvl="1">
              <a:buFont typeface="Arial" pitchFamily="34" charset="0"/>
              <a:buChar char="•"/>
              <a:tabLst>
                <a:tab pos="252994" algn="l"/>
              </a:tabLst>
            </a:pPr>
            <a:r>
              <a:rPr lang="hr-HR" sz="280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volonterima</a:t>
            </a:r>
            <a:endParaRPr lang="hr-HR" sz="28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796925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Bolesnik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3063"/>
            <a:ext cx="4038600" cy="4500562"/>
          </a:xfrm>
        </p:spPr>
        <p:txBody>
          <a:bodyPr/>
          <a:lstStyle/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Upravljanje emocijama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Traženje smisla bolesti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Podizanje kvalitete života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Podizanje zadovoljstva životom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Psihološka priprema bolesnika za medicinski zahvat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Suočavanje sa smrću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Priopćavanje “loših” vijesti</a:t>
            </a: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5" name="Content Placeholder 4" descr="hands-in-pray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7752" y="1714488"/>
            <a:ext cx="3971492" cy="26506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Bolesnik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4438"/>
            <a:ext cx="4038600" cy="5143500"/>
          </a:xfrm>
        </p:spPr>
        <p:txBody>
          <a:bodyPr/>
          <a:lstStyle/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Suočavanje s promjenama na tijelu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Učenje tehnika za poboljšanje kognitivnih funkcija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Suočavanje s gubitkom uloge u obitelji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Prilagodba na napuštanje bolničke ustanove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Tehnike redukcije boli</a:t>
            </a:r>
          </a:p>
          <a:p>
            <a:pPr eaLnBrk="1" hangingPunct="1"/>
            <a:r>
              <a:rPr lang="hr-HR" sz="2400" smtClean="0">
                <a:solidFill>
                  <a:schemeClr val="tx1"/>
                </a:solidFill>
              </a:rPr>
              <a:t>Rad sa simptomima koji imaju snažnu psihološku komponentu</a:t>
            </a:r>
          </a:p>
          <a:p>
            <a:pPr eaLnBrk="1" hangingPunct="1"/>
            <a:endParaRPr lang="hr-HR" sz="2400" smtClean="0">
              <a:solidFill>
                <a:schemeClr val="tx1"/>
              </a:solidFill>
            </a:endParaRPr>
          </a:p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5" name="Content Placeholder 4" descr="patien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29188" y="1600200"/>
            <a:ext cx="3476625" cy="4525963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Obitelj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4697413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Prihvaćanje bolesti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Suočavanje s terminalnim ishodom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Proces žalovanja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Osjećaj krivnje</a:t>
            </a:r>
          </a:p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Identifikacija rizičnih skupina (anksioznost, depresija, psihosomatske bolesti…)</a:t>
            </a: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19459" name="Content Placeholder 4" descr="los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857375"/>
            <a:ext cx="2928937" cy="4143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1326</Words>
  <Application>Microsoft Office PowerPoint</Application>
  <PresentationFormat>On-screen Show (4:3)</PresentationFormat>
  <Paragraphs>279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Slide 1</vt:lpstr>
      <vt:lpstr>Uloga psihologa u palijativnoj medicini</vt:lpstr>
      <vt:lpstr>Palijativna skrb</vt:lpstr>
      <vt:lpstr>priopćavanje loših vijesti liječenje psihijatrijskih poremećaja suočavanje s bolešću liječenje terapijski rezistentnih tjelesnih simptoma problemi s narušenim tjelesnim izgledom edukacija osoblja u prepoznavanju i liječenju psihijatrijskih bolesti rad s obiteljima tokom bolesti i žalovanja rad sa psihološkim problemima osoblja i komunikacijom tima te kofliktima između tima, bolesnika i obitelji itd.</vt:lpstr>
      <vt:lpstr>Zdravstveni/klinički psiholog</vt:lpstr>
      <vt:lpstr>Slide 6</vt:lpstr>
      <vt:lpstr>Bolesnik</vt:lpstr>
      <vt:lpstr>Bolesnik</vt:lpstr>
      <vt:lpstr>Obitelj</vt:lpstr>
      <vt:lpstr>Obitelj</vt:lpstr>
      <vt:lpstr>Slide 11</vt:lpstr>
      <vt:lpstr>Medicinsko osoblje</vt:lpstr>
      <vt:lpstr>Kompetencije psihologa u palijativnoj skrbi</vt:lpstr>
      <vt:lpstr>Poznavanje osnova palijativne medicine</vt:lpstr>
      <vt:lpstr>Kompetencije psihologa u  palijativnoj skrbi</vt:lpstr>
      <vt:lpstr>Kompetencije psihologa u  palijativnoj skrbi</vt:lpstr>
      <vt:lpstr>BDI (Beck Depression Inventory)</vt:lpstr>
      <vt:lpstr>BAI (Beck Anxiety Inventory)</vt:lpstr>
      <vt:lpstr>Strategije suočavanja</vt:lpstr>
      <vt:lpstr>Slide 20</vt:lpstr>
      <vt:lpstr>Samoopisne ljestvice boli</vt:lpstr>
      <vt:lpstr>Kratki inventar boli</vt:lpstr>
      <vt:lpstr>Kratki inventar boli</vt:lpstr>
      <vt:lpstr>McGillov upitnik boli</vt:lpstr>
      <vt:lpstr>Vizualno analogna ocjenska ljestvica</vt:lpstr>
      <vt:lpstr>VAT</vt:lpstr>
      <vt:lpstr>Upitnik “bijega u bolest”</vt:lpstr>
      <vt:lpstr>Upitnik “bijega u bolest”</vt:lpstr>
      <vt:lpstr>Bol i distres</vt:lpstr>
      <vt:lpstr>Bol i distres</vt:lpstr>
      <vt:lpstr>Procjena kvalitete života</vt:lpstr>
      <vt:lpstr>Slide 32</vt:lpstr>
      <vt:lpstr>The Missoula-VITAS Quality of Life Index (MVQOLI)</vt:lpstr>
      <vt:lpstr>Slide 34</vt:lpstr>
      <vt:lpstr>Kompetencije psihologa u  palijativnoj skrbi</vt:lpstr>
      <vt:lpstr>Broj psihologa uključenih  u palijativnu skrb - Europa</vt:lpstr>
      <vt:lpstr>Umjesto zaključka</vt:lpstr>
      <vt:lpstr>Slide 38</vt:lpstr>
      <vt:lpstr>     I za tisuću godina čovjek će ovako uzdisati: “Ah, teško je živjeti” – i u istih mah, ovako kao i sad, bojat će se i neće htjeti umrijeti.        Čehov </vt:lpstr>
      <vt:lpstr>Uloga psihologa</vt:lpstr>
      <vt:lpstr>Uloga psihologa</vt:lpstr>
      <vt:lpstr>Uloga psihologa</vt:lpstr>
      <vt:lpstr>Uloga psihologa</vt:lpstr>
      <vt:lpstr>Uloga psihologa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ULOGA PSIHOLOGA U PALIJATIVNOJ MEDICINI</dc:title>
  <dc:creator>Lovorka</dc:creator>
  <cp:lastModifiedBy>Mazohinda</cp:lastModifiedBy>
  <cp:revision>43</cp:revision>
  <dcterms:created xsi:type="dcterms:W3CDTF">2010-05-26T15:29:16Z</dcterms:created>
  <dcterms:modified xsi:type="dcterms:W3CDTF">2013-05-29T19:07:13Z</dcterms:modified>
</cp:coreProperties>
</file>