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8" r:id="rId2"/>
    <p:sldId id="256" r:id="rId3"/>
    <p:sldId id="277" r:id="rId4"/>
    <p:sldId id="280" r:id="rId5"/>
    <p:sldId id="278" r:id="rId6"/>
    <p:sldId id="279" r:id="rId7"/>
    <p:sldId id="261" r:id="rId8"/>
    <p:sldId id="283" r:id="rId9"/>
    <p:sldId id="263" r:id="rId10"/>
    <p:sldId id="274" r:id="rId11"/>
    <p:sldId id="282" r:id="rId12"/>
    <p:sldId id="281" r:id="rId13"/>
    <p:sldId id="285" r:id="rId14"/>
    <p:sldId id="258" r:id="rId15"/>
    <p:sldId id="284" r:id="rId16"/>
    <p:sldId id="260" r:id="rId17"/>
    <p:sldId id="286" r:id="rId18"/>
    <p:sldId id="270" r:id="rId19"/>
    <p:sldId id="287" r:id="rId20"/>
    <p:sldId id="268" r:id="rId21"/>
    <p:sldId id="264" r:id="rId22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729" autoAdjust="0"/>
  </p:normalViewPr>
  <p:slideViewPr>
    <p:cSldViewPr>
      <p:cViewPr>
        <p:scale>
          <a:sx n="66" d="100"/>
          <a:sy n="66" d="100"/>
        </p:scale>
        <p:origin x="-170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99992-C646-4711-A3C8-252282E55BE4}" type="datetimeFigureOut">
              <a:rPr lang="sr-Latn-CS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B7FCD-AA54-4EDC-89D9-1669887FDA0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E6A4B-ECB2-4505-AF3F-682A77363AD7}" type="datetimeFigureOut">
              <a:rPr lang="sr-Latn-CS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834BC-0D05-437E-A6EB-DCEE7020C9E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BB67B-A9E9-4833-ACE1-AFC1CA8D89D5}" type="datetimeFigureOut">
              <a:rPr lang="sr-Latn-CS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706FF-981B-4A1B-808D-4062F3B81CD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BCFA1-AC75-4625-81A9-3570EDA6ADD4}" type="datetimeFigureOut">
              <a:rPr lang="sr-Latn-CS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6C5F4-2B9B-45A0-887E-71D74AC5D38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EEC2E-9392-42F8-BF9C-63C12250EAB8}" type="datetimeFigureOut">
              <a:rPr lang="sr-Latn-CS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FF1F6-66E3-4ED6-8050-50F86B49BD3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3ABFF-8F08-480F-A96F-3F0CF2934DBB}" type="datetimeFigureOut">
              <a:rPr lang="sr-Latn-CS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41ED3-F753-4041-8504-189E28C6FD2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E9EAD-9FE9-45D9-97C2-737D18C5320E}" type="datetimeFigureOut">
              <a:rPr lang="sr-Latn-CS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960E9-5D58-4D0C-8FCF-C4CD1287CF9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354C1-21F1-4E96-9EBF-32A9192EC842}" type="datetimeFigureOut">
              <a:rPr lang="sr-Latn-CS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EB9B9-946F-488A-81F8-9990D72C9DF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BE664-A224-462B-848F-758CD7E113C4}" type="datetimeFigureOut">
              <a:rPr lang="sr-Latn-CS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2E7B4-D5D9-45AA-B7AF-CC1E92CAC0D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031F-BBF7-4107-A6CE-CD7CC0CD0353}" type="datetimeFigureOut">
              <a:rPr lang="sr-Latn-CS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38040-B7FA-4D87-99F4-3B313D12031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0AE23-235E-4EB4-8453-CDB7A213C38B}" type="datetimeFigureOut">
              <a:rPr lang="sr-Latn-CS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7E1C-4D96-46EF-ACA8-A06D583CA57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559EBA-9762-4BC8-8F36-F2D291164C4E}" type="datetimeFigureOut">
              <a:rPr lang="sr-Latn-CS"/>
              <a:pPr>
                <a:defRPr/>
              </a:pPr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69D62E-AE0A-41D2-8CB7-DF8CEA0DB8D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3" descr="Logo za edukaciju te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985963"/>
            <a:ext cx="9109075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Double effect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“Double effect” više nije sastavni dio palijativne medicine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Puno lijekova na raspolaganju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Analgetici i sedativi – titracija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Najmanje doze koje dovode do smirenja i prestanka bolova, minimalne nuspojave, a ne ubrzanje smrti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IZBOR METODE SEDACIJE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razina sedacije treba biti najniža moguća za olakšanje patnje bolesnika</a:t>
            </a: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Prvo treba pokušati s intermitentnom ili blagom sedacijom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Stanje „ svjesne sedacije“ gdje bolesnik se može dozvati i odgovarati na pitanja  može biti pravo rješenje bez gubitka intereaktivnih funkcija</a:t>
            </a: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Može se titrirati doza tako da se održi svijest bolesnika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 Dublju sedaciu treba provesti kada je blaga neefikasna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Multidisciplinarni tim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kad god je moguće u odluka o sedaciji treba biti  zajednička multidisciplinarnog tima, a ne jednog čovjeka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 specijalisti za liječenje boli, anesteziolozi, onkolozi, psiholog, psihijatar,obiteljski liječnik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Odluka samog bolesnika “LIVING WILL”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Odluka obitelji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Treba provesti razgovor s obitelji  i informirati ih  o bolesnikovom stanju, opcijama terapije i posljedicama te razgovarati o bolesnikovim željama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EAPC smjernice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Liječnici trebaju razgovarati s bolesnicima koji boluju od neizlječivih bolesti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 o njihovim željama o zadnjim danima života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 specifični ciljevi – CPR, respirator, antibiotici, vazoaktivni lijekovi, umjetna ventilacija i hranjenje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predvidjeti sedaciju za olakšanje nepodnošljivih simptoma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 važno za bolesnike koji ne žele respirator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razgovori i odluke moraju biti </a:t>
            </a:r>
            <a:r>
              <a:rPr lang="hr-HR" b="1" dirty="0" smtClean="0"/>
              <a:t>dokumentirani </a:t>
            </a:r>
            <a:endParaRPr lang="hr-HR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Terminalna sedacija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sz="2000" smtClean="0"/>
          </a:p>
          <a:p>
            <a:r>
              <a:rPr lang="hr-HR" sz="2800" b="1" smtClean="0"/>
              <a:t>GDJE ?</a:t>
            </a:r>
            <a:endParaRPr lang="hr-HR" sz="2000" smtClean="0"/>
          </a:p>
          <a:p>
            <a:r>
              <a:rPr lang="hr-HR" sz="2000" smtClean="0"/>
              <a:t>kod kuće</a:t>
            </a:r>
          </a:p>
          <a:p>
            <a:r>
              <a:rPr lang="hr-HR" sz="2000" smtClean="0"/>
              <a:t>bolnica</a:t>
            </a:r>
          </a:p>
          <a:p>
            <a:r>
              <a:rPr lang="hr-HR" sz="2000" smtClean="0"/>
              <a:t>ustanova - hospicij</a:t>
            </a:r>
            <a:r>
              <a:rPr lang="en-US" sz="2000" smtClean="0"/>
              <a:t> </a:t>
            </a:r>
            <a:endParaRPr lang="hr-HR" sz="2000" smtClean="0"/>
          </a:p>
          <a:p>
            <a:pPr>
              <a:buFont typeface="Arial" charset="0"/>
              <a:buNone/>
            </a:pPr>
            <a:endParaRPr lang="en-US" sz="2000" smtClean="0"/>
          </a:p>
          <a:p>
            <a:r>
              <a:rPr lang="hr-HR" sz="2400" b="1" smtClean="0"/>
              <a:t>Tko odlučuje?</a:t>
            </a:r>
          </a:p>
          <a:p>
            <a:r>
              <a:rPr lang="hr-HR" sz="2000" smtClean="0"/>
              <a:t>LIVING WILL u anglosaksonskim zemljama</a:t>
            </a:r>
          </a:p>
          <a:p>
            <a:r>
              <a:rPr lang="hr-HR" sz="2000" smtClean="0"/>
              <a:t>OBITELJ - “</a:t>
            </a:r>
            <a:r>
              <a:rPr lang="en-US" sz="2000" smtClean="0"/>
              <a:t>the helpless care giver syndrom</a:t>
            </a:r>
            <a:r>
              <a:rPr lang="hr-HR" sz="2000" smtClean="0"/>
              <a:t>”</a:t>
            </a:r>
            <a:endParaRPr lang="en-US" sz="2000" smtClean="0"/>
          </a:p>
          <a:p>
            <a:r>
              <a:rPr lang="hr-HR" sz="2000" smtClean="0"/>
              <a:t>Kompletna informacija obitelji</a:t>
            </a:r>
          </a:p>
          <a:p>
            <a:r>
              <a:rPr lang="hr-HR" sz="2000" smtClean="0"/>
              <a:t>Liječnici  – načela dobre kliničke prakse </a:t>
            </a:r>
          </a:p>
          <a:p>
            <a:pPr>
              <a:buFont typeface="Arial" charset="0"/>
              <a:buNone/>
            </a:pPr>
            <a:r>
              <a:rPr lang="hr-HR" sz="2000" smtClean="0"/>
              <a:t> </a:t>
            </a:r>
          </a:p>
          <a:p>
            <a:endParaRPr lang="hr-HR" sz="20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Benzodiazepini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Smanjuju anksioznost i izazivaju amneziju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Imaju antikonvulzivno djelovanje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sinergističko sedativno djelovanje s opioidima i antipsihotiocima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 smtClean="0"/>
              <a:t> </a:t>
            </a:r>
            <a:endParaRPr lang="hr-HR" b="1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b="1" dirty="0" smtClean="0"/>
              <a:t>Midazolam 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smtClean="0"/>
              <a:t>najčešće u uporabi, topiv u vodi,kratko djelujući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smtClean="0"/>
              <a:t>primjena per os ili putem infuzije – iv ili sc.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smtClean="0">
                <a:latin typeface="Comic Sans MS" pitchFamily="66" charset="0"/>
                <a:cs typeface="Times New Roman" pitchFamily="18" charset="0"/>
              </a:rPr>
              <a:t>anksiolitik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smtClean="0">
                <a:latin typeface="Comic Sans MS" pitchFamily="66" charset="0"/>
                <a:cs typeface="Times New Roman" pitchFamily="18" charset="0"/>
              </a:rPr>
              <a:t>hipnotik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smtClean="0">
                <a:latin typeface="Comic Sans MS" pitchFamily="66" charset="0"/>
                <a:cs typeface="Times New Roman" pitchFamily="18" charset="0"/>
              </a:rPr>
              <a:t>miorelaksant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smtClean="0">
                <a:latin typeface="Comic Sans MS" pitchFamily="66" charset="0"/>
                <a:cs typeface="Times New Roman" pitchFamily="18" charset="0"/>
              </a:rPr>
              <a:t>antikonvulzivno djelovanje</a:t>
            </a:r>
            <a:endParaRPr lang="en-US" sz="2800" dirty="0" smtClean="0"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smtClean="0">
                <a:latin typeface="Comic Sans MS" pitchFamily="66" charset="0"/>
                <a:cs typeface="Times New Roman" pitchFamily="18" charset="0"/>
              </a:rPr>
              <a:t>anterogradna amnezija</a:t>
            </a:r>
            <a:endParaRPr lang="en-US" sz="2800" dirty="0" smtClean="0"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Ostali lijekovi 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mtClean="0"/>
          </a:p>
          <a:p>
            <a:pPr>
              <a:buFont typeface="Arial" charset="0"/>
              <a:buNone/>
            </a:pPr>
            <a:endParaRPr lang="hr-HR" smtClean="0"/>
          </a:p>
          <a:p>
            <a:r>
              <a:rPr lang="hr-HR" smtClean="0"/>
              <a:t>Barbiturati</a:t>
            </a:r>
          </a:p>
          <a:p>
            <a:r>
              <a:rPr lang="hr-HR" smtClean="0"/>
              <a:t>Antipsihotici</a:t>
            </a:r>
          </a:p>
          <a:p>
            <a:r>
              <a:rPr lang="hr-HR" smtClean="0"/>
              <a:t>Antidepresivi </a:t>
            </a:r>
            <a:r>
              <a:rPr lang="en-US" smtClean="0"/>
              <a:t> </a:t>
            </a:r>
            <a:endParaRPr lang="hr-HR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 Antipsihotici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Bolesnici sa simptomima delirija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Delirij je akutno konfuzno stanje  praćeno agitacijom i motoričkim nemirom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primjena opioida ili benzodiazepina za smirenje delirija može pogoršati simptome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 haloperidol (Haldol)   </a:t>
            </a:r>
            <a:r>
              <a:rPr lang="hr-HR" dirty="0" smtClean="0"/>
              <a:t>registriran za djecu iznad 6 godina, maksimalna doza 0,25 mg/kg/dan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haloperidol injekcije 5mg/1ml, oralne kapi 2mg/ml,10mg/ml, tbl a 2 mg i 10mg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 levopromazin (Nozinan</a:t>
            </a:r>
            <a:r>
              <a:rPr lang="hr-HR" dirty="0" smtClean="0"/>
              <a:t>) (tablete), doza: 0,25- 1mg/kg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Nuspojave :ortostatska hipotenzija,paradoksalna agitacija, extrapiramidni sy,antiholinergičko djelovanje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klorpromazine ( Largactil)</a:t>
            </a:r>
            <a:r>
              <a:rPr lang="hr-HR" dirty="0" smtClean="0"/>
              <a:t> -široko prihvaćen antipsihotik koji se može davati per os, parenteralno i rektalno</a:t>
            </a:r>
            <a:r>
              <a:rPr lang="hr-HR" b="1" dirty="0" smtClean="0"/>
              <a:t> </a:t>
            </a: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Antipsihotici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 OSTALI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 promazin (Prazine) –amp,draž doza: 25- 300 mg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 risperidon (Rispolept, Prospera)  0,5- 3 (6) mg (otopina i tablete)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 olanzapin (Zyprexa) tablete i lingvalete,doza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 smtClean="0"/>
              <a:t>    20 -60 mg/ dan;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Novi: venlafaxin (Efexor), duloxetin (Cymbalta),  mitrazapin (Calixta, Mirzaten)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ANTIDEPRESIVI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dirty="0" err="1" smtClean="0"/>
              <a:t>Triciklički</a:t>
            </a:r>
            <a:r>
              <a:rPr lang="en-GB" b="1" dirty="0" smtClean="0"/>
              <a:t> </a:t>
            </a:r>
            <a:r>
              <a:rPr lang="en-GB" b="1" dirty="0" err="1" smtClean="0"/>
              <a:t>antidepresivi</a:t>
            </a:r>
            <a:endParaRPr lang="hr-HR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amitriptilin (Amyzol)   0,2- 0,5 mg/ kg, tj. 10- 20 mg; tijekom 2- 3 tjedna doza se postepeno može povećavati (registriran za djecu iznad 6 godina)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klomipramin (Anafranil) tablete i injekcije od 25 mg      od 5- 8 god: 25 mg; od 9- 12 god 25- 50 mg; starija djeca: do 75 mg.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 smtClean="0"/>
              <a:t>     Liječenje se nastavlja jedan do tri mjeseca, a potom se doza može POSTUPNO smanjivati.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Inhibitori ponovne pohrane serotonina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fluoksamin (Fevarin)  50- 100 mg -registiran za djecu iznad 6 godina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fluoksetin (Prozac, Portal)  10- 20 mg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sertalin (Zoloft)  25-50 mg; registriran za djecu iznad 6 godina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citalopram (Citalon)  tablete a 10,20 i 40mg; ispod 12 godina 10 mg/ dan; iznad 12 godina 20mg/ dan;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Novi: venlafaxin (Efexor), duloxetin (Cymbalta),  mitrazapin (Calixta, Mirzaten)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TERMINALNA SEDACIJA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Terminalna sedacija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Titracija sedativa i analgetika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Najmanja moguća doza za zadovoljavajuće djelovanje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opioidi imaju veliku terapijsku širinu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sedativi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CILJ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Smirenje pacijenta zadnje sate i dane života bez kompromitiranja životnih funkcija  i ubrzavanja smrti</a:t>
            </a:r>
            <a:endParaRPr lang="hr-H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4000" dirty="0" smtClean="0"/>
              <a:t/>
            </a:r>
            <a:br>
              <a:rPr lang="hr-HR" sz="4000" dirty="0" smtClean="0"/>
            </a:br>
            <a:r>
              <a:rPr lang="fr-FR" sz="4000" dirty="0" smtClean="0"/>
              <a:t> </a:t>
            </a:r>
            <a:r>
              <a:rPr lang="hr-HR" sz="4000" dirty="0" smtClean="0"/>
              <a:t>POSLJEDNJIH  48h</a:t>
            </a:r>
            <a:r>
              <a:rPr lang="fr-FR" sz="4000" dirty="0" smtClean="0"/>
              <a:t/>
            </a:r>
            <a:br>
              <a:rPr lang="fr-FR" sz="4000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sz="3000" smtClean="0"/>
              <a:t>M</a:t>
            </a:r>
            <a:r>
              <a:rPr lang="hr-HR" sz="3000" smtClean="0"/>
              <a:t>alo tekućine - rizik plućnog edema</a:t>
            </a:r>
            <a:endParaRPr lang="fr-FR" sz="3000" smtClean="0"/>
          </a:p>
          <a:p>
            <a:pPr>
              <a:lnSpc>
                <a:spcPct val="80000"/>
              </a:lnSpc>
            </a:pPr>
            <a:r>
              <a:rPr lang="hr-HR" sz="3000" smtClean="0"/>
              <a:t>Hropci – sk</a:t>
            </a:r>
            <a:r>
              <a:rPr lang="fr-FR" sz="3000" smtClean="0"/>
              <a:t>opolamin</a:t>
            </a:r>
            <a:endParaRPr lang="hr-HR" sz="3000" smtClean="0"/>
          </a:p>
          <a:p>
            <a:pPr>
              <a:lnSpc>
                <a:spcPct val="80000"/>
              </a:lnSpc>
            </a:pPr>
            <a:r>
              <a:rPr lang="hr-HR" sz="3000" smtClean="0"/>
              <a:t>Njega kože i sluznica</a:t>
            </a:r>
            <a:endParaRPr lang="fr-FR" sz="3000" smtClean="0"/>
          </a:p>
          <a:p>
            <a:pPr>
              <a:lnSpc>
                <a:spcPct val="80000"/>
              </a:lnSpc>
            </a:pPr>
            <a:r>
              <a:rPr lang="hr-HR" sz="3000" smtClean="0"/>
              <a:t>Kontrola </a:t>
            </a:r>
            <a:r>
              <a:rPr lang="hr-HR" sz="3000" b="1" smtClean="0"/>
              <a:t>boli</a:t>
            </a:r>
            <a:endParaRPr lang="fr-FR" sz="3000" b="1" smtClean="0"/>
          </a:p>
          <a:p>
            <a:pPr>
              <a:lnSpc>
                <a:spcPct val="80000"/>
              </a:lnSpc>
            </a:pPr>
            <a:r>
              <a:rPr lang="hr-HR" sz="3000" b="1" smtClean="0"/>
              <a:t>Sedacija ?</a:t>
            </a:r>
            <a:endParaRPr lang="fr-FR" sz="3000" b="1" smtClean="0"/>
          </a:p>
          <a:p>
            <a:pPr>
              <a:lnSpc>
                <a:spcPct val="80000"/>
              </a:lnSpc>
            </a:pPr>
            <a:r>
              <a:rPr lang="hr-HR" sz="3000" smtClean="0"/>
              <a:t>Prisutnost  obitelji</a:t>
            </a:r>
          </a:p>
          <a:p>
            <a:pPr>
              <a:lnSpc>
                <a:spcPct val="80000"/>
              </a:lnSpc>
            </a:pPr>
            <a:r>
              <a:rPr lang="hr-HR" sz="3000" smtClean="0"/>
              <a:t>Umjetno hranjenje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hr-HR" sz="3000" smtClean="0"/>
          </a:p>
          <a:p>
            <a:pPr>
              <a:lnSpc>
                <a:spcPct val="80000"/>
              </a:lnSpc>
            </a:pPr>
            <a:r>
              <a:rPr lang="hr-HR" sz="3000" b="1" smtClean="0"/>
              <a:t>BOLESNIK mora biti u toplom, ne smije biti gladan ni žedan,ni trpiti bolove</a:t>
            </a:r>
            <a:endParaRPr lang="hr-HR" sz="3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800" dirty="0" smtClean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b="1" smtClean="0"/>
              <a:t>Terminalna </a:t>
            </a:r>
            <a:r>
              <a:rPr lang="hr-HR" b="1" dirty="0" smtClean="0"/>
              <a:t>sedacija je primjena lijekova za smanjenje  svjesnosti bolesnika da bi se smanjila nepodnošljiva patnja na način koji je etički prihvatljiv liječnicima, bolesniku i obitelji</a:t>
            </a: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INDIKACIJE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875" y="1484313"/>
            <a:ext cx="5483225" cy="45259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Delirij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Agitacija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Motorni nemir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Agresija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Konvulzije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Dispnea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Strah od gušenja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Nesanica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mtClean="0"/>
              <a:t>Anksioznost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mtClean="0"/>
              <a:t>Bol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mtClean="0"/>
              <a:t>EAPC smjernice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3100" dirty="0" smtClean="0"/>
              <a:t>European Association </a:t>
            </a:r>
            <a:r>
              <a:rPr lang="hr-HR" sz="3100" smtClean="0"/>
              <a:t>for Palliative </a:t>
            </a:r>
            <a:r>
              <a:rPr lang="hr-HR" sz="3100" dirty="0"/>
              <a:t>C</a:t>
            </a:r>
            <a:r>
              <a:rPr lang="hr-HR" sz="3100" smtClean="0"/>
              <a:t>are  </a:t>
            </a:r>
            <a:endParaRPr lang="hr-HR" sz="3100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buFont typeface="Arial" charset="0"/>
              <a:buNone/>
            </a:pPr>
            <a:endParaRPr lang="hr-HR" b="1" smtClean="0"/>
          </a:p>
          <a:p>
            <a:r>
              <a:rPr lang="hr-HR" b="1" smtClean="0"/>
              <a:t>“Da se nesmotrenim postupanjem ne bi povrijedio kredibilitet  i reputacija ustanova za palijativnu medicinu, te palijativne medicine općenito, potrebne su smjernice terminalne sedacije koje pomažu liječnicima, bolesnicima i obitelji” </a:t>
            </a:r>
          </a:p>
          <a:p>
            <a:endParaRPr lang="hr-H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mtClean="0"/>
              <a:t>Smjernice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hr-HR" smtClean="0"/>
              <a:t> </a:t>
            </a:r>
          </a:p>
          <a:p>
            <a:r>
              <a:rPr lang="hr-HR" smtClean="0"/>
              <a:t>Da se olakša donošenje odluka i primjena dobre kliničke prakse </a:t>
            </a:r>
          </a:p>
          <a:p>
            <a:r>
              <a:rPr lang="hr-HR" smtClean="0"/>
              <a:t>Da se zaštite interesi bolesnika, obitelji ali i medicinskog osoblja </a:t>
            </a:r>
          </a:p>
          <a:p>
            <a:r>
              <a:rPr lang="hr-HR" smtClean="0"/>
              <a:t> Terminalna  sedacija je u određenim životnim situacijama prihvaćen i etičan postupak</a:t>
            </a:r>
          </a:p>
          <a:p>
            <a:endParaRPr lang="hr-HR" smtClean="0"/>
          </a:p>
          <a:p>
            <a:endParaRPr lang="hr-H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Terminalna sedacija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smtClean="0"/>
              <a:t>Primjenjuje se kad </a:t>
            </a:r>
            <a:r>
              <a:rPr lang="hr-HR" b="1" dirty="0" smtClean="0"/>
              <a:t>ostali palijativni postupci nisu djelotvorni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smtClean="0"/>
              <a:t>Cilj </a:t>
            </a:r>
            <a:r>
              <a:rPr lang="hr-HR" b="1" dirty="0" smtClean="0"/>
              <a:t>je da bolesnik u teškim patnjama bude nesvjestan do bliske smrti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Sedacijom i analgezijom umanjiti tešku fizičku i duševnu patnju umirućeg bolesnika </a:t>
            </a:r>
            <a:endParaRPr lang="hr-HR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smtClean="0"/>
              <a:t>Prikrivena </a:t>
            </a:r>
            <a:r>
              <a:rPr lang="hr-HR" b="1" dirty="0" smtClean="0"/>
              <a:t>eutanazija?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smtClean="0"/>
              <a:t>Eutanazija = aktivno djelovanje radi ubrzavanja </a:t>
            </a:r>
            <a:r>
              <a:rPr lang="hr-HR" b="1" dirty="0" smtClean="0"/>
              <a:t>smrti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smtClean="0"/>
              <a:t>Kod terminalne sedacije bolest  </a:t>
            </a:r>
            <a:r>
              <a:rPr lang="hr-HR" b="1" dirty="0" smtClean="0"/>
              <a:t>ide svojim prirodnim tijekom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MORALNE DILEME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Liječnici se  susreću s fobijom od sedacije u terminalnoj njezi, zbog mnogih etičkih dilema  i strahova od ubrzanja smrti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Obitelj zabrinuta zbog nemogućnosti komunikacije s bolesnikom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Strah da će analgezija i sedacija  dovesti do ubrzanja smrti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hr-HR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Teorija “dvostrukog efekta”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 smtClean="0"/>
              <a:t>Alternativa –patnje umirućeg bolesnika </a:t>
            </a:r>
            <a:endParaRPr lang="hr-H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“DOUBLE EFFECT” doktrina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Etički prihvatljivo ako liječnik daje lijekove s namjerom da olakša patnju,a ne da ubrza smrt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KRITERIJI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1. priroda djela je dobra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2. intencija dobrog djela, a ne lošeg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3. dobro djelovanje nadvladava loše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 Sv. Toma Akvinski -13. st.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D0E8E8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</TotalTime>
  <Words>905</Words>
  <Application>Microsoft Office PowerPoint</Application>
  <PresentationFormat>On-screen Show (4:3)</PresentationFormat>
  <Paragraphs>163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TERMINALNA SEDACIJA</vt:lpstr>
      <vt:lpstr>Slide 3</vt:lpstr>
      <vt:lpstr>INDIKACIJE </vt:lpstr>
      <vt:lpstr>EAPC smjernice European Association for Palliative Care  </vt:lpstr>
      <vt:lpstr>Smjernice</vt:lpstr>
      <vt:lpstr>Terminalna sedacija</vt:lpstr>
      <vt:lpstr>MORALNE DILEME </vt:lpstr>
      <vt:lpstr>“DOUBLE EFFECT” doktrina</vt:lpstr>
      <vt:lpstr>Double effect </vt:lpstr>
      <vt:lpstr>IZBOR METODE SEDACIJE </vt:lpstr>
      <vt:lpstr>Multidisciplinarni tim</vt:lpstr>
      <vt:lpstr>EAPC smjernice </vt:lpstr>
      <vt:lpstr>Terminalna sedacija</vt:lpstr>
      <vt:lpstr>Benzodiazepini </vt:lpstr>
      <vt:lpstr>Ostali lijekovi </vt:lpstr>
      <vt:lpstr> Antipsihotici </vt:lpstr>
      <vt:lpstr>Antipsihotici </vt:lpstr>
      <vt:lpstr>ANTIDEPRESIVI </vt:lpstr>
      <vt:lpstr>Terminalna sedacija</vt:lpstr>
      <vt:lpstr>  POSLJEDNJIH  48h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LIJEČENJE BOLI I TERMINALNA SEDACIJA</dc:title>
  <dc:creator>User</dc:creator>
  <cp:lastModifiedBy>Mazohinda</cp:lastModifiedBy>
  <cp:revision>82</cp:revision>
  <dcterms:created xsi:type="dcterms:W3CDTF">2009-10-27T00:01:56Z</dcterms:created>
  <dcterms:modified xsi:type="dcterms:W3CDTF">2013-05-29T18:51:06Z</dcterms:modified>
</cp:coreProperties>
</file>