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58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86467" autoAdjust="0"/>
  </p:normalViewPr>
  <p:slideViewPr>
    <p:cSldViewPr>
      <p:cViewPr varScale="1">
        <p:scale>
          <a:sx n="80" d="100"/>
          <a:sy n="8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DC84-CEE6-4837-837B-E6ACDE85512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20715-ED22-4E4E-B457-29EC8FE9D03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7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7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Otkrijte i saslušajte što pacijenta zabrinjava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</a:pP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1944216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„Znam da je to loša vijest, ali ima li nešto što Vas posebno brine?"</a:t>
            </a:r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8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Potaknite ventilaciju osjećaja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80520"/>
            <a:ext cx="8229600" cy="892696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"Što osjećate nakon ove vijesti?“</a:t>
            </a:r>
            <a:endParaRPr lang="hr-HR"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9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Sažmite i planirajte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44416"/>
            <a:ext cx="8229600" cy="1252736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„Čini mi se da ono što Vas sad najviše brine jest...“</a:t>
            </a:r>
            <a:endParaRPr lang="hr-HR"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7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10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Ponudite dostupnost i podršku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Dogovorite idući razgovor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04456"/>
            <a:ext cx="8229600" cy="820688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„Zajedno ćemo raditi na tome“</a:t>
            </a:r>
            <a:endParaRPr lang="hr-HR"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11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Razgovarajte s timom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472"/>
            <a:ext cx="8229600" cy="2044824"/>
          </a:xfrm>
        </p:spPr>
        <p:txBody>
          <a:bodyPr/>
          <a:lstStyle/>
          <a:p>
            <a:r>
              <a:rPr lang="hr-HR" b="1"/>
              <a:t>Dokumentirajte u medicinskoj dokumentaciji i pismu liječniku, obavijestite pacijentovog obiteljskog liječnika</a:t>
            </a:r>
            <a:endParaRPr lang="hr-H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02830"/>
            <a:ext cx="8445624" cy="4162474"/>
          </a:xfrm>
        </p:spPr>
        <p:txBody>
          <a:bodyPr>
            <a:noAutofit/>
          </a:bodyPr>
          <a:lstStyle/>
          <a:p>
            <a:pPr algn="l"/>
            <a:r>
              <a:rPr lang="hr-HR" sz="2800" smtClean="0"/>
              <a:t>1</a:t>
            </a:r>
            <a:r>
              <a:rPr lang="hr-HR" sz="2800" smtClean="0"/>
              <a:t>. Priprema i uređivanje mjesta razgovora</a:t>
            </a:r>
            <a:br>
              <a:rPr lang="hr-HR" sz="2800" smtClean="0"/>
            </a:br>
            <a:r>
              <a:rPr lang="hr-HR" sz="2800" smtClean="0"/>
              <a:t>2. Što pacijent zna?</a:t>
            </a:r>
            <a:br>
              <a:rPr lang="hr-HR" sz="2800" smtClean="0"/>
            </a:br>
            <a:r>
              <a:rPr lang="hr-HR" sz="2800" smtClean="0"/>
              <a:t>3. Je li potrebno više informacija?</a:t>
            </a:r>
            <a:br>
              <a:rPr lang="hr-HR" sz="2800" smtClean="0"/>
            </a:br>
            <a:r>
              <a:rPr lang="hr-HR" sz="2800" smtClean="0"/>
              <a:t>4. Ispalite hitac upozorenja.</a:t>
            </a:r>
            <a:br>
              <a:rPr lang="hr-HR" sz="2800" smtClean="0"/>
            </a:br>
            <a:r>
              <a:rPr lang="hr-HR" sz="2800" smtClean="0"/>
              <a:t>5. Dopustite pacijentu da odbije informacije u tom trenutku</a:t>
            </a:r>
            <a:br>
              <a:rPr lang="hr-HR" sz="2800" smtClean="0"/>
            </a:br>
            <a:r>
              <a:rPr lang="hr-HR" sz="2800" smtClean="0"/>
              <a:t>6. Objasnite ako on to zatraži</a:t>
            </a:r>
            <a:br>
              <a:rPr lang="hr-HR" sz="2800" smtClean="0"/>
            </a:br>
            <a:r>
              <a:rPr lang="hr-HR" sz="2800" smtClean="0"/>
              <a:t>7. Otkrijte i saslušajte što ga zabrinjava.</a:t>
            </a:r>
            <a:br>
              <a:rPr lang="hr-HR" sz="2800" smtClean="0"/>
            </a:br>
            <a:r>
              <a:rPr lang="hr-HR" sz="2800" smtClean="0"/>
              <a:t>8. Potaknite ventilaciju osjećaja</a:t>
            </a:r>
            <a:br>
              <a:rPr lang="hr-HR" sz="2800" smtClean="0"/>
            </a:br>
            <a:r>
              <a:rPr lang="hr-HR" sz="2800" smtClean="0"/>
              <a:t>9. Sažetak i plan</a:t>
            </a:r>
            <a:br>
              <a:rPr lang="hr-HR" sz="2800" smtClean="0"/>
            </a:br>
            <a:r>
              <a:rPr lang="hr-HR" sz="2800" smtClean="0"/>
              <a:t>10. Ponudite dostupnost i podršku</a:t>
            </a:r>
            <a:br>
              <a:rPr lang="hr-HR" sz="2800" smtClean="0"/>
            </a:br>
            <a:r>
              <a:rPr lang="hr-HR" sz="2800" smtClean="0"/>
              <a:t>11. Komunicirajte s timom.</a:t>
            </a:r>
            <a:br>
              <a:rPr lang="hr-HR" sz="2800" smtClean="0"/>
            </a:br>
            <a:endParaRPr lang="hr-HR" sz="2800"/>
          </a:p>
        </p:txBody>
      </p:sp>
      <p:sp>
        <p:nvSpPr>
          <p:cNvPr id="3" name="Rectangle 2"/>
          <p:cNvSpPr/>
          <p:nvPr/>
        </p:nvSpPr>
        <p:spPr>
          <a:xfrm>
            <a:off x="179512" y="539969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smtClean="0">
                <a:solidFill>
                  <a:srgbClr val="FF0066"/>
                </a:solidFill>
              </a:rPr>
              <a:t>J</a:t>
            </a:r>
            <a:r>
              <a:rPr lang="hr-HR" sz="3200" b="1" smtClean="0"/>
              <a:t>edanaest  jasnih koraka u priopćavanju loših vijesti </a:t>
            </a:r>
            <a:endParaRPr lang="hr-HR" sz="3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>
            <a:normAutofit/>
          </a:bodyPr>
          <a:lstStyle/>
          <a:p>
            <a:r>
              <a:rPr lang="hr-HR" smtClean="0"/>
              <a:t>Izvorni slajdovi: Karmen Lončarek</a:t>
            </a:r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smtClean="0">
                <a:solidFill>
                  <a:srgbClr val="FF0066"/>
                </a:solidFill>
              </a:rPr>
              <a:t>S</a:t>
            </a:r>
            <a:r>
              <a:rPr lang="hr-HR" b="1" smtClean="0"/>
              <a:t>aopćavanje loše vijesti</a:t>
            </a:r>
            <a:endParaRPr lang="hr-HR" b="1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02830"/>
            <a:ext cx="8445624" cy="4162474"/>
          </a:xfrm>
        </p:spPr>
        <p:txBody>
          <a:bodyPr>
            <a:noAutofit/>
          </a:bodyPr>
          <a:lstStyle/>
          <a:p>
            <a:pPr algn="l"/>
            <a:r>
              <a:rPr lang="hr-HR" sz="2800" smtClean="0"/>
              <a:t>1</a:t>
            </a:r>
            <a:r>
              <a:rPr lang="hr-HR" sz="2800" smtClean="0"/>
              <a:t>. Priprema i uređivanje mjesta razgovora</a:t>
            </a:r>
            <a:br>
              <a:rPr lang="hr-HR" sz="2800" smtClean="0"/>
            </a:br>
            <a:r>
              <a:rPr lang="hr-HR" sz="2800" smtClean="0"/>
              <a:t>2. Što pacijent zna?</a:t>
            </a:r>
            <a:br>
              <a:rPr lang="hr-HR" sz="2800" smtClean="0"/>
            </a:br>
            <a:r>
              <a:rPr lang="hr-HR" sz="2800" smtClean="0"/>
              <a:t>3. Je li potrebno više informacija?</a:t>
            </a:r>
            <a:br>
              <a:rPr lang="hr-HR" sz="2800" smtClean="0"/>
            </a:br>
            <a:r>
              <a:rPr lang="hr-HR" sz="2800" smtClean="0"/>
              <a:t>4. Ispalite hitac upozorenja.</a:t>
            </a:r>
            <a:br>
              <a:rPr lang="hr-HR" sz="2800" smtClean="0"/>
            </a:br>
            <a:r>
              <a:rPr lang="hr-HR" sz="2800" smtClean="0"/>
              <a:t>5. Dopustite pacijentu da odbije informacije u tom trenutku</a:t>
            </a:r>
            <a:br>
              <a:rPr lang="hr-HR" sz="2800" smtClean="0"/>
            </a:br>
            <a:r>
              <a:rPr lang="hr-HR" sz="2800" smtClean="0"/>
              <a:t>6. Objasnite ako on to zatraži</a:t>
            </a:r>
            <a:br>
              <a:rPr lang="hr-HR" sz="2800" smtClean="0"/>
            </a:br>
            <a:r>
              <a:rPr lang="hr-HR" sz="2800" smtClean="0"/>
              <a:t>7. Otkrijte i saslušajte što ga zabrinjava.</a:t>
            </a:r>
            <a:br>
              <a:rPr lang="hr-HR" sz="2800" smtClean="0"/>
            </a:br>
            <a:r>
              <a:rPr lang="hr-HR" sz="2800" smtClean="0"/>
              <a:t>8. Potaknite ventilaciju osjećaja</a:t>
            </a:r>
            <a:br>
              <a:rPr lang="hr-HR" sz="2800" smtClean="0"/>
            </a:br>
            <a:r>
              <a:rPr lang="hr-HR" sz="2800" smtClean="0"/>
              <a:t>9. Sažetak i plan</a:t>
            </a:r>
            <a:br>
              <a:rPr lang="hr-HR" sz="2800" smtClean="0"/>
            </a:br>
            <a:r>
              <a:rPr lang="hr-HR" sz="2800" smtClean="0"/>
              <a:t>10. Ponudite dostupnost i podršku</a:t>
            </a:r>
            <a:br>
              <a:rPr lang="hr-HR" sz="2800" smtClean="0"/>
            </a:br>
            <a:r>
              <a:rPr lang="hr-HR" sz="2800" smtClean="0"/>
              <a:t>11. Komunicirajte s timom.</a:t>
            </a:r>
            <a:br>
              <a:rPr lang="hr-HR" sz="2800" smtClean="0"/>
            </a:br>
            <a:endParaRPr lang="hr-HR" sz="2800"/>
          </a:p>
        </p:txBody>
      </p:sp>
      <p:sp>
        <p:nvSpPr>
          <p:cNvPr id="3" name="Rectangle 2"/>
          <p:cNvSpPr/>
          <p:nvPr/>
        </p:nvSpPr>
        <p:spPr>
          <a:xfrm>
            <a:off x="179512" y="539969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smtClean="0">
                <a:solidFill>
                  <a:srgbClr val="FF0066"/>
                </a:solidFill>
              </a:rPr>
              <a:t>J</a:t>
            </a:r>
            <a:r>
              <a:rPr lang="hr-HR" sz="3200" b="1" smtClean="0"/>
              <a:t>edanaest  jasnih koraka u priopćavanju loših vijesti </a:t>
            </a:r>
            <a:endParaRPr lang="hr-HR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778"/>
            <a:ext cx="8229600" cy="1733054"/>
          </a:xfrm>
        </p:spPr>
        <p:txBody>
          <a:bodyPr>
            <a:normAutofit/>
          </a:bodyPr>
          <a:lstStyle/>
          <a:p>
            <a:r>
              <a:rPr lang="hr-HR" sz="49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9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1</a:t>
            </a:r>
            <a:endParaRPr lang="hr-HR" sz="49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9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Priprema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701008"/>
          </a:xfrm>
        </p:spPr>
        <p:txBody>
          <a:bodyPr/>
          <a:lstStyle/>
          <a:p>
            <a:r>
              <a:rPr lang="hr-HR" smtClean="0">
                <a:latin typeface="+mj-lt"/>
                <a:ea typeface="+mj-ea"/>
                <a:cs typeface="+mj-cs"/>
              </a:rPr>
              <a:t>Provjerite pacijentovu dokumentaciju i razgovarajte s timom</a:t>
            </a:r>
          </a:p>
          <a:p>
            <a:r>
              <a:rPr lang="hr-HR" smtClean="0">
                <a:latin typeface="+mj-lt"/>
                <a:ea typeface="+mj-ea"/>
                <a:cs typeface="+mj-cs"/>
              </a:rPr>
              <a:t>Ustanovite tko bi trebao biti prisutan</a:t>
            </a:r>
          </a:p>
          <a:p>
            <a:r>
              <a:rPr lang="hr-HR" smtClean="0">
                <a:latin typeface="+mj-lt"/>
                <a:ea typeface="+mj-ea"/>
                <a:cs typeface="+mj-cs"/>
              </a:rPr>
              <a:t>Odvojite vremena</a:t>
            </a:r>
          </a:p>
          <a:p>
            <a:r>
              <a:rPr lang="hr-HR" smtClean="0">
                <a:latin typeface="+mj-lt"/>
                <a:ea typeface="+mj-ea"/>
                <a:cs typeface="+mj-cs"/>
              </a:rPr>
              <a:t>Uredite mjesto razgovora i osigurajte privatnost</a:t>
            </a:r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944216"/>
          </a:xfrm>
        </p:spPr>
        <p:txBody>
          <a:bodyPr>
            <a:noAutofit/>
          </a:bodyPr>
          <a:lstStyle/>
          <a:p>
            <a:r>
              <a:rPr lang="hr-HR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2</a:t>
            </a:r>
            <a:endParaRPr lang="hr-HR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Što pacijent već zna?</a:t>
            </a:r>
            <a:endParaRPr lang="hr-HR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1540768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"Bilo bi dobro kad bih znala što ste dosad razumjeli o svojoj bolesti.“</a:t>
            </a:r>
            <a:endParaRPr lang="hr-HR"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3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3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 li potrebno više informacija?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1468760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„Evo Vaših nalaza, želite li da razgovaramo o njima?“</a:t>
            </a:r>
            <a:endParaRPr lang="hr-HR"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4</a:t>
            </a:r>
            <a:endParaRPr lang="hr-HR" sz="4400" b="1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Ispalite hitac upozorenja</a:t>
            </a:r>
            <a:endParaRPr lang="hr-HR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5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Dopustite pacijentu da odbije informacije u ovom času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8552"/>
            <a:ext cx="8229600" cy="1252736"/>
          </a:xfrm>
        </p:spPr>
        <p:txBody>
          <a:bodyPr/>
          <a:lstStyle/>
          <a:p>
            <a:r>
              <a:rPr lang="hr-HR" b="1" smtClean="0">
                <a:latin typeface="+mj-lt"/>
                <a:ea typeface="+mj-ea"/>
                <a:cs typeface="+mj-cs"/>
              </a:rPr>
              <a:t>“Sigurno </a:t>
            </a:r>
            <a:r>
              <a:rPr lang="hr-HR" b="1">
                <a:latin typeface="+mj-lt"/>
                <a:ea typeface="+mj-ea"/>
                <a:cs typeface="+mj-cs"/>
              </a:rPr>
              <a:t>Vam je teško razgovarati o tome danas“</a:t>
            </a:r>
            <a:endParaRPr lang="hr-H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Korak </a:t>
            </a:r>
            <a:r>
              <a:rPr lang="hr-HR" sz="4400" b="1" kern="120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6</a:t>
            </a:r>
            <a:endParaRPr lang="hr-HR" sz="4400" kern="1200" smtClean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Objasnite (ako pacijent to traži)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hr-HR" sz="4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hr-HR" sz="4400" kern="120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6424"/>
            <a:ext cx="8229600" cy="892696"/>
          </a:xfrm>
        </p:spPr>
        <p:txBody>
          <a:bodyPr/>
          <a:lstStyle/>
          <a:p>
            <a:r>
              <a:rPr lang="hr-HR" b="1">
                <a:latin typeface="+mj-lt"/>
                <a:ea typeface="+mj-ea"/>
                <a:cs typeface="+mj-cs"/>
              </a:rPr>
              <a:t>Pripovijedanje događaja može biti korisno</a:t>
            </a:r>
            <a:endParaRPr lang="hr-HR">
              <a:latin typeface="+mj-lt"/>
              <a:ea typeface="+mj-ea"/>
              <a:cs typeface="+mj-cs"/>
            </a:endParaRPr>
          </a:p>
          <a:p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230</Words>
  <Application>Microsoft Office PowerPoint</Application>
  <PresentationFormat>On-screen Show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Saopćavanje loše vijesti</vt:lpstr>
      <vt:lpstr>1. Priprema i uređivanje mjesta razgovora 2. Što pacijent zna? 3. Je li potrebno više informacija? 4. Ispalite hitac upozorenja. 5. Dopustite pacijentu da odbije informacije u tom trenutku 6. Objasnite ako on to zatraži 7. Otkrijte i saslušajte što ga zabrinjava. 8. Potaknite ventilaciju osjećaja 9. Sažetak i plan 10. Ponudite dostupnost i podršku 11. Komunicirajte s timom. </vt:lpstr>
      <vt:lpstr>Korak 1 Priprema</vt:lpstr>
      <vt:lpstr>Korak 2 Što pacijent već zna?   </vt:lpstr>
      <vt:lpstr> Korak 3 Je li potrebno više informacija?   </vt:lpstr>
      <vt:lpstr>Korak 4 Ispalite hitac upozorenja</vt:lpstr>
      <vt:lpstr>Korak 5 Dopustite pacijentu da odbije informacije u ovom času     </vt:lpstr>
      <vt:lpstr>Korak 6 Objasnite (ako pacijent to traži)   </vt:lpstr>
      <vt:lpstr>Korak 7 Otkrijte i saslušajte što pacijenta zabrinjava    </vt:lpstr>
      <vt:lpstr>Korak 8 Potaknite ventilaciju osjećaja   </vt:lpstr>
      <vt:lpstr>Korak 9 Sažmite i planirajte   </vt:lpstr>
      <vt:lpstr>Korak 10 Ponudite dostupnost i podršku Dogovorite idući razgovor   </vt:lpstr>
      <vt:lpstr>Korak 11 Razgovarajte s timom </vt:lpstr>
      <vt:lpstr>1. Priprema i uređivanje mjesta razgovora 2. Što pacijent zna? 3. Je li potrebno više informacija? 4. Ispalite hitac upozorenja. 5. Dopustite pacijentu da odbije informacije u tom trenutku 6. Objasnite ako on to zatraži 7. Otkrijte i saslušajte što ga zabrinjava. 8. Potaknite ventilaciju osjećaja 9. Sažetak i plan 10. Ponudite dostupnost i podršku 11. Komunicirajte s timom. </vt:lpstr>
      <vt:lpstr>Slide 16</vt:lpstr>
      <vt:lpstr>Slide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Saopćavanje loše vijesti</dc:title>
  <dc:creator>Mazohinda</dc:creator>
  <cp:lastModifiedBy>Mazohinda</cp:lastModifiedBy>
  <cp:revision>3</cp:revision>
  <dcterms:created xsi:type="dcterms:W3CDTF">2013-01-30T22:43:53Z</dcterms:created>
  <dcterms:modified xsi:type="dcterms:W3CDTF">2013-05-29T17:19:39Z</dcterms:modified>
</cp:coreProperties>
</file>