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E4691-2E58-4221-8CCE-C2C4E54DECF8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283C6-20EE-4DF2-BA1E-6417D3ADA33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E4691-2E58-4221-8CCE-C2C4E54DECF8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283C6-20EE-4DF2-BA1E-6417D3ADA33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E4691-2E58-4221-8CCE-C2C4E54DECF8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283C6-20EE-4DF2-BA1E-6417D3ADA33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E4691-2E58-4221-8CCE-C2C4E54DECF8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283C6-20EE-4DF2-BA1E-6417D3ADA33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E4691-2E58-4221-8CCE-C2C4E54DECF8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283C6-20EE-4DF2-BA1E-6417D3ADA33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E4691-2E58-4221-8CCE-C2C4E54DECF8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283C6-20EE-4DF2-BA1E-6417D3ADA33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E4691-2E58-4221-8CCE-C2C4E54DECF8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283C6-20EE-4DF2-BA1E-6417D3ADA33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E4691-2E58-4221-8CCE-C2C4E54DECF8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283C6-20EE-4DF2-BA1E-6417D3ADA33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E4691-2E58-4221-8CCE-C2C4E54DECF8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283C6-20EE-4DF2-BA1E-6417D3ADA33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E4691-2E58-4221-8CCE-C2C4E54DECF8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283C6-20EE-4DF2-BA1E-6417D3ADA33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E4691-2E58-4221-8CCE-C2C4E54DECF8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283C6-20EE-4DF2-BA1E-6417D3ADA33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E4691-2E58-4221-8CCE-C2C4E54DECF8}" type="datetimeFigureOut">
              <a:rPr lang="hr-HR" smtClean="0"/>
              <a:pPr/>
              <a:t>29.5.2013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283C6-20EE-4DF2-BA1E-6417D3ADA33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3" descr="Logo za edukaciju te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985963"/>
            <a:ext cx="9109075" cy="259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383653" y="2372171"/>
            <a:ext cx="8448330" cy="103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ts val="3809"/>
              </a:lnSpc>
              <a:tabLst>
                <a:tab pos="2953177" algn="l"/>
              </a:tabLst>
            </a:pPr>
            <a:r>
              <a:rPr lang="en-CA" sz="5400" b="1"/>
              <a:t>Psihoterapijske intervencije u palijativnoj</a:t>
            </a:r>
            <a:r>
              <a:rPr lang="hr-HR" sz="5400" b="1"/>
              <a:t> </a:t>
            </a:r>
            <a:r>
              <a:rPr lang="en-CA" sz="5400" b="1"/>
              <a:t>medicini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2"/>
          <p:cNvSpPr txBox="1">
            <a:spLocks noChangeArrowheads="1"/>
          </p:cNvSpPr>
          <p:nvPr/>
        </p:nvSpPr>
        <p:spPr bwMode="auto">
          <a:xfrm>
            <a:off x="383653" y="725243"/>
            <a:ext cx="8448330" cy="984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ts val="3809"/>
              </a:lnSpc>
              <a:tabLst>
                <a:tab pos="2953177" algn="l"/>
              </a:tabLst>
            </a:pPr>
            <a:r>
              <a:rPr lang="en-CA" sz="3900" b="1"/>
              <a:t>Psihoterapijske intervencije u palijativnoj</a:t>
            </a:r>
            <a:r>
              <a:rPr lang="hr-HR" sz="3900" b="1"/>
              <a:t> </a:t>
            </a:r>
            <a:r>
              <a:rPr lang="en-CA" sz="3900" b="1"/>
              <a:t>medicini</a:t>
            </a:r>
          </a:p>
        </p:txBody>
      </p:sp>
      <p:sp>
        <p:nvSpPr>
          <p:cNvPr id="19458" name="TextBox 3"/>
          <p:cNvSpPr txBox="1">
            <a:spLocks noChangeArrowheads="1"/>
          </p:cNvSpPr>
          <p:nvPr/>
        </p:nvSpPr>
        <p:spPr bwMode="auto">
          <a:xfrm>
            <a:off x="744946" y="1959429"/>
            <a:ext cx="8015402" cy="1438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ts val="2769"/>
              </a:lnSpc>
            </a:pPr>
            <a:r>
              <a:rPr lang="en-CA" sz="2800"/>
              <a:t>•Često nedovoljno korištene </a:t>
            </a:r>
            <a:endParaRPr lang="hr-HR" sz="2800"/>
          </a:p>
          <a:p>
            <a:pPr>
              <a:lnSpc>
                <a:spcPts val="2769"/>
              </a:lnSpc>
              <a:buFont typeface="Arial" pitchFamily="34" charset="0"/>
              <a:buChar char="•"/>
            </a:pPr>
            <a:r>
              <a:rPr lang="hr-HR" sz="2800"/>
              <a:t>D</a:t>
            </a:r>
            <a:r>
              <a:rPr lang="en-CA" sz="2800"/>
              <a:t>okazana efikasnost kod bolesnika </a:t>
            </a:r>
            <a:r>
              <a:rPr lang="hr-HR" sz="2800"/>
              <a:t>s </a:t>
            </a:r>
            <a:r>
              <a:rPr lang="en-CA" sz="2800"/>
              <a:t/>
            </a:r>
            <a:br>
              <a:rPr lang="en-CA" sz="2800"/>
            </a:br>
            <a:r>
              <a:rPr lang="en-CA" sz="2800"/>
              <a:t>uznapredovalim </a:t>
            </a:r>
            <a:r>
              <a:rPr lang="hr-HR" sz="2800"/>
              <a:t>smrtonosnim </a:t>
            </a:r>
            <a:r>
              <a:rPr lang="en-CA" sz="2800"/>
              <a:t>bolestima</a:t>
            </a:r>
          </a:p>
          <a:p>
            <a:pPr>
              <a:lnSpc>
                <a:spcPts val="2769"/>
              </a:lnSpc>
            </a:pPr>
            <a:endParaRPr lang="en-CA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/>
          <p:cNvSpPr txBox="1"/>
          <p:nvPr/>
        </p:nvSpPr>
        <p:spPr>
          <a:xfrm>
            <a:off x="1757482" y="559837"/>
            <a:ext cx="5556778" cy="58990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>
              <a:lnSpc>
                <a:spcPts val="4611"/>
              </a:lnSpc>
              <a:defRPr/>
            </a:pPr>
            <a:r>
              <a:rPr lang="en-CA" sz="4000" b="1">
                <a:latin typeface="+mj-lt"/>
                <a:cs typeface="Georgia"/>
              </a:rPr>
              <a:t>Individualna psihoterapija</a:t>
            </a:r>
            <a:endParaRPr lang="en-CA" sz="4000" b="1">
              <a:latin typeface="+mj-lt"/>
            </a:endParaRPr>
          </a:p>
        </p:txBody>
      </p:sp>
      <p:sp>
        <p:nvSpPr>
          <p:cNvPr id="20482" name="TextBox 3"/>
          <p:cNvSpPr txBox="1">
            <a:spLocks noChangeArrowheads="1"/>
          </p:cNvSpPr>
          <p:nvPr/>
        </p:nvSpPr>
        <p:spPr bwMode="auto">
          <a:xfrm>
            <a:off x="547622" y="1781299"/>
            <a:ext cx="6809300" cy="2667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ts val="2569"/>
              </a:lnSpc>
              <a:tabLst>
                <a:tab pos="343689" algn="l"/>
              </a:tabLst>
            </a:pPr>
            <a:r>
              <a:rPr lang="en-CA" sz="2400">
                <a:latin typeface="+mj-lt"/>
              </a:rPr>
              <a:t>• Orijentirana prema uvidu - ima ograničenu primjenu,</a:t>
            </a:r>
            <a:br>
              <a:rPr lang="en-CA" sz="2400">
                <a:latin typeface="+mj-lt"/>
              </a:rPr>
            </a:br>
            <a:r>
              <a:rPr lang="en-CA" sz="2400">
                <a:latin typeface="+mj-lt"/>
              </a:rPr>
              <a:t>	često prezahtjevna za umirućeg bolesnika</a:t>
            </a:r>
            <a:endParaRPr lang="hr-HR" sz="2400">
              <a:latin typeface="+mj-lt"/>
            </a:endParaRPr>
          </a:p>
          <a:p>
            <a:pPr>
              <a:lnSpc>
                <a:spcPts val="2569"/>
              </a:lnSpc>
              <a:tabLst>
                <a:tab pos="343689" algn="l"/>
              </a:tabLst>
            </a:pPr>
            <a:r>
              <a:rPr lang="en-CA" sz="2400">
                <a:latin typeface="+mj-lt"/>
              </a:rPr>
              <a:t> </a:t>
            </a:r>
            <a:endParaRPr lang="hr-HR" sz="2400">
              <a:latin typeface="+mj-lt"/>
            </a:endParaRPr>
          </a:p>
          <a:p>
            <a:pPr>
              <a:lnSpc>
                <a:spcPts val="2569"/>
              </a:lnSpc>
              <a:buFont typeface="Arial" pitchFamily="34" charset="0"/>
              <a:buChar char="•"/>
              <a:tabLst>
                <a:tab pos="343689" algn="l"/>
              </a:tabLst>
            </a:pPr>
            <a:r>
              <a:rPr lang="hr-HR" sz="2400">
                <a:latin typeface="+mj-lt"/>
              </a:rPr>
              <a:t>E</a:t>
            </a:r>
            <a:r>
              <a:rPr lang="en-CA" sz="2400">
                <a:latin typeface="+mj-lt"/>
              </a:rPr>
              <a:t>lementi psihodinamske terapije imaju važnu ulogu u</a:t>
            </a:r>
            <a:br>
              <a:rPr lang="en-CA" sz="2400">
                <a:latin typeface="+mj-lt"/>
              </a:rPr>
            </a:br>
            <a:r>
              <a:rPr lang="en-CA" sz="2400">
                <a:latin typeface="+mj-lt"/>
              </a:rPr>
              <a:t>	svim palijativnim psihoterapijam</a:t>
            </a:r>
            <a:r>
              <a:rPr lang="hr-HR" sz="2400">
                <a:latin typeface="+mj-lt"/>
              </a:rPr>
              <a:t>a</a:t>
            </a:r>
          </a:p>
          <a:p>
            <a:pPr>
              <a:lnSpc>
                <a:spcPts val="2569"/>
              </a:lnSpc>
              <a:buFont typeface="Arial" pitchFamily="34" charset="0"/>
              <a:buChar char="•"/>
              <a:tabLst>
                <a:tab pos="343689" algn="l"/>
              </a:tabLst>
            </a:pPr>
            <a:endParaRPr lang="hr-HR" sz="2400">
              <a:latin typeface="+mj-lt"/>
            </a:endParaRPr>
          </a:p>
          <a:p>
            <a:pPr>
              <a:lnSpc>
                <a:spcPts val="2569"/>
              </a:lnSpc>
              <a:buFont typeface="Arial" pitchFamily="34" charset="0"/>
              <a:buChar char="•"/>
              <a:tabLst>
                <a:tab pos="343689" algn="l"/>
              </a:tabLst>
            </a:pPr>
            <a:r>
              <a:rPr lang="en-CA" sz="2400">
                <a:latin typeface="+mj-lt"/>
              </a:rPr>
              <a:t>KBT i interpersonalna psihoterapija -</a:t>
            </a:r>
            <a:r>
              <a:rPr lang="hr-HR" sz="2400">
                <a:latin typeface="+mj-lt"/>
              </a:rPr>
              <a:t> </a:t>
            </a:r>
            <a:r>
              <a:rPr lang="en-CA" sz="2400">
                <a:latin typeface="+mj-lt"/>
              </a:rPr>
              <a:t>neki elementi</a:t>
            </a:r>
            <a:br>
              <a:rPr lang="en-CA" sz="2400">
                <a:latin typeface="+mj-lt"/>
              </a:rPr>
            </a:br>
            <a:r>
              <a:rPr lang="en-CA" sz="2400">
                <a:latin typeface="+mj-lt"/>
              </a:rPr>
              <a:t>	ovih terapija pokazali su se jako korisnima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/>
          <p:cNvSpPr txBox="1"/>
          <p:nvPr/>
        </p:nvSpPr>
        <p:spPr>
          <a:xfrm>
            <a:off x="1158919" y="712520"/>
            <a:ext cx="4877169" cy="58990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>
              <a:lnSpc>
                <a:spcPts val="4611"/>
              </a:lnSpc>
              <a:defRPr/>
            </a:pPr>
            <a:r>
              <a:rPr lang="en-CA" sz="4000" b="1">
                <a:latin typeface="+mj-lt"/>
                <a:cs typeface="Georgia"/>
              </a:rPr>
              <a:t>Egzistencijalne terapije</a:t>
            </a:r>
            <a:endParaRPr lang="en-CA" sz="4000" b="1">
              <a:latin typeface="+mj-lt"/>
            </a:endParaRPr>
          </a:p>
        </p:txBody>
      </p:sp>
      <p:sp>
        <p:nvSpPr>
          <p:cNvPr id="21506" name="TextBox 3"/>
          <p:cNvSpPr txBox="1">
            <a:spLocks noChangeArrowheads="1"/>
          </p:cNvSpPr>
          <p:nvPr/>
        </p:nvSpPr>
        <p:spPr bwMode="auto">
          <a:xfrm>
            <a:off x="889362" y="2563301"/>
            <a:ext cx="7860090" cy="2184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ts val="3358"/>
              </a:lnSpc>
            </a:pPr>
            <a:r>
              <a:rPr lang="en-CA" sz="2800">
                <a:latin typeface="+mj-lt"/>
              </a:rPr>
              <a:t>• Istražuju načine na koje se patnja</a:t>
            </a:r>
            <a:r>
              <a:rPr lang="hr-HR" sz="2800">
                <a:latin typeface="+mj-lt"/>
              </a:rPr>
              <a:t> </a:t>
            </a:r>
            <a:r>
              <a:rPr lang="en-CA" sz="2800">
                <a:latin typeface="+mj-lt"/>
              </a:rPr>
              <a:t>može iskusiti s pozitivnije</a:t>
            </a:r>
            <a:r>
              <a:rPr lang="hr-HR" sz="2800">
                <a:latin typeface="+mj-lt"/>
              </a:rPr>
              <a:t> </a:t>
            </a:r>
            <a:r>
              <a:rPr lang="en-CA" sz="2800">
                <a:latin typeface="+mj-lt"/>
              </a:rPr>
              <a:t>perspektive i sa značenjem</a:t>
            </a:r>
            <a:endParaRPr lang="hr-HR" sz="2800">
              <a:latin typeface="+mj-lt"/>
            </a:endParaRPr>
          </a:p>
          <a:p>
            <a:pPr>
              <a:lnSpc>
                <a:spcPts val="3358"/>
              </a:lnSpc>
            </a:pPr>
            <a:endParaRPr lang="hr-HR" sz="2800">
              <a:latin typeface="+mj-lt"/>
            </a:endParaRPr>
          </a:p>
          <a:p>
            <a:pPr>
              <a:lnSpc>
                <a:spcPts val="3358"/>
              </a:lnSpc>
              <a:buFont typeface="Arial" pitchFamily="34" charset="0"/>
              <a:buChar char="•"/>
            </a:pPr>
            <a:r>
              <a:rPr lang="en-CA" sz="2800">
                <a:cs typeface="Georgia"/>
              </a:rPr>
              <a:t>Logoterapija, life narrative, life</a:t>
            </a:r>
            <a:r>
              <a:rPr lang="hr-HR" sz="2800">
                <a:cs typeface="Georgia"/>
              </a:rPr>
              <a:t> </a:t>
            </a:r>
            <a:r>
              <a:rPr lang="en-CA" sz="2800">
                <a:cs typeface="Georgia"/>
              </a:rPr>
              <a:t>review</a:t>
            </a:r>
            <a:endParaRPr lang="en-CA" sz="2800">
              <a:latin typeface="+mj-lt"/>
            </a:endParaRPr>
          </a:p>
          <a:p>
            <a:pPr>
              <a:lnSpc>
                <a:spcPts val="3358"/>
              </a:lnSpc>
            </a:pPr>
            <a:endParaRPr lang="en-CA" sz="2800"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2"/>
          <p:cNvSpPr txBox="1"/>
          <p:nvPr/>
        </p:nvSpPr>
        <p:spPr>
          <a:xfrm>
            <a:off x="1961248" y="593006"/>
            <a:ext cx="5156861" cy="58990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>
              <a:lnSpc>
                <a:spcPts val="4611"/>
              </a:lnSpc>
              <a:defRPr/>
            </a:pPr>
            <a:r>
              <a:rPr lang="en-CA" sz="4000" b="1">
                <a:latin typeface="Arial" pitchFamily="34" charset="0"/>
                <a:cs typeface="Arial" pitchFamily="34" charset="0"/>
              </a:rPr>
              <a:t>Grupna </a:t>
            </a:r>
            <a:r>
              <a:rPr lang="en-CA" sz="4000" b="1" smtClean="0">
                <a:latin typeface="Arial" pitchFamily="34" charset="0"/>
                <a:cs typeface="Arial" pitchFamily="34" charset="0"/>
              </a:rPr>
              <a:t>psihoterapija</a:t>
            </a:r>
            <a:endParaRPr lang="en-CA" sz="4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TextBox 5"/>
          <p:cNvSpPr txBox="1">
            <a:spLocks noChangeArrowheads="1"/>
          </p:cNvSpPr>
          <p:nvPr/>
        </p:nvSpPr>
        <p:spPr bwMode="auto">
          <a:xfrm>
            <a:off x="611560" y="1916832"/>
            <a:ext cx="7912422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ts val="2769"/>
              </a:lnSpc>
            </a:pPr>
            <a:r>
              <a:rPr lang="en-CA" sz="2400" smtClean="0">
                <a:latin typeface="Arial" pitchFamily="34" charset="0"/>
                <a:cs typeface="Arial" pitchFamily="34" charset="0"/>
              </a:rPr>
              <a:t>Grupne intervencije pružaju ono</a:t>
            </a:r>
            <a:r>
              <a:rPr lang="hr-HR" sz="2400" smtClean="0">
                <a:latin typeface="Arial" pitchFamily="34" charset="0"/>
                <a:cs typeface="Arial" pitchFamily="34" charset="0"/>
              </a:rPr>
              <a:t> </a:t>
            </a:r>
            <a:r>
              <a:rPr lang="en-CA" sz="2400" smtClean="0">
                <a:latin typeface="Arial" pitchFamily="34" charset="0"/>
                <a:cs typeface="Arial" pitchFamily="34" charset="0"/>
              </a:rPr>
              <a:t>što ne može pružiti</a:t>
            </a:r>
            <a:br>
              <a:rPr lang="en-CA" sz="2400" smtClean="0">
                <a:latin typeface="Arial" pitchFamily="34" charset="0"/>
                <a:cs typeface="Arial" pitchFamily="34" charset="0"/>
              </a:rPr>
            </a:br>
            <a:r>
              <a:rPr lang="en-CA" sz="2400" smtClean="0">
                <a:latin typeface="Arial" pitchFamily="34" charset="0"/>
                <a:cs typeface="Arial" pitchFamily="34" charset="0"/>
              </a:rPr>
              <a:t>individualni setting:</a:t>
            </a:r>
          </a:p>
          <a:p>
            <a:pPr>
              <a:lnSpc>
                <a:spcPts val="2769"/>
              </a:lnSpc>
              <a:buFont typeface="Arial" pitchFamily="34" charset="0"/>
              <a:buChar char="•"/>
            </a:pPr>
            <a:endParaRPr lang="hr-HR" sz="24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769"/>
              </a:lnSpc>
              <a:buFont typeface="Arial" pitchFamily="34" charset="0"/>
              <a:buChar char="•"/>
            </a:pPr>
            <a:r>
              <a:rPr lang="en-CA" sz="2400" smtClean="0">
                <a:latin typeface="Arial" pitchFamily="34" charset="0"/>
                <a:cs typeface="Arial" pitchFamily="34" charset="0"/>
              </a:rPr>
              <a:t>Osjećaj univerzalnosti</a:t>
            </a:r>
            <a:endParaRPr lang="hr-HR" sz="24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769"/>
              </a:lnSpc>
              <a:buFont typeface="Arial" pitchFamily="34" charset="0"/>
              <a:buChar char="•"/>
            </a:pPr>
            <a:r>
              <a:rPr lang="en-CA" sz="2400" smtClean="0">
                <a:latin typeface="Arial" pitchFamily="34" charset="0"/>
                <a:cs typeface="Arial" pitchFamily="34" charset="0"/>
              </a:rPr>
              <a:t>Dijeljenje </a:t>
            </a:r>
            <a:r>
              <a:rPr lang="en-CA" sz="2400">
                <a:latin typeface="Arial" pitchFamily="34" charset="0"/>
                <a:cs typeface="Arial" pitchFamily="34" charset="0"/>
              </a:rPr>
              <a:t>zajedničkog iskustva i </a:t>
            </a:r>
            <a:r>
              <a:rPr lang="en-CA" sz="2400" smtClean="0">
                <a:latin typeface="Arial" pitchFamily="34" charset="0"/>
                <a:cs typeface="Arial" pitchFamily="34" charset="0"/>
              </a:rPr>
              <a:t>identiteta</a:t>
            </a:r>
            <a:endParaRPr lang="hr-HR" sz="24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769"/>
              </a:lnSpc>
              <a:buFont typeface="Arial" pitchFamily="34" charset="0"/>
              <a:buChar char="•"/>
            </a:pPr>
            <a:r>
              <a:rPr lang="en-CA" sz="2400" smtClean="0">
                <a:latin typeface="Arial" pitchFamily="34" charset="0"/>
                <a:cs typeface="Arial" pitchFamily="34" charset="0"/>
              </a:rPr>
              <a:t>Osjećaj da pomažemo sebi </a:t>
            </a:r>
            <a:r>
              <a:rPr lang="en-CA" sz="2400" smtClean="0">
                <a:latin typeface="Arial" pitchFamily="34" charset="0"/>
                <a:cs typeface="Arial" pitchFamily="34" charset="0"/>
              </a:rPr>
              <a:t>pomažući </a:t>
            </a:r>
            <a:r>
              <a:rPr lang="en-CA" sz="2400" smtClean="0">
                <a:latin typeface="Arial" pitchFamily="34" charset="0"/>
                <a:cs typeface="Arial" pitchFamily="34" charset="0"/>
              </a:rPr>
              <a:t>drugima</a:t>
            </a:r>
            <a:endParaRPr lang="hr-HR" sz="24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769"/>
              </a:lnSpc>
              <a:buFont typeface="Arial" pitchFamily="34" charset="0"/>
              <a:buChar char="•"/>
            </a:pPr>
            <a:r>
              <a:rPr lang="en-CA" sz="2400" smtClean="0">
                <a:latin typeface="Arial" pitchFamily="34" charset="0"/>
                <a:cs typeface="Arial" pitchFamily="34" charset="0"/>
              </a:rPr>
              <a:t>Otvorenost koja se dodatno potiče promatranjem kako se</a:t>
            </a:r>
            <a:r>
              <a:rPr lang="en-CA" sz="2400" smtClean="0">
                <a:latin typeface="Arial" pitchFamily="34" charset="0"/>
                <a:cs typeface="Arial" pitchFamily="34" charset="0"/>
              </a:rPr>
              <a:t/>
            </a:r>
            <a:br>
              <a:rPr lang="en-CA" sz="2400" smtClean="0">
                <a:latin typeface="Arial" pitchFamily="34" charset="0"/>
                <a:cs typeface="Arial" pitchFamily="34" charset="0"/>
              </a:rPr>
            </a:br>
            <a:r>
              <a:rPr lang="en-CA" sz="2400" smtClean="0">
                <a:latin typeface="Arial" pitchFamily="34" charset="0"/>
                <a:cs typeface="Arial" pitchFamily="34" charset="0"/>
              </a:rPr>
              <a:t>drugi </a:t>
            </a:r>
            <a:r>
              <a:rPr lang="en-CA" sz="2400" smtClean="0">
                <a:latin typeface="Arial" pitchFamily="34" charset="0"/>
                <a:cs typeface="Arial" pitchFamily="34" charset="0"/>
              </a:rPr>
              <a:t>suočavaju </a:t>
            </a:r>
            <a:r>
              <a:rPr lang="en-CA" sz="2400" smtClean="0">
                <a:latin typeface="Arial" pitchFamily="34" charset="0"/>
                <a:cs typeface="Arial" pitchFamily="34" charset="0"/>
              </a:rPr>
              <a:t>sa </a:t>
            </a:r>
            <a:r>
              <a:rPr lang="en-CA" sz="2400" smtClean="0">
                <a:latin typeface="Arial" pitchFamily="34" charset="0"/>
                <a:cs typeface="Arial" pitchFamily="34" charset="0"/>
              </a:rPr>
              <a:t>svojim</a:t>
            </a:r>
            <a:r>
              <a:rPr lang="hr-HR" sz="2400" smtClean="0">
                <a:latin typeface="Arial" pitchFamily="34" charset="0"/>
                <a:cs typeface="Arial" pitchFamily="34" charset="0"/>
              </a:rPr>
              <a:t> </a:t>
            </a:r>
            <a:r>
              <a:rPr lang="en-CA" sz="2400" smtClean="0">
                <a:latin typeface="Arial" pitchFamily="34" charset="0"/>
                <a:cs typeface="Arial" pitchFamily="34" charset="0"/>
              </a:rPr>
              <a:t>stanjem</a:t>
            </a:r>
            <a:endParaRPr lang="hr-HR" sz="24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769"/>
              </a:lnSpc>
              <a:buFont typeface="Arial" pitchFamily="34" charset="0"/>
              <a:buChar char="•"/>
            </a:pPr>
            <a:r>
              <a:rPr lang="en-CA" sz="2400" smtClean="0">
                <a:latin typeface="Arial" pitchFamily="34" charset="0"/>
                <a:cs typeface="Arial" pitchFamily="34" charset="0"/>
              </a:rPr>
              <a:t>Osjećaj pripadanja </a:t>
            </a:r>
            <a:r>
              <a:rPr lang="en-CA" sz="2400" smtClean="0">
                <a:latin typeface="Arial" pitchFamily="34" charset="0"/>
                <a:cs typeface="Arial" pitchFamily="34" charset="0"/>
              </a:rPr>
              <a:t>većoj </a:t>
            </a:r>
            <a:r>
              <a:rPr lang="en-CA" sz="2400" smtClean="0">
                <a:latin typeface="Arial" pitchFamily="34" charset="0"/>
                <a:cs typeface="Arial" pitchFamily="34" charset="0"/>
              </a:rPr>
              <a:t>grupi</a:t>
            </a:r>
            <a:r>
              <a:rPr lang="hr-HR" sz="2400" smtClean="0">
                <a:latin typeface="Arial" pitchFamily="34" charset="0"/>
                <a:cs typeface="Arial" pitchFamily="34" charset="0"/>
              </a:rPr>
              <a:t>	</a:t>
            </a:r>
            <a:endParaRPr lang="en-CA" sz="24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2"/>
          <p:cNvSpPr txBox="1">
            <a:spLocks noChangeArrowheads="1"/>
          </p:cNvSpPr>
          <p:nvPr/>
        </p:nvSpPr>
        <p:spPr bwMode="auto">
          <a:xfrm>
            <a:off x="674975" y="607525"/>
            <a:ext cx="8229540" cy="884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3358"/>
              </a:lnSpc>
              <a:tabLst>
                <a:tab pos="1845735" algn="l"/>
              </a:tabLst>
            </a:pPr>
            <a:r>
              <a:rPr lang="en-CA" sz="3600" b="1"/>
              <a:t>Ostale poznatije psihoterapijske</a:t>
            </a:r>
            <a:r>
              <a:rPr lang="hr-HR" sz="3600" b="1"/>
              <a:t> </a:t>
            </a:r>
            <a:r>
              <a:rPr lang="en-CA" sz="3600" b="1"/>
              <a:t>intervencije kod terminalno</a:t>
            </a:r>
            <a:r>
              <a:rPr lang="hr-HR" sz="3600" b="1"/>
              <a:t> </a:t>
            </a:r>
            <a:r>
              <a:rPr lang="en-CA" sz="3600" b="1"/>
              <a:t>bolesnih</a:t>
            </a:r>
          </a:p>
        </p:txBody>
      </p:sp>
      <p:sp>
        <p:nvSpPr>
          <p:cNvPr id="23554" name="TextBox 3"/>
          <p:cNvSpPr txBox="1">
            <a:spLocks noChangeArrowheads="1"/>
          </p:cNvSpPr>
          <p:nvPr/>
        </p:nvSpPr>
        <p:spPr bwMode="auto">
          <a:xfrm>
            <a:off x="432048" y="2030477"/>
            <a:ext cx="8532440" cy="1747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ts val="3408"/>
              </a:lnSpc>
              <a:buFont typeface="Arial" pitchFamily="34" charset="0"/>
              <a:buChar char="•"/>
            </a:pPr>
            <a:r>
              <a:rPr lang="en-CA" sz="2800"/>
              <a:t>Spiritual Suffering </a:t>
            </a:r>
            <a:r>
              <a:rPr lang="en-CA" sz="2800" i="1"/>
              <a:t>(Rousseau,</a:t>
            </a:r>
            <a:r>
              <a:rPr lang="hr-HR" sz="2800" i="1"/>
              <a:t> </a:t>
            </a:r>
            <a:r>
              <a:rPr lang="en-CA" sz="2800" i="1"/>
              <a:t>2000)</a:t>
            </a:r>
            <a:endParaRPr lang="hr-HR" sz="2800" i="1"/>
          </a:p>
          <a:p>
            <a:pPr>
              <a:lnSpc>
                <a:spcPts val="3408"/>
              </a:lnSpc>
              <a:buFont typeface="Arial" pitchFamily="34" charset="0"/>
              <a:buChar char="•"/>
            </a:pPr>
            <a:r>
              <a:rPr lang="en-CA" sz="2800"/>
              <a:t>Meaning-Centered Psychotherapy</a:t>
            </a:r>
            <a:r>
              <a:rPr lang="hr-HR" sz="2800"/>
              <a:t> </a:t>
            </a:r>
            <a:r>
              <a:rPr lang="en-CA" sz="2800" i="1"/>
              <a:t>(Breitbart </a:t>
            </a:r>
            <a:r>
              <a:rPr lang="hr-HR" sz="2800" i="1"/>
              <a:t>i sur. </a:t>
            </a:r>
            <a:r>
              <a:rPr lang="en-CA" sz="2800" i="1"/>
              <a:t>2002</a:t>
            </a:r>
            <a:r>
              <a:rPr lang="en-CA" sz="2800"/>
              <a:t>) </a:t>
            </a:r>
            <a:endParaRPr lang="hr-HR" sz="2800"/>
          </a:p>
          <a:p>
            <a:pPr>
              <a:lnSpc>
                <a:spcPts val="3408"/>
              </a:lnSpc>
              <a:buFont typeface="Arial" pitchFamily="34" charset="0"/>
              <a:buChar char="•"/>
            </a:pPr>
            <a:r>
              <a:rPr lang="en-CA" sz="2800"/>
              <a:t>Demoralization </a:t>
            </a:r>
            <a:r>
              <a:rPr lang="en-CA" sz="2800" i="1"/>
              <a:t>(Kissane </a:t>
            </a:r>
            <a:r>
              <a:rPr lang="hr-HR" sz="2800" i="1"/>
              <a:t>i sur.</a:t>
            </a:r>
            <a:r>
              <a:rPr lang="en-CA" sz="2800" i="1"/>
              <a:t> 2001)</a:t>
            </a:r>
            <a:endParaRPr lang="hr-HR" sz="2800" i="1"/>
          </a:p>
          <a:p>
            <a:pPr>
              <a:lnSpc>
                <a:spcPts val="3408"/>
              </a:lnSpc>
              <a:buFont typeface="Arial" pitchFamily="34" charset="0"/>
              <a:buChar char="•"/>
            </a:pPr>
            <a:r>
              <a:rPr lang="en-CA" sz="2800"/>
              <a:t>Dignity-Conserving Care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D0E8E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98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Mazohinda</dc:creator>
  <cp:lastModifiedBy>Mazohinda</cp:lastModifiedBy>
  <cp:revision>2</cp:revision>
  <dcterms:created xsi:type="dcterms:W3CDTF">2013-05-08T16:05:42Z</dcterms:created>
  <dcterms:modified xsi:type="dcterms:W3CDTF">2013-05-29T21:41:46Z</dcterms:modified>
</cp:coreProperties>
</file>