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57" r:id="rId3"/>
    <p:sldId id="278" r:id="rId4"/>
    <p:sldId id="279" r:id="rId5"/>
    <p:sldId id="280" r:id="rId6"/>
    <p:sldId id="281" r:id="rId7"/>
    <p:sldId id="282" r:id="rId8"/>
    <p:sldId id="291" r:id="rId9"/>
    <p:sldId id="283" r:id="rId10"/>
    <p:sldId id="284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42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69C02-16A5-4E1B-AEEC-FE6CA87B0CBE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86DCE-8615-47A6-9527-BE8D178D3E8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064500" cy="792162"/>
          </a:xfrm>
        </p:spPr>
        <p:txBody>
          <a:bodyPr/>
          <a:lstStyle/>
          <a:p>
            <a:pPr eaLnBrk="1" hangingPunct="1"/>
            <a:r>
              <a:rPr lang="hr-HR" sz="2800" b="1" smtClean="0">
                <a:latin typeface="Arial" charset="0"/>
                <a:cs typeface="Arial" charset="0"/>
              </a:rPr>
              <a:t>Procjena bolesnika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497888" cy="51847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U inicijalnoj evaluaciji pacijenta pratiti multiple dimenzije bolesti, tražiti uzrok, komorbiditet, procijeniti očekivanja  pacijenta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Obavezna psihijatrijska povijest bolesti, uz procjenu psihičkog statusa  pacijenta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Potrebna multidimenzionalna dijagnoza pacijenta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hr-HR" sz="2400" b="1" smtClean="0">
                <a:latin typeface="Arial" pitchFamily="34" charset="0"/>
                <a:cs typeface="Arial" pitchFamily="34" charset="0"/>
              </a:rPr>
              <a:t>Važni elementi procjene</a:t>
            </a:r>
            <a:r>
              <a:rPr lang="hr-HR" sz="240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1. Dnevnici bolesti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2. Samo-ocjenski instrumenti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3. Procjena doživljaja bolesti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4. Analiza ponašanja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5. Odnosi s drugima i životni stil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smtClean="0">
                <a:latin typeface="Arial" pitchFamily="34" charset="0"/>
                <a:cs typeface="Arial" pitchFamily="34" charset="0"/>
              </a:rPr>
              <a:t>6. Utjecaj prisutnih psihijatrijskih poremećaja    na bolest 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hr-HR" sz="2400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688" y="2636912"/>
            <a:ext cx="6516688" cy="1125538"/>
          </a:xfrm>
        </p:spPr>
        <p:txBody>
          <a:bodyPr/>
          <a:lstStyle/>
          <a:p>
            <a:r>
              <a:rPr lang="hr-HR" sz="6000" b="1" smtClean="0">
                <a:latin typeface="Arial" charset="0"/>
                <a:cs typeface="Arial" charset="0"/>
              </a:rPr>
              <a:t>Depresija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16688" cy="1125538"/>
          </a:xfrm>
        </p:spPr>
        <p:txBody>
          <a:bodyPr/>
          <a:lstStyle/>
          <a:p>
            <a:r>
              <a:rPr lang="hr-HR" smtClean="0">
                <a:latin typeface="Arial" charset="0"/>
                <a:cs typeface="Arial" charset="0"/>
              </a:rPr>
              <a:t>Depresija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8820472" cy="58054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Depresija je povezana sa slabijom kontrolom boli, lošijom suradljivošću i manjom željom za dugotrajnom terapijom</a:t>
            </a:r>
          </a:p>
          <a:p>
            <a:pPr>
              <a:lnSpc>
                <a:spcPct val="8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Depresivni simptomi mogu biti “normalna reakcija”, psihijatrijski poremećaj, ili pak somatska posljedica tumora i/ili liječenja</a:t>
            </a:r>
          </a:p>
          <a:p>
            <a:pPr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Depresivne je poremećaje teško dijagnosticirati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76250"/>
            <a:ext cx="8569325" cy="604837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hr-HR" b="1" smtClean="0">
                <a:latin typeface="Arial" charset="0"/>
                <a:cs typeface="Arial" charset="0"/>
              </a:rPr>
              <a:t>Zašto se ne prepoznaje depresija?</a:t>
            </a:r>
          </a:p>
          <a:p>
            <a:pPr>
              <a:lnSpc>
                <a:spcPct val="90000"/>
              </a:lnSpc>
              <a:buNone/>
            </a:pPr>
            <a:endParaRPr lang="hr-HR" b="1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mtClean="0">
                <a:latin typeface="Arial" charset="0"/>
                <a:cs typeface="Arial" charset="0"/>
              </a:rPr>
              <a:t>Pretpostavka da je to prirodna reakcija na bolest</a:t>
            </a:r>
          </a:p>
          <a:p>
            <a:pPr>
              <a:lnSpc>
                <a:spcPct val="90000"/>
              </a:lnSpc>
            </a:pPr>
            <a:r>
              <a:rPr lang="hr-HR" smtClean="0">
                <a:latin typeface="Arial" charset="0"/>
                <a:cs typeface="Arial" charset="0"/>
              </a:rPr>
              <a:t>Povezivanje tjelesnih simptoma sa tjelesnom bolešću</a:t>
            </a:r>
          </a:p>
          <a:p>
            <a:pPr>
              <a:lnSpc>
                <a:spcPct val="90000"/>
              </a:lnSpc>
            </a:pPr>
            <a:r>
              <a:rPr lang="hr-HR" smtClean="0">
                <a:latin typeface="Arial" charset="0"/>
                <a:cs typeface="Arial" charset="0"/>
              </a:rPr>
              <a:t>Pacijent ne govori o simptomima</a:t>
            </a:r>
          </a:p>
          <a:p>
            <a:pPr>
              <a:lnSpc>
                <a:spcPct val="90000"/>
              </a:lnSpc>
            </a:pPr>
            <a:r>
              <a:rPr lang="hr-HR" smtClean="0">
                <a:latin typeface="Arial" charset="0"/>
                <a:cs typeface="Arial" charset="0"/>
              </a:rPr>
              <a:t>Liječnik s teškoćom postavlja pitanja o pacijentovim simtomima</a:t>
            </a:r>
          </a:p>
          <a:p>
            <a:pPr>
              <a:lnSpc>
                <a:spcPct val="90000"/>
              </a:lnSpc>
              <a:buNone/>
            </a:pPr>
            <a:endParaRPr lang="hr-H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066087" cy="1368425"/>
          </a:xfrm>
        </p:spPr>
        <p:txBody>
          <a:bodyPr/>
          <a:lstStyle/>
          <a:p>
            <a:pPr algn="l"/>
            <a:r>
              <a:rPr lang="hr-HR" smtClean="0">
                <a:latin typeface="Arial" charset="0"/>
                <a:cs typeface="Arial" charset="0"/>
              </a:rPr>
              <a:t>Izvori depresije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209607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stres povezan s dg. karcinoma i liječenjem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lijekovi (vincristine, vinblastin, kortikosteroidi)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neurološki i drugi medicinski problemi (nutritivni manjak B12), endokrini poremećaji (tiroidni, adrenalni), metastaze u mozgu itd</a:t>
            </a: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povratak otprije prisutne depresije</a:t>
            </a: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obiteljska anamneza depresije</a:t>
            </a: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5976938" cy="792163"/>
          </a:xfrm>
        </p:spPr>
        <p:txBody>
          <a:bodyPr/>
          <a:lstStyle/>
          <a:p>
            <a:r>
              <a:rPr lang="hr-HR" smtClean="0">
                <a:latin typeface="Arial" charset="0"/>
                <a:cs typeface="Arial" charset="0"/>
              </a:rPr>
              <a:t>Liječenje depresije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713663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Prije farmakoterapije, provjeriti renalnu i hepatalnu funkciju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Provjeriti koje sve ostale lijekove pacijent uzima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Značajni dokazi da su AD efikasni u liječenju depresije kod bolesnika s karcinomom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Racionalna procjena (koji antidepresiv, u kojoj dozi, koliko dugo i da li uopće započinjati s njima ovisno o prognozi...)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Komorbiditetna stanja uz depresiju – npr. neuropatska bol (dualni AD)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Psihoterapija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sz="2400" smtClean="0">
                <a:latin typeface="Arial" charset="0"/>
                <a:cs typeface="Arial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994650" cy="792163"/>
          </a:xfrm>
        </p:spPr>
        <p:txBody>
          <a:bodyPr/>
          <a:lstStyle/>
          <a:p>
            <a:r>
              <a:rPr lang="hr-HR" smtClean="0">
                <a:latin typeface="Arial" charset="0"/>
                <a:cs typeface="Arial" charset="0"/>
              </a:rPr>
              <a:t>Sicidalni rizik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8748464" cy="5256807"/>
          </a:xfrm>
        </p:spPr>
        <p:txBody>
          <a:bodyPr/>
          <a:lstStyle/>
          <a:p>
            <a:r>
              <a:rPr lang="hr-HR" sz="2400" b="1" smtClean="0">
                <a:latin typeface="Arial" charset="0"/>
                <a:cs typeface="Arial" charset="0"/>
              </a:rPr>
              <a:t>Depresija </a:t>
            </a:r>
            <a:r>
              <a:rPr lang="hr-HR" sz="2400" smtClean="0">
                <a:latin typeface="Arial" charset="0"/>
                <a:cs typeface="Arial" charset="0"/>
              </a:rPr>
              <a:t>je najjača determinanta suicidalnih ideja i želje za smrću kod onkoloških  bolesnika</a:t>
            </a:r>
          </a:p>
          <a:p>
            <a:pPr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r>
              <a:rPr lang="hr-HR" sz="2400" b="1" smtClean="0">
                <a:latin typeface="Arial" charset="0"/>
                <a:cs typeface="Arial" charset="0"/>
              </a:rPr>
              <a:t>Nekontrolirana bol </a:t>
            </a:r>
            <a:r>
              <a:rPr lang="hr-HR" sz="2400" smtClean="0">
                <a:latin typeface="Arial" charset="0"/>
                <a:cs typeface="Arial" charset="0"/>
              </a:rPr>
              <a:t>je dramatično važan rizični faktor za suicid!</a:t>
            </a:r>
          </a:p>
          <a:p>
            <a:pPr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r>
              <a:rPr lang="hr-HR" sz="2400" smtClean="0">
                <a:latin typeface="Arial" charset="0"/>
                <a:cs typeface="Arial" charset="0"/>
              </a:rPr>
              <a:t>Povećan suicidalni rizik kod karcinoma povezan je s uznapredovalim stadijem bolesti, lošom prognozom, delirijem, neadekvatno kontroliranom boli, depresijom, prijašnjim psihijatrijskim liječenjem, zlouporabom tvari, prijašnjim pokušajima suicida i socijalnom izolacijom.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995860"/>
            <a:ext cx="7772400" cy="865188"/>
          </a:xfrm>
        </p:spPr>
        <p:txBody>
          <a:bodyPr>
            <a:normAutofit fontScale="90000"/>
          </a:bodyPr>
          <a:lstStyle/>
          <a:p>
            <a:r>
              <a:rPr lang="hr-HR" sz="5400" b="1" smtClean="0">
                <a:latin typeface="Arial" charset="0"/>
                <a:cs typeface="Arial" charset="0"/>
              </a:rPr>
              <a:t>Anksioznost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865188"/>
          </a:xfrm>
        </p:spPr>
        <p:txBody>
          <a:bodyPr/>
          <a:lstStyle/>
          <a:p>
            <a:r>
              <a:rPr lang="hr-HR" smtClean="0">
                <a:latin typeface="Arial" charset="0"/>
                <a:cs typeface="Arial" charset="0"/>
              </a:rPr>
              <a:t>Anksioznost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642350" cy="5400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 smtClean="0">
                <a:latin typeface="Arial" charset="0"/>
                <a:cs typeface="Arial" charset="0"/>
              </a:rPr>
              <a:t>Razina anksioznosti mijenja se tijekom bolesti (visoka tijekom spoznaje o dijagnozi, prije operacije, nakon spoznaje o metastazama itd.</a:t>
            </a:r>
          </a:p>
          <a:p>
            <a:pPr>
              <a:lnSpc>
                <a:spcPct val="90000"/>
              </a:lnSpc>
            </a:pPr>
            <a:r>
              <a:rPr lang="hr-HR" sz="2800" smtClean="0">
                <a:latin typeface="Arial" charset="0"/>
                <a:cs typeface="Arial" charset="0"/>
              </a:rPr>
              <a:t>Često simptom drugog psihijatrijskog sindroma (depresije, PTSP-a, delirija) </a:t>
            </a:r>
          </a:p>
          <a:p>
            <a:pPr>
              <a:lnSpc>
                <a:spcPct val="90000"/>
              </a:lnSpc>
            </a:pPr>
            <a:r>
              <a:rPr lang="hr-HR" sz="2800" smtClean="0">
                <a:latin typeface="Arial" charset="0"/>
                <a:cs typeface="Arial" charset="0"/>
              </a:rPr>
              <a:t>Česti somatski simptomi anksioznosti – razlikovati od tjelesne bolesti (npr. tahikardija, kratak dah)</a:t>
            </a:r>
          </a:p>
          <a:p>
            <a:pPr>
              <a:lnSpc>
                <a:spcPct val="90000"/>
              </a:lnSpc>
            </a:pPr>
            <a:r>
              <a:rPr lang="hr-HR" sz="2800" smtClean="0">
                <a:latin typeface="Arial" charset="0"/>
                <a:cs typeface="Arial" charset="0"/>
              </a:rPr>
              <a:t>Anksioznost može imati organski uzrok (hipoksija, sepsa, bol, dehidracija, sustezanje od lijekova, nuspojave lijekova </a:t>
            </a:r>
          </a:p>
          <a:p>
            <a:pPr>
              <a:lnSpc>
                <a:spcPct val="90000"/>
              </a:lnSpc>
            </a:pPr>
            <a:r>
              <a:rPr lang="hr-HR" sz="2800" smtClean="0">
                <a:latin typeface="Arial" charset="0"/>
                <a:cs typeface="Arial" charset="0"/>
              </a:rPr>
              <a:t>Kratkodjelujući BDZ per os ili i.m.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sz="2800" smtClean="0">
                <a:latin typeface="Arial" charset="0"/>
                <a:cs typeface="Arial" charset="0"/>
              </a:rPr>
              <a:t>   (oprez zbog nuspojava), relaksacija...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250824" y="404813"/>
            <a:ext cx="8713663" cy="645318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Jedan je dio bolesnika već doživio simptome intenzivne anksioznosti tijekom života u situacijama koje nisu imale veze s karcinomom, a nakon dijagnoze karcinoma ovi se simptomi mogu ponovno javiti ili biti još intenzivniji.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Pacijenti mogu osjetiti intenzivan strah, uz nesposobnost da zapamte i shvate informacije koje im se daju, ili mogu osjećati nespsobnost da nastave s liječenjem. 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Suprotno pretpostavkama, pacijenti s uznapredovalim karcinomom manje imaju strah od smrti, a puno je veći strah od nekontrolirane boli, stanja u kojima će ostati sami ili ovisni o  drugima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2220" y="764704"/>
            <a:ext cx="8102228" cy="2664296"/>
          </a:xfrm>
        </p:spPr>
        <p:txBody>
          <a:bodyPr/>
          <a:lstStyle/>
          <a:p>
            <a:r>
              <a:rPr lang="en-GB" b="1" smtClean="0">
                <a:latin typeface="Arial" charset="0"/>
                <a:cs typeface="Arial" charset="0"/>
              </a:rPr>
              <a:t>Psihijatrijski poremećaji u palijativnoj skrbi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0" y="404813"/>
            <a:ext cx="9144000" cy="6119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Važan je razvoj strategija suočavanja s ciljem da bolesnik gleda na svoju bolest kao na problem koji treba rješavati, pružanje dovoljno informacija s ciljem da bolesnik bolje razumije svoju bolest i mogućnosti liječenja te korištenje raznih načina podrške;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Pacijenti mogu imati koristi od raznih oblika liječenja, uključujući psihoterapiju, sudjelovanje u grupama samopomoći, obiteljsku terapiju, grupnu terapiju, hipnozu, tehnike relaksacije, kao što su vođena imaginacija ili biofeedback, te psihofarnmakoterapiju. 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hr-H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2048" y="3129781"/>
            <a:ext cx="7772400" cy="803275"/>
          </a:xfrm>
        </p:spPr>
        <p:txBody>
          <a:bodyPr>
            <a:normAutofit fontScale="90000"/>
          </a:bodyPr>
          <a:lstStyle/>
          <a:p>
            <a:r>
              <a:rPr lang="hr-HR" sz="5400" b="1" smtClean="0">
                <a:latin typeface="Arial" charset="0"/>
                <a:cs typeface="Arial" charset="0"/>
              </a:rPr>
              <a:t>Manija, psihoza i delirij</a:t>
            </a:r>
            <a:endParaRPr lang="hr-HR" sz="5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03275"/>
          </a:xfrm>
        </p:spPr>
        <p:txBody>
          <a:bodyPr>
            <a:normAutofit fontScale="90000"/>
          </a:bodyPr>
          <a:lstStyle/>
          <a:p>
            <a:r>
              <a:rPr lang="hr-HR" sz="3600" b="1" smtClean="0">
                <a:latin typeface="Arial" charset="0"/>
                <a:cs typeface="Arial" charset="0"/>
              </a:rPr>
              <a:t>Manija</a:t>
            </a:r>
            <a:r>
              <a:rPr lang="hr-HR" sz="3600" smtClean="0">
                <a:latin typeface="Arial" charset="0"/>
                <a:cs typeface="Arial" charset="0"/>
              </a:rPr>
              <a:t/>
            </a:r>
            <a:br>
              <a:rPr lang="hr-HR" sz="3600" smtClean="0">
                <a:latin typeface="Arial" charset="0"/>
                <a:cs typeface="Arial" charset="0"/>
              </a:rPr>
            </a:br>
            <a:endParaRPr lang="hr-HR" sz="3600" smtClean="0">
              <a:latin typeface="Arial" charset="0"/>
              <a:cs typeface="Arial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569325" cy="4899025"/>
          </a:xfrm>
        </p:spPr>
        <p:txBody>
          <a:bodyPr/>
          <a:lstStyle/>
          <a:p>
            <a:r>
              <a:rPr lang="hr-HR" smtClean="0">
                <a:latin typeface="Arial" charset="0"/>
                <a:cs typeface="Arial" charset="0"/>
              </a:rPr>
              <a:t>Najčešće je povezana s otprije prisutnim BAP-om ili visokim dozama kortikosteroida</a:t>
            </a:r>
          </a:p>
          <a:p>
            <a:r>
              <a:rPr lang="hr-HR" smtClean="0">
                <a:latin typeface="Arial" charset="0"/>
                <a:cs typeface="Arial" charset="0"/>
              </a:rPr>
              <a:t>Rijetko je povezana s drugim lijekovima (npr. interferon) ili tumorima mozga.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idx="1"/>
          </p:nvPr>
        </p:nvSpPr>
        <p:spPr>
          <a:xfrm>
            <a:off x="541089" y="1413371"/>
            <a:ext cx="8207375" cy="496795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Često je rezultat bolesti i liječenja, osobito u krajnjem stadiju bolesti. </a:t>
            </a: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Specifični razlozi uključuju: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tumor mozga (metastatski ili primarni),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antineoplastične lijekove (npr. cytarabin, methotrexate,ifosfamide, asparaginase, procarbazine, fluorouracil),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imunoterapijske lijekove (eg, interferon and interleukin),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infekciju (osobito kod imunosupresivnih bolesnika),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antimikrobne lijekove (eg, amphotericin)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opioide,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hiperkalcemiju i rijetke paraneoplastične sindrome,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charset="0"/>
                <a:cs typeface="Arial" charset="0"/>
              </a:rPr>
              <a:t>limbičku encefalopatiju ...</a:t>
            </a:r>
            <a:endParaRPr lang="hr-HR" sz="2400" smtClean="0"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31840" y="188640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b="1">
                <a:latin typeface="Arial" charset="0"/>
                <a:cs typeface="Arial" charset="0"/>
              </a:rPr>
              <a:t>Delirij </a:t>
            </a:r>
            <a:endParaRPr lang="hr-HR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916832"/>
            <a:ext cx="8424862" cy="43237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Konfuzno mentalno stanje s promjenama u ponašanju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Poremećena pozornost, razmišljanje, svjesnost, emocije, pamćenje, kontrola mišića, spavanje i budnost.  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Obično počinje iznenada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Simptomi mogu oscilirati tokom dana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U zadnjih 24-48 sati života delirij je često stalan (npr. zbog otkazivanja organa)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Rana identifikacija rizičnih faktora može pomoći u prevenciji delirija ili smanjiti vrijeme potrebno da se korigira stanje.</a:t>
            </a: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hr-HR" smtClean="0"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52755" y="836712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b="1">
                <a:latin typeface="Arial" charset="0"/>
                <a:cs typeface="Arial" charset="0"/>
              </a:rPr>
              <a:t>Delirij </a:t>
            </a:r>
            <a:endParaRPr lang="hr-HR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idx="1"/>
          </p:nvPr>
        </p:nvSpPr>
        <p:spPr>
          <a:xfrm>
            <a:off x="0" y="1484784"/>
            <a:ext cx="9144000" cy="3744267"/>
          </a:xfrm>
        </p:spPr>
        <p:txBody>
          <a:bodyPr/>
          <a:lstStyle/>
          <a:p>
            <a:r>
              <a:rPr lang="hr-HR" sz="2400" smtClean="0">
                <a:latin typeface="Arial" charset="0"/>
                <a:cs typeface="Arial" charset="0"/>
              </a:rPr>
              <a:t>Veoma uznemiruje obitelj pacijenta i druge koji skrbe o njemu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Oštećuje i tjelesno zdravlje i komunikaciju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Opasno stanje, ukoliko je oštećeno prosuđivanje pacijenta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Pacijent može reagirati nepredvidivo ili agresivno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Miran pacijent može naglo postati agitiran, što zahtijeva intenzivnu skrb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Pacijent može pasti, postati inkontinentan i dehidriran</a:t>
            </a:r>
          </a:p>
          <a:p>
            <a:endParaRPr lang="hr-HR" sz="2400" smtClean="0"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07904" y="548680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b="1">
                <a:latin typeface="Arial" charset="0"/>
                <a:cs typeface="Arial" charset="0"/>
              </a:rPr>
              <a:t>Delirij </a:t>
            </a:r>
            <a:endParaRPr lang="hr-HR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idx="1"/>
          </p:nvPr>
        </p:nvSpPr>
        <p:spPr>
          <a:xfrm>
            <a:off x="0" y="1337394"/>
            <a:ext cx="9144000" cy="5187950"/>
          </a:xfrm>
        </p:spPr>
        <p:txBody>
          <a:bodyPr/>
          <a:lstStyle/>
          <a:p>
            <a:r>
              <a:rPr lang="hr-HR" sz="2400" smtClean="0">
                <a:latin typeface="Arial" charset="0"/>
                <a:cs typeface="Arial" charset="0"/>
              </a:rPr>
              <a:t>Rani simptomi delirija slični simptomima depresije i demencije, ljutnje ili anskioznosti. 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Delirij koji pacijenta učini neaktivnim može izgledati kao depresija. 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Delirij i demencija često se teško razlikuju jer oboje mogu uključivati dezorijentaciju i oštećenje pamćenja, razmišljanja i prosuđivanja. </a:t>
            </a:r>
          </a:p>
          <a:p>
            <a:r>
              <a:rPr lang="hr-HR" sz="2400" smtClean="0">
                <a:latin typeface="Arial" charset="0"/>
                <a:cs typeface="Arial" charset="0"/>
              </a:rPr>
              <a:t>Demencija može biti uzrokovana raznim stanjima, uključujući i Alzheimerovu bolest</a:t>
            </a:r>
            <a:r>
              <a:rPr lang="hr-HR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707904" y="548680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b="1">
                <a:latin typeface="Arial" charset="0"/>
                <a:cs typeface="Arial" charset="0"/>
              </a:rPr>
              <a:t>Delirij </a:t>
            </a:r>
            <a:endParaRPr lang="hr-HR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idx="1"/>
          </p:nvPr>
        </p:nvSpPr>
        <p:spPr>
          <a:xfrm>
            <a:off x="0" y="1845245"/>
            <a:ext cx="9144000" cy="3888011"/>
          </a:xfrm>
        </p:spPr>
        <p:txBody>
          <a:bodyPr/>
          <a:lstStyle/>
          <a:p>
            <a:r>
              <a:rPr lang="hr-HR" sz="2400" smtClean="0">
                <a:latin typeface="Arial" charset="0"/>
                <a:cs typeface="Arial" charset="0"/>
              </a:rPr>
              <a:t>Kontrola okoline pacijenta može pomoći u smanjenu simptoma </a:t>
            </a:r>
          </a:p>
          <a:p>
            <a:endParaRPr lang="hr-HR" sz="2400" smtClean="0">
              <a:latin typeface="Arial" charset="0"/>
              <a:cs typeface="Arial" charset="0"/>
            </a:endParaRPr>
          </a:p>
          <a:p>
            <a:r>
              <a:rPr lang="hr-HR" sz="2400" smtClean="0">
                <a:latin typeface="Arial" charset="0"/>
                <a:cs typeface="Arial" charset="0"/>
              </a:rPr>
              <a:t>Antipsihotici, ponekad i sedativi (osobito ako se radi o terminalnom stadiju), uz praćenje mogućih nuspojava </a:t>
            </a:r>
          </a:p>
          <a:p>
            <a:endParaRPr lang="hr-HR" sz="2400" smtClean="0">
              <a:latin typeface="Arial" charset="0"/>
              <a:cs typeface="Arial" charset="0"/>
            </a:endParaRPr>
          </a:p>
          <a:p>
            <a:r>
              <a:rPr lang="hr-HR" sz="2400" smtClean="0">
                <a:latin typeface="Arial" charset="0"/>
                <a:cs typeface="Arial" charset="0"/>
              </a:rPr>
              <a:t>Odluka o davanju sedativa terminalnom pacijentu koji ima simptome delirija, boli i otežanoga disanja, postavlja brojna etička i pravna pitanja za liječnika i obitelj.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9792" y="620688"/>
            <a:ext cx="3535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b="1" smtClean="0">
                <a:latin typeface="Arial" charset="0"/>
                <a:cs typeface="Arial" charset="0"/>
              </a:rPr>
              <a:t>Terapija delirija</a:t>
            </a:r>
            <a:endParaRPr lang="hr-HR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776" y="404813"/>
            <a:ext cx="8278688" cy="792162"/>
          </a:xfrm>
        </p:spPr>
        <p:txBody>
          <a:bodyPr>
            <a:normAutofit fontScale="90000"/>
          </a:bodyPr>
          <a:lstStyle/>
          <a:p>
            <a:r>
              <a:rPr lang="hr-HR" sz="3600" b="1" smtClean="0">
                <a:latin typeface="Arial" charset="0"/>
                <a:cs typeface="Arial" charset="0"/>
              </a:rPr>
              <a:t>Obitelj kao jedinica kojoj treba psihološka skrb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44477"/>
            <a:ext cx="8713788" cy="367275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 Obitelj može jako utjecati na raspoloženje pacijenta, a i sami su članovi pod rizikom za anksioznost i depresiju.</a:t>
            </a: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Pitanja neriješene ljutnje i ovisnosti mogu dovesti do egzacerbacije stresa i utjecati na kasniji izvor žalovanja</a:t>
            </a:r>
          </a:p>
          <a:p>
            <a:pPr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Pomoć psihologa u rješavanju ovih konflikata, osobito onih koji su značajan rizik za patološko žalovanje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20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936625"/>
          </a:xfrm>
        </p:spPr>
        <p:txBody>
          <a:bodyPr/>
          <a:lstStyle/>
          <a:p>
            <a:r>
              <a:rPr lang="hr-HR" smtClean="0">
                <a:latin typeface="Arial" charset="0"/>
                <a:cs typeface="Arial" charset="0"/>
              </a:rPr>
              <a:t>Tjelesni simptomi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424862" cy="4754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Uobičajeni simptomi: bol, umor, somnolencija, GI problemi...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Većina bolesnika ima nekoliko tjelesnih i psiholoških simptoma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Pacijenti često uzimaju nekoliko lijekova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Moguće neželjene nuspojave psihotropnih lijekova !- OPREZ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Kompromitirana renalna i hepatička funkcija može promijeniti farmakodinamiku nekih lijekova!</a:t>
            </a:r>
          </a:p>
          <a:p>
            <a:pPr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Važna detaljna procjena bolesnika!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620713"/>
            <a:ext cx="9072562" cy="838200"/>
          </a:xfrm>
        </p:spPr>
        <p:txBody>
          <a:bodyPr/>
          <a:lstStyle/>
          <a:p>
            <a:pPr eaLnBrk="1" hangingPunct="1"/>
            <a:r>
              <a:rPr lang="hr-HR" sz="3600" b="1" smtClean="0">
                <a:latin typeface="Arial" charset="0"/>
                <a:cs typeface="Arial" charset="0"/>
              </a:rPr>
              <a:t>Psihijatrijski aspekti palijativne skrbi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569325" cy="2520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3000" smtClean="0">
                <a:latin typeface="Arial" charset="0"/>
                <a:cs typeface="Arial" charset="0"/>
              </a:rPr>
              <a:t>Psihijatrijski poremećaji na kraju života su česti</a:t>
            </a:r>
          </a:p>
          <a:p>
            <a:pPr eaLnBrk="1" hangingPunct="1">
              <a:lnSpc>
                <a:spcPct val="90000"/>
              </a:lnSpc>
            </a:pPr>
            <a:r>
              <a:rPr lang="hr-HR" sz="3000" smtClean="0">
                <a:latin typeface="Arial" charset="0"/>
                <a:cs typeface="Arial" charset="0"/>
              </a:rPr>
              <a:t>Uzrokuju značajnu patnju umirućeg bolesnika i njegove obitelji</a:t>
            </a:r>
          </a:p>
          <a:p>
            <a:pPr eaLnBrk="1" hangingPunct="1">
              <a:lnSpc>
                <a:spcPct val="90000"/>
              </a:lnSpc>
            </a:pPr>
            <a:r>
              <a:rPr lang="hr-HR" sz="3000" smtClean="0">
                <a:latin typeface="Arial" charset="0"/>
                <a:cs typeface="Arial" charset="0"/>
              </a:rPr>
              <a:t>Moguće je ublažiti ih, ali su često neprepoznati i neliječeni. </a:t>
            </a:r>
          </a:p>
          <a:p>
            <a:pPr eaLnBrk="1" hangingPunct="1">
              <a:lnSpc>
                <a:spcPct val="90000"/>
              </a:lnSpc>
            </a:pPr>
            <a:endParaRPr lang="hr-HR" sz="3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820150" cy="1150938"/>
          </a:xfrm>
        </p:spPr>
        <p:txBody>
          <a:bodyPr/>
          <a:lstStyle/>
          <a:p>
            <a:r>
              <a:rPr lang="hr-HR" sz="3200" b="1" smtClean="0">
                <a:latin typeface="Arial" charset="0"/>
                <a:cs typeface="Arial" charset="0"/>
              </a:rPr>
              <a:t>Uloga psihijatra u liječenju tjelesnih simptoma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066087" cy="3705225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r-HR" smtClean="0">
                <a:latin typeface="Arial" charset="0"/>
                <a:cs typeface="Arial" charset="0"/>
              </a:rPr>
              <a:t>Bol - multidisciplinaran pristup! Psihofarmakoterapija, psihoterapija, relaksacija;</a:t>
            </a:r>
          </a:p>
          <a:p>
            <a:pPr marL="609600" indent="-609600"/>
            <a:r>
              <a:rPr lang="hr-HR" smtClean="0">
                <a:latin typeface="Arial" charset="0"/>
                <a:cs typeface="Arial" charset="0"/>
              </a:rPr>
              <a:t>Anoreksija i gubitak težine – može biti i zbog psiholoških faktora, akutne depresije </a:t>
            </a:r>
          </a:p>
          <a:p>
            <a:pPr marL="609600" indent="-609600"/>
            <a:r>
              <a:rPr lang="hr-HR" smtClean="0">
                <a:latin typeface="Arial" charset="0"/>
                <a:cs typeface="Arial" charset="0"/>
              </a:rPr>
              <a:t>Astenija/umor – psihostimulansi, liječenje depresije;</a:t>
            </a:r>
          </a:p>
          <a:p>
            <a:pPr marL="609600" indent="-609600"/>
            <a:r>
              <a:rPr lang="hr-HR" smtClean="0">
                <a:latin typeface="Arial" charset="0"/>
                <a:cs typeface="Arial" charset="0"/>
              </a:rPr>
              <a:t>Mučnina i povraćanje -  BDP</a:t>
            </a:r>
          </a:p>
          <a:p>
            <a:pPr marL="609600" indent="-609600">
              <a:buFontTx/>
              <a:buNone/>
            </a:pPr>
            <a:endParaRPr lang="hr-H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8208962" cy="1223962"/>
          </a:xfrm>
        </p:spPr>
        <p:txBody>
          <a:bodyPr/>
          <a:lstStyle/>
          <a:p>
            <a:pPr eaLnBrk="1" hangingPunct="1"/>
            <a:r>
              <a:rPr lang="hr-HR" sz="3200" smtClean="0">
                <a:latin typeface="Arial" charset="0"/>
                <a:cs typeface="Arial" charset="0"/>
              </a:rPr>
              <a:t>Psihoterapijske intervencije u palijativnoj medicini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16113"/>
            <a:ext cx="8281987" cy="3417887"/>
          </a:xfrm>
        </p:spPr>
        <p:txBody>
          <a:bodyPr/>
          <a:lstStyle/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Često nedovoljno korištene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Dokazana efikasnost kod bolesnika koji se suočavaju sa uznapredovalim smrtonosnim bolestima</a:t>
            </a:r>
          </a:p>
          <a:p>
            <a:pPr eaLnBrk="1" hangingPunct="1">
              <a:buFont typeface="Arial" charset="0"/>
              <a:buNone/>
            </a:pPr>
            <a:endParaRPr lang="hr-H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81987" cy="792163"/>
          </a:xfrm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  <a:cs typeface="Arial" charset="0"/>
              </a:rPr>
              <a:t>Individualna psihoterapija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066087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Orijentirana prema uvidu – ima ograničenu primjenu, često prezahtjevna za umirućeg bolesnika. Međutim, elementi psihodinamske terapije imaju važnu ulogu u svim palijativnim psihoterapijama;</a:t>
            </a:r>
          </a:p>
          <a:p>
            <a:pPr eaLnBrk="1" hangingPunct="1"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KBT i interpersonalna psihoterapija –neki elementi ovih terapija pokazali su se jako korisnima;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49275"/>
            <a:ext cx="8355012" cy="935038"/>
          </a:xfrm>
        </p:spPr>
        <p:txBody>
          <a:bodyPr/>
          <a:lstStyle/>
          <a:p>
            <a:pPr algn="l" eaLnBrk="1" hangingPunct="1"/>
            <a:r>
              <a:rPr lang="hr-HR" smtClean="0">
                <a:latin typeface="Arial" charset="0"/>
                <a:cs typeface="Arial" charset="0"/>
              </a:rPr>
              <a:t>Egzistencijalne terapije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700213"/>
            <a:ext cx="8027988" cy="4176712"/>
          </a:xfrm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  <a:cs typeface="Arial" charset="0"/>
              </a:rPr>
              <a:t>Istražuju načine na koje se patnja može iskusiti s pozitivnije perspektive i sa značenjem;</a:t>
            </a:r>
          </a:p>
          <a:p>
            <a:pPr eaLnBrk="1" hangingPunct="1"/>
            <a:r>
              <a:rPr lang="hr-HR" smtClean="0">
                <a:latin typeface="Arial" charset="0"/>
                <a:cs typeface="Arial" charset="0"/>
              </a:rPr>
              <a:t>Logoterapija, life narrative, life review;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92150"/>
            <a:ext cx="7775575" cy="936625"/>
          </a:xfrm>
        </p:spPr>
        <p:txBody>
          <a:bodyPr/>
          <a:lstStyle/>
          <a:p>
            <a:pPr eaLnBrk="1" hangingPunct="1"/>
            <a:r>
              <a:rPr lang="hr-HR" b="1" smtClean="0">
                <a:latin typeface="Arial" charset="0"/>
                <a:cs typeface="Arial" charset="0"/>
              </a:rPr>
              <a:t>Grupna psihoterapija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8281987" cy="4535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400" smtClean="0">
                <a:latin typeface="Arial" charset="0"/>
                <a:cs typeface="Arial" charset="0"/>
              </a:rPr>
              <a:t>   Grupne intervencije pružaju onošto  ne može pružiti individualni setting: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Osjećaj univerzalnosti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Dijeljenje zajedničkog iskustva i identiteta;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Osjećaj da pomažemo sebi pomažući drugima;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Otvorenost koja se dodatno potiče promatranjem kako se drugi suočavaju sa svojimstanjem;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Osjećaj pripadanja većoj grupi;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333375"/>
            <a:ext cx="9072562" cy="10080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sz="4000" b="1" smtClean="0">
                <a:latin typeface="Arial" charset="0"/>
                <a:cs typeface="Arial" charset="0"/>
              </a:rPr>
              <a:t>Ostale poznatije psihoterapijske intervencije kod terminalno bolesnih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15900" y="1844675"/>
            <a:ext cx="8677275" cy="4608513"/>
          </a:xfrm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  <a:cs typeface="Arial" charset="0"/>
              </a:rPr>
              <a:t>Spiritual Suffering  (Rousseau, 2000);</a:t>
            </a:r>
          </a:p>
          <a:p>
            <a:pPr eaLnBrk="1" hangingPunct="1"/>
            <a:r>
              <a:rPr lang="hr-HR" smtClean="0">
                <a:latin typeface="Arial" charset="0"/>
                <a:cs typeface="Arial" charset="0"/>
              </a:rPr>
              <a:t>Meaning-Centered Psychotherapy (Breitbart and colleagues, 2002);</a:t>
            </a:r>
          </a:p>
          <a:p>
            <a:pPr eaLnBrk="1" hangingPunct="1"/>
            <a:r>
              <a:rPr lang="hr-HR" smtClean="0">
                <a:latin typeface="Arial" charset="0"/>
                <a:cs typeface="Arial" charset="0"/>
              </a:rPr>
              <a:t>Demoralization (Kissane and colleagues, 2001). </a:t>
            </a:r>
          </a:p>
          <a:p>
            <a:pPr eaLnBrk="1" hangingPunct="1"/>
            <a:r>
              <a:rPr lang="hr-HR" smtClean="0">
                <a:latin typeface="Arial" charset="0"/>
                <a:cs typeface="Arial" charset="0"/>
              </a:rPr>
              <a:t>Dignity-conserving care;</a:t>
            </a:r>
          </a:p>
          <a:p>
            <a:pPr eaLnBrk="1" hangingPunct="1"/>
            <a:endParaRPr lang="hr-H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923212" cy="7207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smtClean="0">
                <a:latin typeface="Arial" pitchFamily="34" charset="0"/>
                <a:cs typeface="Arial" pitchFamily="34" charset="0"/>
              </a:rPr>
              <a:t>Farmakoterapija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5578"/>
            <a:ext cx="8675687" cy="4751734"/>
          </a:xfrm>
        </p:spPr>
        <p:txBody>
          <a:bodyPr/>
          <a:lstStyle/>
          <a:p>
            <a:pPr lvl="0">
              <a:buNone/>
            </a:pPr>
            <a:r>
              <a:rPr lang="hr-HR" sz="2400" b="1" smtClean="0"/>
              <a:t>Racionalna polifarmacija - kombinirati mehanizme, koristiti strategije pojačanja </a:t>
            </a:r>
          </a:p>
          <a:p>
            <a:pPr lvl="0">
              <a:buNone/>
            </a:pPr>
            <a:endParaRPr lang="hr-HR" sz="2400" smtClean="0"/>
          </a:p>
          <a:p>
            <a:pPr lvl="0"/>
            <a:r>
              <a:rPr lang="hr-HR" sz="2400" smtClean="0"/>
              <a:t>Iako je polifarmacija česta, ako jedan lijek može djelovati na nekoliko ciljeva, to je bolje nego uzimati nekoliko lijekova (nuspojave, suradljivost, troškovi)</a:t>
            </a:r>
          </a:p>
          <a:p>
            <a:pPr lvl="0"/>
            <a:r>
              <a:rPr lang="hr-HR" sz="2400" smtClean="0"/>
              <a:t>Doznati koje sve lijekove bolesnik uzima: citostatici, analgetici, psihofarmaci, čajevi…?</a:t>
            </a:r>
          </a:p>
          <a:p>
            <a:pPr lvl="0"/>
            <a:r>
              <a:rPr lang="hr-HR" sz="2400" smtClean="0"/>
              <a:t>Značajne su interakcije između analgetika i psihofarmaka</a:t>
            </a:r>
          </a:p>
          <a:p>
            <a:pPr lvl="0"/>
            <a:r>
              <a:rPr lang="hr-HR" sz="2400" smtClean="0"/>
              <a:t>Psihofarmaci djeluju i kao pomoćni analgetici</a:t>
            </a:r>
          </a:p>
          <a:p>
            <a:pPr>
              <a:buNone/>
            </a:pPr>
            <a:endParaRPr lang="hr-HR" sz="2400" smtClean="0"/>
          </a:p>
          <a:p>
            <a:pPr eaLnBrk="1" hangingPunct="1"/>
            <a:endParaRPr lang="hr-H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081088"/>
          </a:xfrm>
        </p:spPr>
        <p:txBody>
          <a:bodyPr/>
          <a:lstStyle/>
          <a:p>
            <a:pPr eaLnBrk="1" hangingPunct="1"/>
            <a:r>
              <a:rPr lang="hr-HR" sz="3200" b="1" smtClean="0">
                <a:latin typeface="Arial" charset="0"/>
                <a:cs typeface="Arial" charset="0"/>
              </a:rPr>
              <a:t>Psihološka i duhovna prilagodba na smrtonosnu bolest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893175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U vrijeme kad pacijenti dođu u stanje palijativne skrbi već su prošli proces dijagnostike i liječenja, s različitim stupnjem boli i traume, ovisnosti i promjene tjelesnog izgleda.</a:t>
            </a:r>
          </a:p>
          <a:p>
            <a:pPr eaLnBrk="1" hangingPunct="1"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Poremećaji prilagodbe su najčešća psihijatrijska dijagnoza.</a:t>
            </a:r>
          </a:p>
          <a:p>
            <a:pPr eaLnBrk="1" hangingPunct="1"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 Elizabeth Kubler-Ross opisuje pet stadija reakcije bolesnika na terminalnu dijagnozu: poricanje, ljutnja, pregovaranje, depresija i prihvaćanje.</a:t>
            </a:r>
          </a:p>
          <a:p>
            <a:pPr eaLnBrk="1" hangingPunct="1">
              <a:lnSpc>
                <a:spcPct val="90000"/>
              </a:lnSpc>
            </a:pPr>
            <a:endParaRPr lang="hr-HR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Ove se emocije mogu pojavljivati istovremeno i ne moraju ih imati svi pacijenti.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97887" cy="1008063"/>
          </a:xfrm>
        </p:spPr>
        <p:txBody>
          <a:bodyPr/>
          <a:lstStyle/>
          <a:p>
            <a:pPr eaLnBrk="1" hangingPunct="1"/>
            <a:r>
              <a:rPr lang="hr-HR" sz="2800" b="1" smtClean="0">
                <a:latin typeface="Arial" charset="0"/>
                <a:cs typeface="Arial" charset="0"/>
              </a:rPr>
              <a:t>Faktori koji pogoduju pojavi psihijatrijskih poremećaja kod bolesnika u palijativnoj skrbi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739188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PRIRODA BOLESTI: stigmatizacija, strah od recidiva i metastaza, osjećaj krivnje (Ca cerviksa, pušači, alkoholičari), optužbe prema drugima (Ca povezani s radnim mjestom)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EFEKTI LIJEČENJA: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sz="2400" smtClean="0">
                <a:latin typeface="Arial" charset="0"/>
                <a:cs typeface="Arial" charset="0"/>
              </a:rPr>
              <a:t>operacija (osobito kod Ca dojke, prostate, nakon amputacija, stoma);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sz="2400" smtClean="0">
                <a:latin typeface="Arial" charset="0"/>
                <a:cs typeface="Arial" charset="0"/>
              </a:rPr>
              <a:t>kemoterapija (utjecaj na fertilitet, mučnina, povraćanje, gubitak kose, vinkristin i l-asparaginaza  uzrokuje depresiju i delirij, nuspojave steroida);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sz="2400" smtClean="0">
                <a:latin typeface="Arial" charset="0"/>
                <a:cs typeface="Arial" charset="0"/>
              </a:rPr>
              <a:t> radioterapija  (umor i depresija, demencija),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sz="2400" smtClean="0">
                <a:latin typeface="Arial" charset="0"/>
                <a:cs typeface="Arial" charset="0"/>
              </a:rPr>
              <a:t>transplantacija koštane srži (prihvaćanje transplantata, izolacija)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hr-HR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SMANJEN FERTILITET- kemoterapija, radioterapija, operacije – čest uzrok depresije (pa i razvoda brakova)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8964613" cy="6192838"/>
          </a:xfrm>
        </p:spPr>
        <p:txBody>
          <a:bodyPr/>
          <a:lstStyle/>
          <a:p>
            <a:pPr eaLnBrk="1" hangingPunct="1"/>
            <a:r>
              <a:rPr lang="hr-HR" sz="2400" b="1" smtClean="0">
                <a:latin typeface="Arial" charset="0"/>
                <a:cs typeface="Arial" charset="0"/>
              </a:rPr>
              <a:t>OSTALI ORGANSKI FAKTORI</a:t>
            </a:r>
            <a:r>
              <a:rPr lang="hr-HR" sz="2400" smtClean="0">
                <a:latin typeface="Arial" charset="0"/>
                <a:cs typeface="Arial" charset="0"/>
              </a:rPr>
              <a:t> – cerebralni tumori </a:t>
            </a:r>
            <a:r>
              <a:rPr lang="hr-HR" sz="2000" smtClean="0">
                <a:latin typeface="Arial" charset="0"/>
                <a:cs typeface="Arial" charset="0"/>
              </a:rPr>
              <a:t>(fokalni neurološki znakovi, epilepsija, kognitivne promjene, delirij,promjene ličnosti),</a:t>
            </a:r>
            <a:r>
              <a:rPr lang="hr-HR" sz="2400" smtClean="0">
                <a:latin typeface="Arial" charset="0"/>
                <a:cs typeface="Arial" charset="0"/>
              </a:rPr>
              <a:t>  paraneoplastički sindromi, encefalomijelitisi;</a:t>
            </a:r>
          </a:p>
          <a:p>
            <a:pPr eaLnBrk="1" hangingPunct="1"/>
            <a:endParaRPr lang="hr-HR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PRIJAŠNJI STRESORI I PSIHIJATRIJSKI POREMEĆAJI – depresija nakon izlaganja brojnim stresorima, prijašnje psihijatrijske dijagnoze</a:t>
            </a:r>
          </a:p>
          <a:p>
            <a:pPr eaLnBrk="1" hangingPunct="1"/>
            <a:endParaRPr lang="hr-H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hr-HR" sz="2400" b="1" smtClean="0">
                <a:latin typeface="Arial" charset="0"/>
                <a:cs typeface="Arial" charset="0"/>
              </a:rPr>
              <a:t>KOMUNIKACIJA SA OSOBLJEM</a:t>
            </a:r>
            <a:r>
              <a:rPr lang="hr-HR" sz="2400" smtClean="0">
                <a:latin typeface="Arial" charset="0"/>
                <a:cs typeface="Arial" charset="0"/>
              </a:rPr>
              <a:t> – osobito priopćavanje loših vijesti</a:t>
            </a:r>
          </a:p>
          <a:p>
            <a:pPr eaLnBrk="1" hangingPunct="1"/>
            <a:endParaRPr lang="hr-H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0" y="404813"/>
            <a:ext cx="9144000" cy="56880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r-HR" sz="2400" smtClean="0">
                <a:latin typeface="Arial" charset="0"/>
                <a:cs typeface="Arial" charset="0"/>
              </a:rPr>
              <a:t> </a:t>
            </a:r>
            <a:r>
              <a:rPr lang="hr-HR" sz="2800" b="1" smtClean="0">
                <a:latin typeface="Arial" charset="0"/>
                <a:cs typeface="Arial" charset="0"/>
              </a:rPr>
              <a:t>Psihijatrijski i psihološki  problemi koji se uobičajeno susreću kod terminalnih bolesnika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hr-HR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Anksiozni poremećaji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Depresivni poremećaji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Delirij i drugi kognitivni poremećaji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Suicidalne ideje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Posljedice nedostatka obiteljske i socijalne podrške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Poremećaji ličnosti koji uzrokuju probleme u okolnostima ekstremnog stresa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Pitanje sposobnosti donošenja odluka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Žalovanje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Loša kvaliteta života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smtClean="0">
                <a:latin typeface="Arial" charset="0"/>
                <a:cs typeface="Arial" charset="0"/>
              </a:rPr>
              <a:t>Duhovna i religijska pitanja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2"/>
          <p:cNvSpPr txBox="1">
            <a:spLocks noChangeArrowheads="1"/>
          </p:cNvSpPr>
          <p:nvPr/>
        </p:nvSpPr>
        <p:spPr bwMode="auto">
          <a:xfrm>
            <a:off x="159888" y="572561"/>
            <a:ext cx="7621830" cy="174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ts val="3358"/>
              </a:lnSpc>
              <a:tabLst>
                <a:tab pos="2914989" algn="l"/>
              </a:tabLst>
            </a:pPr>
            <a:r>
              <a:rPr lang="en-CA" sz="3600" b="1"/>
              <a:t>Predisponirajući faktori za psihijatrijske</a:t>
            </a:r>
            <a:r>
              <a:rPr lang="en-CA" sz="3600"/>
              <a:t/>
            </a:r>
            <a:br>
              <a:rPr lang="en-CA" sz="3600"/>
            </a:br>
            <a:r>
              <a:rPr lang="en-CA" sz="3600" b="1"/>
              <a:t>poremećaje kod bolesnika u palijativnoj</a:t>
            </a:r>
            <a:r>
              <a:rPr lang="en-CA" sz="3600"/>
              <a:t/>
            </a:r>
            <a:br>
              <a:rPr lang="en-CA" sz="3600"/>
            </a:br>
            <a:r>
              <a:rPr lang="en-CA" sz="3600" b="1"/>
              <a:t>	medicini</a:t>
            </a:r>
          </a:p>
          <a:p>
            <a:pPr>
              <a:lnSpc>
                <a:spcPts val="3358"/>
              </a:lnSpc>
              <a:tabLst>
                <a:tab pos="2914989" algn="l"/>
              </a:tabLst>
            </a:pPr>
            <a:endParaRPr lang="en-CA" sz="3600"/>
          </a:p>
        </p:txBody>
      </p:sp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015124" y="2202593"/>
            <a:ext cx="7456139" cy="259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CA" sz="2400" smtClean="0"/>
              <a:t>Priroda bolesti </a:t>
            </a:r>
            <a:endParaRPr lang="hr-HR" sz="2400" smtClean="0"/>
          </a:p>
          <a:p>
            <a:pPr lvl="0">
              <a:buFont typeface="Arial" pitchFamily="34" charset="0"/>
              <a:buChar char="•"/>
            </a:pPr>
            <a:r>
              <a:rPr lang="en-CA" sz="2400" smtClean="0"/>
              <a:t>Efekti liječenja (operacija, kemoterapija, radioterapija</a:t>
            </a:r>
            <a:r>
              <a:rPr lang="hr-HR" sz="2400" smtClean="0"/>
              <a:t>, </a:t>
            </a:r>
            <a:r>
              <a:rPr lang="en-CA" sz="2400" smtClean="0"/>
              <a:t>transplantacija koštane srži) </a:t>
            </a:r>
            <a:endParaRPr lang="hr-HR" sz="2400" smtClean="0"/>
          </a:p>
          <a:p>
            <a:pPr lvl="0">
              <a:buFont typeface="Arial" pitchFamily="34" charset="0"/>
              <a:buChar char="•"/>
            </a:pPr>
            <a:r>
              <a:rPr lang="en-CA" sz="2400" smtClean="0"/>
              <a:t>Seksualnost, doživljaj tijela </a:t>
            </a:r>
            <a:endParaRPr lang="hr-HR" sz="2400" smtClean="0"/>
          </a:p>
          <a:p>
            <a:pPr lvl="0">
              <a:buFont typeface="Arial" pitchFamily="34" charset="0"/>
              <a:buChar char="•"/>
            </a:pPr>
            <a:r>
              <a:rPr lang="en-CA" sz="2400" smtClean="0"/>
              <a:t>Ostali organski faktori </a:t>
            </a:r>
            <a:endParaRPr lang="hr-HR" sz="2400" smtClean="0"/>
          </a:p>
          <a:p>
            <a:pPr lvl="0">
              <a:buFont typeface="Arial" pitchFamily="34" charset="0"/>
              <a:buChar char="•"/>
            </a:pPr>
            <a:r>
              <a:rPr lang="en-CA" sz="2400" smtClean="0"/>
              <a:t>Prijašnji stresori i psihijatrijski poremećaj </a:t>
            </a:r>
            <a:endParaRPr lang="hr-HR" sz="2400" smtClean="0"/>
          </a:p>
          <a:p>
            <a:pPr lvl="0">
              <a:buFont typeface="Arial" pitchFamily="34" charset="0"/>
              <a:buChar char="•"/>
            </a:pPr>
            <a:r>
              <a:rPr lang="en-CA" sz="2400" smtClean="0"/>
              <a:t>Komunikacija s osobljem</a:t>
            </a:r>
            <a:endParaRPr lang="en-CA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1979613" y="1844675"/>
            <a:ext cx="6121400" cy="4679950"/>
          </a:xfrm>
        </p:spPr>
        <p:txBody>
          <a:bodyPr/>
          <a:lstStyle/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 emocionalna nestabilnost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neizvjesnost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promjena perspektive o budućnosti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prijetnja moguće smrti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osjećaj usamljenosti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osjećaj usamljenosti 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osjećaj napuštenosti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osjećaj marginalizacije 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osjećaj stigmatizacije, </a:t>
            </a:r>
          </a:p>
          <a:p>
            <a:pPr eaLnBrk="1" hangingPunct="1"/>
            <a:r>
              <a:rPr lang="hr-HR" sz="2400" smtClean="0">
                <a:latin typeface="Arial" charset="0"/>
                <a:cs typeface="Arial" charset="0"/>
              </a:rPr>
              <a:t>interpersonalni problemi</a:t>
            </a:r>
          </a:p>
        </p:txBody>
      </p:sp>
      <p:sp>
        <p:nvSpPr>
          <p:cNvPr id="1536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800" b="1" smtClean="0">
                <a:latin typeface="Arial" charset="0"/>
                <a:cs typeface="Arial" charset="0"/>
              </a:rPr>
              <a:t>Bolesnici se suočavaju i s brojnim drugim psihološkim problemima:</a:t>
            </a: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1649</Words>
  <Application>Microsoft Office PowerPoint</Application>
  <PresentationFormat>On-screen Show (4:3)</PresentationFormat>
  <Paragraphs>213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Psihijatrijski poremećaji u palijativnoj skrbi</vt:lpstr>
      <vt:lpstr>Psihijatrijski aspekti palijativne skrbi</vt:lpstr>
      <vt:lpstr>Psihološka i duhovna prilagodba na smrtonosnu bolest</vt:lpstr>
      <vt:lpstr>Faktori koji pogoduju pojavi psihijatrijskih poremećaja kod bolesnika u palijativnoj skrbi</vt:lpstr>
      <vt:lpstr>Slide 6</vt:lpstr>
      <vt:lpstr>Slide 7</vt:lpstr>
      <vt:lpstr>Slide 8</vt:lpstr>
      <vt:lpstr>Bolesnici se suočavaju i s brojnim drugim psihološkim problemima:</vt:lpstr>
      <vt:lpstr>Procjena bolesnika</vt:lpstr>
      <vt:lpstr>Depresija</vt:lpstr>
      <vt:lpstr>Depresija</vt:lpstr>
      <vt:lpstr>Slide 13</vt:lpstr>
      <vt:lpstr>Izvori depresije</vt:lpstr>
      <vt:lpstr>Liječenje depresije</vt:lpstr>
      <vt:lpstr>Sicidalni rizik</vt:lpstr>
      <vt:lpstr>Anksioznost</vt:lpstr>
      <vt:lpstr>Anksioznost</vt:lpstr>
      <vt:lpstr>Slide 19</vt:lpstr>
      <vt:lpstr>Slide 20</vt:lpstr>
      <vt:lpstr>Manija, psihoza i delirij</vt:lpstr>
      <vt:lpstr>Manija </vt:lpstr>
      <vt:lpstr>Slide 23</vt:lpstr>
      <vt:lpstr>Slide 24</vt:lpstr>
      <vt:lpstr>Slide 25</vt:lpstr>
      <vt:lpstr>Slide 26</vt:lpstr>
      <vt:lpstr>Slide 27</vt:lpstr>
      <vt:lpstr>Obitelj kao jedinica kojoj treba psihološka skrb</vt:lpstr>
      <vt:lpstr>Tjelesni simptomi</vt:lpstr>
      <vt:lpstr>Uloga psihijatra u liječenju tjelesnih simptoma</vt:lpstr>
      <vt:lpstr>Psihoterapijske intervencije u palijativnoj medicini</vt:lpstr>
      <vt:lpstr>Individualna psihoterapija</vt:lpstr>
      <vt:lpstr>Egzistencijalne terapije</vt:lpstr>
      <vt:lpstr>Grupna psihoterapija</vt:lpstr>
      <vt:lpstr>Ostale poznatije psihoterapijske intervencije kod terminalno bolesnih</vt:lpstr>
      <vt:lpstr>Farmakoterapija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Psihijatrijski poremećaji u palijativnoj skrbi</dc:title>
  <dc:creator>Mazohinda</dc:creator>
  <cp:lastModifiedBy>Mazohinda</cp:lastModifiedBy>
  <cp:revision>6</cp:revision>
  <dcterms:created xsi:type="dcterms:W3CDTF">2013-03-16T16:04:45Z</dcterms:created>
  <dcterms:modified xsi:type="dcterms:W3CDTF">2013-05-29T19:04:46Z</dcterms:modified>
</cp:coreProperties>
</file>