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embeddings/oleObject1.bin" ContentType="application/vnd.openxmlformats-officedocument.oleObject"/>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handoutMasterIdLst>
    <p:handoutMasterId r:id="rId37"/>
  </p:handoutMasterIdLst>
  <p:sldIdLst>
    <p:sldId id="332" r:id="rId2"/>
    <p:sldId id="256" r:id="rId3"/>
    <p:sldId id="258" r:id="rId4"/>
    <p:sldId id="260" r:id="rId5"/>
    <p:sldId id="302" r:id="rId6"/>
    <p:sldId id="303" r:id="rId7"/>
    <p:sldId id="266" r:id="rId8"/>
    <p:sldId id="270" r:id="rId9"/>
    <p:sldId id="272" r:id="rId10"/>
    <p:sldId id="283" r:id="rId11"/>
    <p:sldId id="316" r:id="rId12"/>
    <p:sldId id="317" r:id="rId13"/>
    <p:sldId id="318" r:id="rId14"/>
    <p:sldId id="273" r:id="rId15"/>
    <p:sldId id="274" r:id="rId16"/>
    <p:sldId id="313" r:id="rId17"/>
    <p:sldId id="314" r:id="rId18"/>
    <p:sldId id="275" r:id="rId19"/>
    <p:sldId id="289" r:id="rId20"/>
    <p:sldId id="294" r:id="rId21"/>
    <p:sldId id="334" r:id="rId22"/>
    <p:sldId id="333" r:id="rId23"/>
    <p:sldId id="278" r:id="rId24"/>
    <p:sldId id="279" r:id="rId25"/>
    <p:sldId id="280" r:id="rId26"/>
    <p:sldId id="298" r:id="rId27"/>
    <p:sldId id="320" r:id="rId28"/>
    <p:sldId id="321" r:id="rId29"/>
    <p:sldId id="322" r:id="rId30"/>
    <p:sldId id="288" r:id="rId31"/>
    <p:sldId id="319" r:id="rId32"/>
    <p:sldId id="330" r:id="rId33"/>
    <p:sldId id="301" r:id="rId34"/>
    <p:sldId id="331" r:id="rId35"/>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Bookman" pitchFamily="18" charset="0"/>
        <a:ea typeface="+mn-ea"/>
        <a:cs typeface="Arial" charset="0"/>
      </a:defRPr>
    </a:lvl1pPr>
    <a:lvl2pPr marL="457200" algn="l" rtl="0" fontAlgn="base">
      <a:spcBef>
        <a:spcPct val="0"/>
      </a:spcBef>
      <a:spcAft>
        <a:spcPct val="0"/>
      </a:spcAft>
      <a:defRPr sz="2800" kern="1200">
        <a:solidFill>
          <a:schemeClr val="tx1"/>
        </a:solidFill>
        <a:latin typeface="Bookman" pitchFamily="18" charset="0"/>
        <a:ea typeface="+mn-ea"/>
        <a:cs typeface="Arial" charset="0"/>
      </a:defRPr>
    </a:lvl2pPr>
    <a:lvl3pPr marL="914400" algn="l" rtl="0" fontAlgn="base">
      <a:spcBef>
        <a:spcPct val="0"/>
      </a:spcBef>
      <a:spcAft>
        <a:spcPct val="0"/>
      </a:spcAft>
      <a:defRPr sz="2800" kern="1200">
        <a:solidFill>
          <a:schemeClr val="tx1"/>
        </a:solidFill>
        <a:latin typeface="Bookman" pitchFamily="18" charset="0"/>
        <a:ea typeface="+mn-ea"/>
        <a:cs typeface="Arial" charset="0"/>
      </a:defRPr>
    </a:lvl3pPr>
    <a:lvl4pPr marL="1371600" algn="l" rtl="0" fontAlgn="base">
      <a:spcBef>
        <a:spcPct val="0"/>
      </a:spcBef>
      <a:spcAft>
        <a:spcPct val="0"/>
      </a:spcAft>
      <a:defRPr sz="2800" kern="1200">
        <a:solidFill>
          <a:schemeClr val="tx1"/>
        </a:solidFill>
        <a:latin typeface="Bookman" pitchFamily="18" charset="0"/>
        <a:ea typeface="+mn-ea"/>
        <a:cs typeface="Arial" charset="0"/>
      </a:defRPr>
    </a:lvl4pPr>
    <a:lvl5pPr marL="1828800" algn="l" rtl="0" fontAlgn="base">
      <a:spcBef>
        <a:spcPct val="0"/>
      </a:spcBef>
      <a:spcAft>
        <a:spcPct val="0"/>
      </a:spcAft>
      <a:defRPr sz="2800" kern="1200">
        <a:solidFill>
          <a:schemeClr val="tx1"/>
        </a:solidFill>
        <a:latin typeface="Bookman" pitchFamily="18" charset="0"/>
        <a:ea typeface="+mn-ea"/>
        <a:cs typeface="Arial" charset="0"/>
      </a:defRPr>
    </a:lvl5pPr>
    <a:lvl6pPr marL="2286000" algn="l" defTabSz="914400" rtl="0" eaLnBrk="1" latinLnBrk="0" hangingPunct="1">
      <a:defRPr sz="2800" kern="1200">
        <a:solidFill>
          <a:schemeClr val="tx1"/>
        </a:solidFill>
        <a:latin typeface="Bookman" pitchFamily="18" charset="0"/>
        <a:ea typeface="+mn-ea"/>
        <a:cs typeface="Arial" charset="0"/>
      </a:defRPr>
    </a:lvl6pPr>
    <a:lvl7pPr marL="2743200" algn="l" defTabSz="914400" rtl="0" eaLnBrk="1" latinLnBrk="0" hangingPunct="1">
      <a:defRPr sz="2800" kern="1200">
        <a:solidFill>
          <a:schemeClr val="tx1"/>
        </a:solidFill>
        <a:latin typeface="Bookman" pitchFamily="18" charset="0"/>
        <a:ea typeface="+mn-ea"/>
        <a:cs typeface="Arial" charset="0"/>
      </a:defRPr>
    </a:lvl7pPr>
    <a:lvl8pPr marL="3200400" algn="l" defTabSz="914400" rtl="0" eaLnBrk="1" latinLnBrk="0" hangingPunct="1">
      <a:defRPr sz="2800" kern="1200">
        <a:solidFill>
          <a:schemeClr val="tx1"/>
        </a:solidFill>
        <a:latin typeface="Bookman" pitchFamily="18" charset="0"/>
        <a:ea typeface="+mn-ea"/>
        <a:cs typeface="Arial" charset="0"/>
      </a:defRPr>
    </a:lvl8pPr>
    <a:lvl9pPr marL="3657600" algn="l" defTabSz="914400" rtl="0" eaLnBrk="1" latinLnBrk="0" hangingPunct="1">
      <a:defRPr sz="2800" kern="1200">
        <a:solidFill>
          <a:schemeClr val="tx1"/>
        </a:solidFill>
        <a:latin typeface="Book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DAD16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78" autoAdjust="0"/>
    <p:restoredTop sz="86467" autoAdjust="0"/>
  </p:normalViewPr>
  <p:slideViewPr>
    <p:cSldViewPr>
      <p:cViewPr varScale="1">
        <p:scale>
          <a:sx n="93" d="100"/>
          <a:sy n="93" d="100"/>
        </p:scale>
        <p:origin x="-720" y="-102"/>
      </p:cViewPr>
      <p:guideLst>
        <p:guide orient="horz" pos="2160"/>
        <p:guide pos="2880"/>
      </p:guideLst>
    </p:cSldViewPr>
  </p:slideViewPr>
  <p:outlineViewPr>
    <p:cViewPr>
      <p:scale>
        <a:sx n="33" d="100"/>
        <a:sy n="33" d="100"/>
      </p:scale>
      <p:origin x="0" y="5370"/>
    </p:cViewPr>
    <p:sldLst>
      <p:sld r:id="rId1"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06/relationships/legacyDocTextInfo" Target="legacyDocTextInfo.bin"/><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AD7794-7768-4D43-A66F-C6FD807B00E1}" type="doc">
      <dgm:prSet loTypeId="urn:microsoft.com/office/officeart/2005/8/layout/radial1" loCatId="relationship" qsTypeId="urn:microsoft.com/office/officeart/2005/8/quickstyle/simple1#1" qsCatId="simple" csTypeId="urn:microsoft.com/office/officeart/2005/8/colors/accent1_2#1" csCatId="accent1" phldr="1"/>
      <dgm:spPr/>
    </dgm:pt>
    <dgm:pt modelId="{699A0189-2B80-4084-B4D2-2C925D54862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b="0" i="0" u="none" strike="noStrike" cap="none" normalizeH="0" baseline="0" smtClean="0">
              <a:ln>
                <a:noFill/>
              </a:ln>
              <a:solidFill>
                <a:srgbClr val="000000"/>
              </a:solidFill>
              <a:effectLst/>
              <a:latin typeface="Arial" charset="0"/>
            </a:rPr>
            <a:t>Vrste</a:t>
          </a:r>
          <a:endParaRPr kumimoji="0" lang="en-US" b="0" i="0" u="none" strike="noStrike" cap="none" normalizeH="0" baseline="0" smtClean="0">
            <a:ln>
              <a:noFill/>
            </a:ln>
            <a:solidFill>
              <a:srgbClr val="000000"/>
            </a:solidFill>
            <a:effectLst/>
            <a:latin typeface="Arial" charset="0"/>
          </a:endParaRPr>
        </a:p>
      </dgm:t>
    </dgm:pt>
    <dgm:pt modelId="{4DF56E7A-12AC-4C0F-A6B6-AB8B33EE49B2}" type="parTrans" cxnId="{138F50C7-F1FA-47BD-BC7D-57032CB28E95}">
      <dgm:prSet/>
      <dgm:spPr/>
      <dgm:t>
        <a:bodyPr/>
        <a:lstStyle/>
        <a:p>
          <a:endParaRPr lang="hr-HR"/>
        </a:p>
      </dgm:t>
    </dgm:pt>
    <dgm:pt modelId="{DEDA70E6-CC68-4966-ACAF-65B8692ED5AA}" type="sibTrans" cxnId="{138F50C7-F1FA-47BD-BC7D-57032CB28E95}">
      <dgm:prSet/>
      <dgm:spPr/>
      <dgm:t>
        <a:bodyPr/>
        <a:lstStyle/>
        <a:p>
          <a:endParaRPr lang="hr-HR"/>
        </a:p>
      </dgm:t>
    </dgm:pt>
    <dgm:pt modelId="{C977B8F6-B1C1-48C7-84E3-F581A26573D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b="0" i="0" u="none" strike="noStrike" cap="none" normalizeH="0" baseline="0" smtClean="0">
              <a:ln>
                <a:noFill/>
              </a:ln>
              <a:solidFill>
                <a:srgbClr val="000000"/>
              </a:solidFill>
              <a:effectLst/>
              <a:latin typeface="Arial" charset="0"/>
            </a:rPr>
            <a:t>Tjelesna</a:t>
          </a:r>
          <a:endParaRPr kumimoji="0" lang="en-US" b="0" i="0" u="none" strike="noStrike" cap="none" normalizeH="0" baseline="0" smtClean="0">
            <a:ln>
              <a:noFill/>
            </a:ln>
            <a:solidFill>
              <a:srgbClr val="000000"/>
            </a:solidFill>
            <a:effectLst/>
            <a:latin typeface="Arial" charset="0"/>
          </a:endParaRPr>
        </a:p>
      </dgm:t>
    </dgm:pt>
    <dgm:pt modelId="{C3B91B94-357E-4418-91A7-AFD6ED898071}" type="parTrans" cxnId="{AEBC281E-9235-40A8-B415-83F9A03C3E43}">
      <dgm:prSet/>
      <dgm:spPr/>
      <dgm:t>
        <a:bodyPr/>
        <a:lstStyle/>
        <a:p>
          <a:endParaRPr lang="hr-HR"/>
        </a:p>
      </dgm:t>
    </dgm:pt>
    <dgm:pt modelId="{67726F67-782C-426D-B6B4-4A125523035F}" type="sibTrans" cxnId="{AEBC281E-9235-40A8-B415-83F9A03C3E43}">
      <dgm:prSet/>
      <dgm:spPr/>
      <dgm:t>
        <a:bodyPr/>
        <a:lstStyle/>
        <a:p>
          <a:endParaRPr lang="hr-HR"/>
        </a:p>
      </dgm:t>
    </dgm:pt>
    <dgm:pt modelId="{D034869A-B9A4-4744-8022-B91044892B2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b="0" i="0" u="none" strike="noStrike" cap="none" normalizeH="0" baseline="0" smtClean="0">
              <a:ln>
                <a:noFill/>
              </a:ln>
              <a:solidFill>
                <a:srgbClr val="000000"/>
              </a:solidFill>
              <a:effectLst/>
              <a:latin typeface="Arial" charset="0"/>
            </a:rPr>
            <a:t>Visceralna</a:t>
          </a:r>
          <a:endParaRPr kumimoji="0" lang="en-US" b="0" i="0" u="none" strike="noStrike" cap="none" normalizeH="0" baseline="0" smtClean="0">
            <a:ln>
              <a:noFill/>
            </a:ln>
            <a:solidFill>
              <a:srgbClr val="000000"/>
            </a:solidFill>
            <a:effectLst/>
            <a:latin typeface="Arial" charset="0"/>
          </a:endParaRPr>
        </a:p>
      </dgm:t>
    </dgm:pt>
    <dgm:pt modelId="{970FD9DF-8309-49A4-9D97-59B154942BD3}" type="parTrans" cxnId="{BBFD053C-2EC1-4DED-B2FF-066ED037E479}">
      <dgm:prSet/>
      <dgm:spPr/>
      <dgm:t>
        <a:bodyPr/>
        <a:lstStyle/>
        <a:p>
          <a:endParaRPr lang="hr-HR"/>
        </a:p>
      </dgm:t>
    </dgm:pt>
    <dgm:pt modelId="{33BE6388-12A0-41AB-AF01-1BD3443A07DB}" type="sibTrans" cxnId="{BBFD053C-2EC1-4DED-B2FF-066ED037E479}">
      <dgm:prSet/>
      <dgm:spPr/>
      <dgm:t>
        <a:bodyPr/>
        <a:lstStyle/>
        <a:p>
          <a:endParaRPr lang="hr-HR"/>
        </a:p>
      </dgm:t>
    </dgm:pt>
    <dgm:pt modelId="{ABCB8FDD-BB58-4BA2-AC26-732FFE6199D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b="0" i="0" u="none" strike="noStrike" cap="none" normalizeH="0" baseline="0" smtClean="0">
              <a:ln>
                <a:noFill/>
              </a:ln>
              <a:solidFill>
                <a:srgbClr val="000000"/>
              </a:solidFill>
              <a:effectLst/>
              <a:latin typeface="Arial" charset="0"/>
            </a:rPr>
            <a:t>Akutna</a:t>
          </a:r>
          <a:endParaRPr kumimoji="0" lang="en-US" b="0" i="0" u="none" strike="noStrike" cap="none" normalizeH="0" baseline="0" smtClean="0">
            <a:ln>
              <a:noFill/>
            </a:ln>
            <a:solidFill>
              <a:srgbClr val="000000"/>
            </a:solidFill>
            <a:effectLst/>
            <a:latin typeface="Arial" charset="0"/>
          </a:endParaRPr>
        </a:p>
      </dgm:t>
    </dgm:pt>
    <dgm:pt modelId="{B2EB9A47-EBAF-4E7F-AB1D-0D922FB51BF3}" type="parTrans" cxnId="{90BF5077-D6B4-41A9-81E4-D3633884D4DE}">
      <dgm:prSet/>
      <dgm:spPr/>
      <dgm:t>
        <a:bodyPr/>
        <a:lstStyle/>
        <a:p>
          <a:endParaRPr lang="hr-HR"/>
        </a:p>
      </dgm:t>
    </dgm:pt>
    <dgm:pt modelId="{64F477CD-C36C-4B30-8377-5A2D63670C3A}" type="sibTrans" cxnId="{90BF5077-D6B4-41A9-81E4-D3633884D4DE}">
      <dgm:prSet/>
      <dgm:spPr/>
      <dgm:t>
        <a:bodyPr/>
        <a:lstStyle/>
        <a:p>
          <a:endParaRPr lang="hr-HR"/>
        </a:p>
      </dgm:t>
    </dgm:pt>
    <dgm:pt modelId="{D347DF43-3064-4D8F-9502-364B3B98CB5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b="0" i="0" u="none" strike="noStrike" cap="none" normalizeH="0" baseline="0" smtClean="0">
              <a:ln>
                <a:noFill/>
              </a:ln>
              <a:solidFill>
                <a:srgbClr val="000000"/>
              </a:solidFill>
              <a:effectLst/>
              <a:latin typeface="Arial" charset="0"/>
            </a:rPr>
            <a:t>Neuropatska</a:t>
          </a:r>
          <a:endParaRPr kumimoji="0" lang="en-US" b="0" i="0" u="none" strike="noStrike" cap="none" normalizeH="0" baseline="0" smtClean="0">
            <a:ln>
              <a:noFill/>
            </a:ln>
            <a:solidFill>
              <a:srgbClr val="000000"/>
            </a:solidFill>
            <a:effectLst/>
            <a:latin typeface="Arial" charset="0"/>
          </a:endParaRPr>
        </a:p>
      </dgm:t>
    </dgm:pt>
    <dgm:pt modelId="{0D2D922A-5D78-4EAE-AD38-C1D125D512EB}" type="parTrans" cxnId="{B6034D2D-0154-4BBD-BF25-D3C30F81E7F7}">
      <dgm:prSet/>
      <dgm:spPr/>
      <dgm:t>
        <a:bodyPr/>
        <a:lstStyle/>
        <a:p>
          <a:endParaRPr lang="hr-HR"/>
        </a:p>
      </dgm:t>
    </dgm:pt>
    <dgm:pt modelId="{203973BA-E5BB-4263-8A1C-052E8CAA5FB3}" type="sibTrans" cxnId="{B6034D2D-0154-4BBD-BF25-D3C30F81E7F7}">
      <dgm:prSet/>
      <dgm:spPr/>
      <dgm:t>
        <a:bodyPr/>
        <a:lstStyle/>
        <a:p>
          <a:endParaRPr lang="hr-HR"/>
        </a:p>
      </dgm:t>
    </dgm:pt>
    <dgm:pt modelId="{CDA692F5-59A1-417D-8CE3-CD1286BA859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b="0" i="0" u="none" strike="noStrike" cap="none" normalizeH="0" baseline="0" smtClean="0">
              <a:ln>
                <a:noFill/>
              </a:ln>
              <a:solidFill>
                <a:srgbClr val="000000"/>
              </a:solidFill>
              <a:effectLst/>
              <a:latin typeface="Arial" charset="0"/>
            </a:rPr>
            <a:t>Kronična</a:t>
          </a:r>
          <a:endParaRPr kumimoji="0" lang="en-US" b="0" i="0" u="none" strike="noStrike" cap="none" normalizeH="0" baseline="0" smtClean="0">
            <a:ln>
              <a:noFill/>
            </a:ln>
            <a:solidFill>
              <a:srgbClr val="000000"/>
            </a:solidFill>
            <a:effectLst/>
            <a:latin typeface="Arial" charset="0"/>
          </a:endParaRPr>
        </a:p>
      </dgm:t>
    </dgm:pt>
    <dgm:pt modelId="{AF02DB33-7CE8-4BC6-9511-FCCBEF8F2D56}" type="parTrans" cxnId="{FAB30622-2066-41AE-9405-C4A4CA2E42E3}">
      <dgm:prSet/>
      <dgm:spPr/>
      <dgm:t>
        <a:bodyPr/>
        <a:lstStyle/>
        <a:p>
          <a:endParaRPr lang="hr-HR"/>
        </a:p>
      </dgm:t>
    </dgm:pt>
    <dgm:pt modelId="{AF7ECC23-FD3D-4F12-94CB-4B99506F4C02}" type="sibTrans" cxnId="{FAB30622-2066-41AE-9405-C4A4CA2E42E3}">
      <dgm:prSet/>
      <dgm:spPr/>
      <dgm:t>
        <a:bodyPr/>
        <a:lstStyle/>
        <a:p>
          <a:endParaRPr lang="hr-HR"/>
        </a:p>
      </dgm:t>
    </dgm:pt>
    <dgm:pt modelId="{9D2ACB18-A178-4A82-B993-F8D5CAE48F1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b="0" i="0" u="none" strike="noStrike" cap="none" normalizeH="0" baseline="0" smtClean="0">
              <a:ln>
                <a:noFill/>
              </a:ln>
              <a:solidFill>
                <a:srgbClr val="000000"/>
              </a:solidFill>
              <a:effectLst/>
              <a:latin typeface="Arial" charset="0"/>
            </a:rPr>
            <a:t>Probijajuća</a:t>
          </a:r>
          <a:endParaRPr kumimoji="0" lang="en-US" b="0" i="0" u="none" strike="noStrike" cap="none" normalizeH="0" baseline="0" smtClean="0">
            <a:ln>
              <a:noFill/>
            </a:ln>
            <a:solidFill>
              <a:srgbClr val="000000"/>
            </a:solidFill>
            <a:effectLst/>
            <a:latin typeface="Arial" charset="0"/>
          </a:endParaRPr>
        </a:p>
      </dgm:t>
    </dgm:pt>
    <dgm:pt modelId="{DB32245B-9868-4AE4-AD6A-717B6B060873}" type="parTrans" cxnId="{1D072C55-D6EA-447F-A87B-94AEF277772B}">
      <dgm:prSet/>
      <dgm:spPr/>
      <dgm:t>
        <a:bodyPr/>
        <a:lstStyle/>
        <a:p>
          <a:endParaRPr lang="hr-HR"/>
        </a:p>
      </dgm:t>
    </dgm:pt>
    <dgm:pt modelId="{14C9F90E-5D95-4A58-98B6-FC108C3E9E4D}" type="sibTrans" cxnId="{1D072C55-D6EA-447F-A87B-94AEF277772B}">
      <dgm:prSet/>
      <dgm:spPr/>
      <dgm:t>
        <a:bodyPr/>
        <a:lstStyle/>
        <a:p>
          <a:endParaRPr lang="hr-HR"/>
        </a:p>
      </dgm:t>
    </dgm:pt>
    <dgm:pt modelId="{DB10E349-BF25-4A9C-B906-AD2C311D79AE}" type="pres">
      <dgm:prSet presAssocID="{03AD7794-7768-4D43-A66F-C6FD807B00E1}" presName="cycle" presStyleCnt="0">
        <dgm:presLayoutVars>
          <dgm:chMax val="1"/>
          <dgm:dir/>
          <dgm:animLvl val="ctr"/>
          <dgm:resizeHandles val="exact"/>
        </dgm:presLayoutVars>
      </dgm:prSet>
      <dgm:spPr/>
    </dgm:pt>
    <dgm:pt modelId="{3A511AD2-4B1F-446E-A6E4-9EA4B41AAB7E}" type="pres">
      <dgm:prSet presAssocID="{699A0189-2B80-4084-B4D2-2C925D548626}" presName="centerShape" presStyleLbl="node0" presStyleIdx="0" presStyleCnt="1"/>
      <dgm:spPr/>
      <dgm:t>
        <a:bodyPr/>
        <a:lstStyle/>
        <a:p>
          <a:endParaRPr lang="hr-HR"/>
        </a:p>
      </dgm:t>
    </dgm:pt>
    <dgm:pt modelId="{49830DB8-C6AB-4FD0-B268-087EEAA17FBD}" type="pres">
      <dgm:prSet presAssocID="{C3B91B94-357E-4418-91A7-AFD6ED898071}" presName="Name9" presStyleLbl="parChTrans1D2" presStyleIdx="0" presStyleCnt="6"/>
      <dgm:spPr/>
      <dgm:t>
        <a:bodyPr/>
        <a:lstStyle/>
        <a:p>
          <a:endParaRPr lang="hr-HR"/>
        </a:p>
      </dgm:t>
    </dgm:pt>
    <dgm:pt modelId="{6D86927B-23E7-4C2A-A489-993BEB0E1798}" type="pres">
      <dgm:prSet presAssocID="{C3B91B94-357E-4418-91A7-AFD6ED898071}" presName="connTx" presStyleLbl="parChTrans1D2" presStyleIdx="0" presStyleCnt="6"/>
      <dgm:spPr/>
      <dgm:t>
        <a:bodyPr/>
        <a:lstStyle/>
        <a:p>
          <a:endParaRPr lang="hr-HR"/>
        </a:p>
      </dgm:t>
    </dgm:pt>
    <dgm:pt modelId="{E8BDEA09-CD4A-4AD2-BC20-A6055B5750EB}" type="pres">
      <dgm:prSet presAssocID="{C977B8F6-B1C1-48C7-84E3-F581A26573D4}" presName="node" presStyleLbl="node1" presStyleIdx="0" presStyleCnt="6">
        <dgm:presLayoutVars>
          <dgm:bulletEnabled val="1"/>
        </dgm:presLayoutVars>
      </dgm:prSet>
      <dgm:spPr/>
      <dgm:t>
        <a:bodyPr/>
        <a:lstStyle/>
        <a:p>
          <a:endParaRPr lang="hr-HR"/>
        </a:p>
      </dgm:t>
    </dgm:pt>
    <dgm:pt modelId="{ACF87E7A-830C-44C4-B55B-72E87C90643C}" type="pres">
      <dgm:prSet presAssocID="{970FD9DF-8309-49A4-9D97-59B154942BD3}" presName="Name9" presStyleLbl="parChTrans1D2" presStyleIdx="1" presStyleCnt="6"/>
      <dgm:spPr/>
      <dgm:t>
        <a:bodyPr/>
        <a:lstStyle/>
        <a:p>
          <a:endParaRPr lang="hr-HR"/>
        </a:p>
      </dgm:t>
    </dgm:pt>
    <dgm:pt modelId="{E4794A8A-5229-4B2F-AF58-635F037013AA}" type="pres">
      <dgm:prSet presAssocID="{970FD9DF-8309-49A4-9D97-59B154942BD3}" presName="connTx" presStyleLbl="parChTrans1D2" presStyleIdx="1" presStyleCnt="6"/>
      <dgm:spPr/>
      <dgm:t>
        <a:bodyPr/>
        <a:lstStyle/>
        <a:p>
          <a:endParaRPr lang="hr-HR"/>
        </a:p>
      </dgm:t>
    </dgm:pt>
    <dgm:pt modelId="{E249B4C2-C667-43FC-8B88-2FB61DE27EFB}" type="pres">
      <dgm:prSet presAssocID="{D034869A-B9A4-4744-8022-B91044892B2E}" presName="node" presStyleLbl="node1" presStyleIdx="1" presStyleCnt="6">
        <dgm:presLayoutVars>
          <dgm:bulletEnabled val="1"/>
        </dgm:presLayoutVars>
      </dgm:prSet>
      <dgm:spPr/>
      <dgm:t>
        <a:bodyPr/>
        <a:lstStyle/>
        <a:p>
          <a:endParaRPr lang="hr-HR"/>
        </a:p>
      </dgm:t>
    </dgm:pt>
    <dgm:pt modelId="{86C2E3CD-EDCD-4C39-9884-E9AD32C80716}" type="pres">
      <dgm:prSet presAssocID="{B2EB9A47-EBAF-4E7F-AB1D-0D922FB51BF3}" presName="Name9" presStyleLbl="parChTrans1D2" presStyleIdx="2" presStyleCnt="6"/>
      <dgm:spPr/>
      <dgm:t>
        <a:bodyPr/>
        <a:lstStyle/>
        <a:p>
          <a:endParaRPr lang="hr-HR"/>
        </a:p>
      </dgm:t>
    </dgm:pt>
    <dgm:pt modelId="{B6A7345A-8D36-4D9B-9FC8-411BAD0FB190}" type="pres">
      <dgm:prSet presAssocID="{B2EB9A47-EBAF-4E7F-AB1D-0D922FB51BF3}" presName="connTx" presStyleLbl="parChTrans1D2" presStyleIdx="2" presStyleCnt="6"/>
      <dgm:spPr/>
      <dgm:t>
        <a:bodyPr/>
        <a:lstStyle/>
        <a:p>
          <a:endParaRPr lang="hr-HR"/>
        </a:p>
      </dgm:t>
    </dgm:pt>
    <dgm:pt modelId="{6909B251-A71E-4D0D-897E-E242C871DA5F}" type="pres">
      <dgm:prSet presAssocID="{ABCB8FDD-BB58-4BA2-AC26-732FFE6199DA}" presName="node" presStyleLbl="node1" presStyleIdx="2" presStyleCnt="6">
        <dgm:presLayoutVars>
          <dgm:bulletEnabled val="1"/>
        </dgm:presLayoutVars>
      </dgm:prSet>
      <dgm:spPr/>
      <dgm:t>
        <a:bodyPr/>
        <a:lstStyle/>
        <a:p>
          <a:endParaRPr lang="hr-HR"/>
        </a:p>
      </dgm:t>
    </dgm:pt>
    <dgm:pt modelId="{BDA64F7E-C890-44DF-B182-6BFA94F25812}" type="pres">
      <dgm:prSet presAssocID="{0D2D922A-5D78-4EAE-AD38-C1D125D512EB}" presName="Name9" presStyleLbl="parChTrans1D2" presStyleIdx="3" presStyleCnt="6"/>
      <dgm:spPr/>
      <dgm:t>
        <a:bodyPr/>
        <a:lstStyle/>
        <a:p>
          <a:endParaRPr lang="hr-HR"/>
        </a:p>
      </dgm:t>
    </dgm:pt>
    <dgm:pt modelId="{E2C89E36-E2C6-40B1-9011-E66F96ED7DA1}" type="pres">
      <dgm:prSet presAssocID="{0D2D922A-5D78-4EAE-AD38-C1D125D512EB}" presName="connTx" presStyleLbl="parChTrans1D2" presStyleIdx="3" presStyleCnt="6"/>
      <dgm:spPr/>
      <dgm:t>
        <a:bodyPr/>
        <a:lstStyle/>
        <a:p>
          <a:endParaRPr lang="hr-HR"/>
        </a:p>
      </dgm:t>
    </dgm:pt>
    <dgm:pt modelId="{DFFEC9FA-B7E5-4FE4-B738-D21E660CA433}" type="pres">
      <dgm:prSet presAssocID="{D347DF43-3064-4D8F-9502-364B3B98CB52}" presName="node" presStyleLbl="node1" presStyleIdx="3" presStyleCnt="6">
        <dgm:presLayoutVars>
          <dgm:bulletEnabled val="1"/>
        </dgm:presLayoutVars>
      </dgm:prSet>
      <dgm:spPr/>
      <dgm:t>
        <a:bodyPr/>
        <a:lstStyle/>
        <a:p>
          <a:endParaRPr lang="hr-HR"/>
        </a:p>
      </dgm:t>
    </dgm:pt>
    <dgm:pt modelId="{AEF5B89A-FA48-4D82-A7EF-08B017B2F56D}" type="pres">
      <dgm:prSet presAssocID="{AF02DB33-7CE8-4BC6-9511-FCCBEF8F2D56}" presName="Name9" presStyleLbl="parChTrans1D2" presStyleIdx="4" presStyleCnt="6"/>
      <dgm:spPr/>
      <dgm:t>
        <a:bodyPr/>
        <a:lstStyle/>
        <a:p>
          <a:endParaRPr lang="hr-HR"/>
        </a:p>
      </dgm:t>
    </dgm:pt>
    <dgm:pt modelId="{AE979A91-FBE6-4134-BC0C-42121644508A}" type="pres">
      <dgm:prSet presAssocID="{AF02DB33-7CE8-4BC6-9511-FCCBEF8F2D56}" presName="connTx" presStyleLbl="parChTrans1D2" presStyleIdx="4" presStyleCnt="6"/>
      <dgm:spPr/>
      <dgm:t>
        <a:bodyPr/>
        <a:lstStyle/>
        <a:p>
          <a:endParaRPr lang="hr-HR"/>
        </a:p>
      </dgm:t>
    </dgm:pt>
    <dgm:pt modelId="{F4A07AD1-D057-4F77-9BC1-AC10F99637D2}" type="pres">
      <dgm:prSet presAssocID="{CDA692F5-59A1-417D-8CE3-CD1286BA859A}" presName="node" presStyleLbl="node1" presStyleIdx="4" presStyleCnt="6">
        <dgm:presLayoutVars>
          <dgm:bulletEnabled val="1"/>
        </dgm:presLayoutVars>
      </dgm:prSet>
      <dgm:spPr/>
      <dgm:t>
        <a:bodyPr/>
        <a:lstStyle/>
        <a:p>
          <a:endParaRPr lang="hr-HR"/>
        </a:p>
      </dgm:t>
    </dgm:pt>
    <dgm:pt modelId="{57720658-1FDC-4316-AE79-F22E5930AA89}" type="pres">
      <dgm:prSet presAssocID="{DB32245B-9868-4AE4-AD6A-717B6B060873}" presName="Name9" presStyleLbl="parChTrans1D2" presStyleIdx="5" presStyleCnt="6"/>
      <dgm:spPr/>
      <dgm:t>
        <a:bodyPr/>
        <a:lstStyle/>
        <a:p>
          <a:endParaRPr lang="hr-HR"/>
        </a:p>
      </dgm:t>
    </dgm:pt>
    <dgm:pt modelId="{64C28175-D6FF-4986-A2FF-57E2A23F44D0}" type="pres">
      <dgm:prSet presAssocID="{DB32245B-9868-4AE4-AD6A-717B6B060873}" presName="connTx" presStyleLbl="parChTrans1D2" presStyleIdx="5" presStyleCnt="6"/>
      <dgm:spPr/>
      <dgm:t>
        <a:bodyPr/>
        <a:lstStyle/>
        <a:p>
          <a:endParaRPr lang="hr-HR"/>
        </a:p>
      </dgm:t>
    </dgm:pt>
    <dgm:pt modelId="{22AFB1B0-5B5B-4790-A00A-1B4C29E3C0F1}" type="pres">
      <dgm:prSet presAssocID="{9D2ACB18-A178-4A82-B993-F8D5CAE48F1E}" presName="node" presStyleLbl="node1" presStyleIdx="5" presStyleCnt="6">
        <dgm:presLayoutVars>
          <dgm:bulletEnabled val="1"/>
        </dgm:presLayoutVars>
      </dgm:prSet>
      <dgm:spPr/>
      <dgm:t>
        <a:bodyPr/>
        <a:lstStyle/>
        <a:p>
          <a:endParaRPr lang="hr-HR"/>
        </a:p>
      </dgm:t>
    </dgm:pt>
  </dgm:ptLst>
  <dgm:cxnLst>
    <dgm:cxn modelId="{C1710CAC-537D-426B-A53F-95CA9E27C12D}" type="presOf" srcId="{B2EB9A47-EBAF-4E7F-AB1D-0D922FB51BF3}" destId="{86C2E3CD-EDCD-4C39-9884-E9AD32C80716}" srcOrd="0" destOrd="0" presId="urn:microsoft.com/office/officeart/2005/8/layout/radial1"/>
    <dgm:cxn modelId="{92938C3A-64FE-4E7D-9FEF-C826D21BA655}" type="presOf" srcId="{ABCB8FDD-BB58-4BA2-AC26-732FFE6199DA}" destId="{6909B251-A71E-4D0D-897E-E242C871DA5F}" srcOrd="0" destOrd="0" presId="urn:microsoft.com/office/officeart/2005/8/layout/radial1"/>
    <dgm:cxn modelId="{ED3F333E-9F76-40E1-A85F-603FBC417B22}" type="presOf" srcId="{DB32245B-9868-4AE4-AD6A-717B6B060873}" destId="{57720658-1FDC-4316-AE79-F22E5930AA89}" srcOrd="0" destOrd="0" presId="urn:microsoft.com/office/officeart/2005/8/layout/radial1"/>
    <dgm:cxn modelId="{9A34F41E-82BD-43DA-A8ED-5B38ED42A8CA}" type="presOf" srcId="{B2EB9A47-EBAF-4E7F-AB1D-0D922FB51BF3}" destId="{B6A7345A-8D36-4D9B-9FC8-411BAD0FB190}" srcOrd="1" destOrd="0" presId="urn:microsoft.com/office/officeart/2005/8/layout/radial1"/>
    <dgm:cxn modelId="{1D072C55-D6EA-447F-A87B-94AEF277772B}" srcId="{699A0189-2B80-4084-B4D2-2C925D548626}" destId="{9D2ACB18-A178-4A82-B993-F8D5CAE48F1E}" srcOrd="5" destOrd="0" parTransId="{DB32245B-9868-4AE4-AD6A-717B6B060873}" sibTransId="{14C9F90E-5D95-4A58-98B6-FC108C3E9E4D}"/>
    <dgm:cxn modelId="{B6034D2D-0154-4BBD-BF25-D3C30F81E7F7}" srcId="{699A0189-2B80-4084-B4D2-2C925D548626}" destId="{D347DF43-3064-4D8F-9502-364B3B98CB52}" srcOrd="3" destOrd="0" parTransId="{0D2D922A-5D78-4EAE-AD38-C1D125D512EB}" sibTransId="{203973BA-E5BB-4263-8A1C-052E8CAA5FB3}"/>
    <dgm:cxn modelId="{9A454D56-4937-4096-B424-247BE831E547}" type="presOf" srcId="{699A0189-2B80-4084-B4D2-2C925D548626}" destId="{3A511AD2-4B1F-446E-A6E4-9EA4B41AAB7E}" srcOrd="0" destOrd="0" presId="urn:microsoft.com/office/officeart/2005/8/layout/radial1"/>
    <dgm:cxn modelId="{1B0B266D-F050-4DDF-99EB-837F5B537057}" type="presOf" srcId="{C977B8F6-B1C1-48C7-84E3-F581A26573D4}" destId="{E8BDEA09-CD4A-4AD2-BC20-A6055B5750EB}" srcOrd="0" destOrd="0" presId="urn:microsoft.com/office/officeart/2005/8/layout/radial1"/>
    <dgm:cxn modelId="{9BBE6E1A-4C27-4ED1-97D1-D4585C313C72}" type="presOf" srcId="{C3B91B94-357E-4418-91A7-AFD6ED898071}" destId="{49830DB8-C6AB-4FD0-B268-087EEAA17FBD}" srcOrd="0" destOrd="0" presId="urn:microsoft.com/office/officeart/2005/8/layout/radial1"/>
    <dgm:cxn modelId="{CC7332A8-1A45-4BC3-8CF7-2C17CA1C069E}" type="presOf" srcId="{D034869A-B9A4-4744-8022-B91044892B2E}" destId="{E249B4C2-C667-43FC-8B88-2FB61DE27EFB}" srcOrd="0" destOrd="0" presId="urn:microsoft.com/office/officeart/2005/8/layout/radial1"/>
    <dgm:cxn modelId="{845118E1-23B1-4C56-A6C5-86BB5EDD219D}" type="presOf" srcId="{AF02DB33-7CE8-4BC6-9511-FCCBEF8F2D56}" destId="{AEF5B89A-FA48-4D82-A7EF-08B017B2F56D}" srcOrd="0" destOrd="0" presId="urn:microsoft.com/office/officeart/2005/8/layout/radial1"/>
    <dgm:cxn modelId="{FAB30622-2066-41AE-9405-C4A4CA2E42E3}" srcId="{699A0189-2B80-4084-B4D2-2C925D548626}" destId="{CDA692F5-59A1-417D-8CE3-CD1286BA859A}" srcOrd="4" destOrd="0" parTransId="{AF02DB33-7CE8-4BC6-9511-FCCBEF8F2D56}" sibTransId="{AF7ECC23-FD3D-4F12-94CB-4B99506F4C02}"/>
    <dgm:cxn modelId="{90BF5077-D6B4-41A9-81E4-D3633884D4DE}" srcId="{699A0189-2B80-4084-B4D2-2C925D548626}" destId="{ABCB8FDD-BB58-4BA2-AC26-732FFE6199DA}" srcOrd="2" destOrd="0" parTransId="{B2EB9A47-EBAF-4E7F-AB1D-0D922FB51BF3}" sibTransId="{64F477CD-C36C-4B30-8377-5A2D63670C3A}"/>
    <dgm:cxn modelId="{08FB129B-B79D-4D88-8AA9-5102E4FDE0B7}" type="presOf" srcId="{CDA692F5-59A1-417D-8CE3-CD1286BA859A}" destId="{F4A07AD1-D057-4F77-9BC1-AC10F99637D2}" srcOrd="0" destOrd="0" presId="urn:microsoft.com/office/officeart/2005/8/layout/radial1"/>
    <dgm:cxn modelId="{138F50C7-F1FA-47BD-BC7D-57032CB28E95}" srcId="{03AD7794-7768-4D43-A66F-C6FD807B00E1}" destId="{699A0189-2B80-4084-B4D2-2C925D548626}" srcOrd="0" destOrd="0" parTransId="{4DF56E7A-12AC-4C0F-A6B6-AB8B33EE49B2}" sibTransId="{DEDA70E6-CC68-4966-ACAF-65B8692ED5AA}"/>
    <dgm:cxn modelId="{61CC8213-5D2E-467F-A292-B75820837D13}" type="presOf" srcId="{AF02DB33-7CE8-4BC6-9511-FCCBEF8F2D56}" destId="{AE979A91-FBE6-4134-BC0C-42121644508A}" srcOrd="1" destOrd="0" presId="urn:microsoft.com/office/officeart/2005/8/layout/radial1"/>
    <dgm:cxn modelId="{2F793183-2C5E-4F1C-BACD-A376E82FAF19}" type="presOf" srcId="{0D2D922A-5D78-4EAE-AD38-C1D125D512EB}" destId="{E2C89E36-E2C6-40B1-9011-E66F96ED7DA1}" srcOrd="1" destOrd="0" presId="urn:microsoft.com/office/officeart/2005/8/layout/radial1"/>
    <dgm:cxn modelId="{5DEF5CA3-A975-4215-87E5-E2F31901E93A}" type="presOf" srcId="{970FD9DF-8309-49A4-9D97-59B154942BD3}" destId="{ACF87E7A-830C-44C4-B55B-72E87C90643C}" srcOrd="0" destOrd="0" presId="urn:microsoft.com/office/officeart/2005/8/layout/radial1"/>
    <dgm:cxn modelId="{725EDDA4-FFB4-40D2-817E-1A3C4B2F8F31}" type="presOf" srcId="{03AD7794-7768-4D43-A66F-C6FD807B00E1}" destId="{DB10E349-BF25-4A9C-B906-AD2C311D79AE}" srcOrd="0" destOrd="0" presId="urn:microsoft.com/office/officeart/2005/8/layout/radial1"/>
    <dgm:cxn modelId="{CF419E75-C72C-4C5C-81EA-916C1E5C15F1}" type="presOf" srcId="{970FD9DF-8309-49A4-9D97-59B154942BD3}" destId="{E4794A8A-5229-4B2F-AF58-635F037013AA}" srcOrd="1" destOrd="0" presId="urn:microsoft.com/office/officeart/2005/8/layout/radial1"/>
    <dgm:cxn modelId="{BBFD053C-2EC1-4DED-B2FF-066ED037E479}" srcId="{699A0189-2B80-4084-B4D2-2C925D548626}" destId="{D034869A-B9A4-4744-8022-B91044892B2E}" srcOrd="1" destOrd="0" parTransId="{970FD9DF-8309-49A4-9D97-59B154942BD3}" sibTransId="{33BE6388-12A0-41AB-AF01-1BD3443A07DB}"/>
    <dgm:cxn modelId="{49CE9635-C094-46DA-808E-5119CB2E77D3}" type="presOf" srcId="{DB32245B-9868-4AE4-AD6A-717B6B060873}" destId="{64C28175-D6FF-4986-A2FF-57E2A23F44D0}" srcOrd="1" destOrd="0" presId="urn:microsoft.com/office/officeart/2005/8/layout/radial1"/>
    <dgm:cxn modelId="{ABC0CFD9-16C1-4D8F-B854-FB548C18C55C}" type="presOf" srcId="{0D2D922A-5D78-4EAE-AD38-C1D125D512EB}" destId="{BDA64F7E-C890-44DF-B182-6BFA94F25812}" srcOrd="0" destOrd="0" presId="urn:microsoft.com/office/officeart/2005/8/layout/radial1"/>
    <dgm:cxn modelId="{87318D87-5B4C-4EC4-8A14-25FF914F9CF2}" type="presOf" srcId="{C3B91B94-357E-4418-91A7-AFD6ED898071}" destId="{6D86927B-23E7-4C2A-A489-993BEB0E1798}" srcOrd="1" destOrd="0" presId="urn:microsoft.com/office/officeart/2005/8/layout/radial1"/>
    <dgm:cxn modelId="{AEBC281E-9235-40A8-B415-83F9A03C3E43}" srcId="{699A0189-2B80-4084-B4D2-2C925D548626}" destId="{C977B8F6-B1C1-48C7-84E3-F581A26573D4}" srcOrd="0" destOrd="0" parTransId="{C3B91B94-357E-4418-91A7-AFD6ED898071}" sibTransId="{67726F67-782C-426D-B6B4-4A125523035F}"/>
    <dgm:cxn modelId="{35B2749E-C4B3-452A-896C-8E783251164B}" type="presOf" srcId="{D347DF43-3064-4D8F-9502-364B3B98CB52}" destId="{DFFEC9FA-B7E5-4FE4-B738-D21E660CA433}" srcOrd="0" destOrd="0" presId="urn:microsoft.com/office/officeart/2005/8/layout/radial1"/>
    <dgm:cxn modelId="{28705AAE-72A6-4317-8F08-32A06819B491}" type="presOf" srcId="{9D2ACB18-A178-4A82-B993-F8D5CAE48F1E}" destId="{22AFB1B0-5B5B-4790-A00A-1B4C29E3C0F1}" srcOrd="0" destOrd="0" presId="urn:microsoft.com/office/officeart/2005/8/layout/radial1"/>
    <dgm:cxn modelId="{968D881E-B112-44C8-8CA6-0BD277200E03}" type="presParOf" srcId="{DB10E349-BF25-4A9C-B906-AD2C311D79AE}" destId="{3A511AD2-4B1F-446E-A6E4-9EA4B41AAB7E}" srcOrd="0" destOrd="0" presId="urn:microsoft.com/office/officeart/2005/8/layout/radial1"/>
    <dgm:cxn modelId="{0F0D2614-6B38-4A24-BBC3-8F22EFC3AC75}" type="presParOf" srcId="{DB10E349-BF25-4A9C-B906-AD2C311D79AE}" destId="{49830DB8-C6AB-4FD0-B268-087EEAA17FBD}" srcOrd="1" destOrd="0" presId="urn:microsoft.com/office/officeart/2005/8/layout/radial1"/>
    <dgm:cxn modelId="{22675C22-DE97-4212-8FEA-7E5017654F00}" type="presParOf" srcId="{49830DB8-C6AB-4FD0-B268-087EEAA17FBD}" destId="{6D86927B-23E7-4C2A-A489-993BEB0E1798}" srcOrd="0" destOrd="0" presId="urn:microsoft.com/office/officeart/2005/8/layout/radial1"/>
    <dgm:cxn modelId="{C9F69E68-59C4-4FF3-A50E-7150A5DE8630}" type="presParOf" srcId="{DB10E349-BF25-4A9C-B906-AD2C311D79AE}" destId="{E8BDEA09-CD4A-4AD2-BC20-A6055B5750EB}" srcOrd="2" destOrd="0" presId="urn:microsoft.com/office/officeart/2005/8/layout/radial1"/>
    <dgm:cxn modelId="{03E99570-D9D3-4C5E-BEFB-2DB92BFF7153}" type="presParOf" srcId="{DB10E349-BF25-4A9C-B906-AD2C311D79AE}" destId="{ACF87E7A-830C-44C4-B55B-72E87C90643C}" srcOrd="3" destOrd="0" presId="urn:microsoft.com/office/officeart/2005/8/layout/radial1"/>
    <dgm:cxn modelId="{25F737D8-5C93-4246-9FE4-632417BA036E}" type="presParOf" srcId="{ACF87E7A-830C-44C4-B55B-72E87C90643C}" destId="{E4794A8A-5229-4B2F-AF58-635F037013AA}" srcOrd="0" destOrd="0" presId="urn:microsoft.com/office/officeart/2005/8/layout/radial1"/>
    <dgm:cxn modelId="{DCBC488A-31CD-40FF-9F84-18C22A13F943}" type="presParOf" srcId="{DB10E349-BF25-4A9C-B906-AD2C311D79AE}" destId="{E249B4C2-C667-43FC-8B88-2FB61DE27EFB}" srcOrd="4" destOrd="0" presId="urn:microsoft.com/office/officeart/2005/8/layout/radial1"/>
    <dgm:cxn modelId="{5C6640D1-40E4-4F5B-95F4-9B34A6D24884}" type="presParOf" srcId="{DB10E349-BF25-4A9C-B906-AD2C311D79AE}" destId="{86C2E3CD-EDCD-4C39-9884-E9AD32C80716}" srcOrd="5" destOrd="0" presId="urn:microsoft.com/office/officeart/2005/8/layout/radial1"/>
    <dgm:cxn modelId="{0181324C-2873-40F2-8D0C-1EDF150B8885}" type="presParOf" srcId="{86C2E3CD-EDCD-4C39-9884-E9AD32C80716}" destId="{B6A7345A-8D36-4D9B-9FC8-411BAD0FB190}" srcOrd="0" destOrd="0" presId="urn:microsoft.com/office/officeart/2005/8/layout/radial1"/>
    <dgm:cxn modelId="{6C445AEE-2AC8-45CB-8047-DA001C6348CD}" type="presParOf" srcId="{DB10E349-BF25-4A9C-B906-AD2C311D79AE}" destId="{6909B251-A71E-4D0D-897E-E242C871DA5F}" srcOrd="6" destOrd="0" presId="urn:microsoft.com/office/officeart/2005/8/layout/radial1"/>
    <dgm:cxn modelId="{1685CFB2-F437-4E2F-B7E0-464E50FBA107}" type="presParOf" srcId="{DB10E349-BF25-4A9C-B906-AD2C311D79AE}" destId="{BDA64F7E-C890-44DF-B182-6BFA94F25812}" srcOrd="7" destOrd="0" presId="urn:microsoft.com/office/officeart/2005/8/layout/radial1"/>
    <dgm:cxn modelId="{9D73AEEF-676A-4C0C-88A6-C4EFB3DB2111}" type="presParOf" srcId="{BDA64F7E-C890-44DF-B182-6BFA94F25812}" destId="{E2C89E36-E2C6-40B1-9011-E66F96ED7DA1}" srcOrd="0" destOrd="0" presId="urn:microsoft.com/office/officeart/2005/8/layout/radial1"/>
    <dgm:cxn modelId="{E5C67944-447A-4115-9109-642450E8A2F0}" type="presParOf" srcId="{DB10E349-BF25-4A9C-B906-AD2C311D79AE}" destId="{DFFEC9FA-B7E5-4FE4-B738-D21E660CA433}" srcOrd="8" destOrd="0" presId="urn:microsoft.com/office/officeart/2005/8/layout/radial1"/>
    <dgm:cxn modelId="{23C16F90-12D1-41DA-9CFE-C9C1BEC790BF}" type="presParOf" srcId="{DB10E349-BF25-4A9C-B906-AD2C311D79AE}" destId="{AEF5B89A-FA48-4D82-A7EF-08B017B2F56D}" srcOrd="9" destOrd="0" presId="urn:microsoft.com/office/officeart/2005/8/layout/radial1"/>
    <dgm:cxn modelId="{389799DC-34CC-44EB-9157-923F14FBFDF3}" type="presParOf" srcId="{AEF5B89A-FA48-4D82-A7EF-08B017B2F56D}" destId="{AE979A91-FBE6-4134-BC0C-42121644508A}" srcOrd="0" destOrd="0" presId="urn:microsoft.com/office/officeart/2005/8/layout/radial1"/>
    <dgm:cxn modelId="{1800E86F-D140-443D-9B99-AFE96BD6768D}" type="presParOf" srcId="{DB10E349-BF25-4A9C-B906-AD2C311D79AE}" destId="{F4A07AD1-D057-4F77-9BC1-AC10F99637D2}" srcOrd="10" destOrd="0" presId="urn:microsoft.com/office/officeart/2005/8/layout/radial1"/>
    <dgm:cxn modelId="{5801D2E2-0965-4D78-AE35-6F0EB6148BCF}" type="presParOf" srcId="{DB10E349-BF25-4A9C-B906-AD2C311D79AE}" destId="{57720658-1FDC-4316-AE79-F22E5930AA89}" srcOrd="11" destOrd="0" presId="urn:microsoft.com/office/officeart/2005/8/layout/radial1"/>
    <dgm:cxn modelId="{1FA2B594-2139-4865-A112-FB3561C8AE03}" type="presParOf" srcId="{57720658-1FDC-4316-AE79-F22E5930AA89}" destId="{64C28175-D6FF-4986-A2FF-57E2A23F44D0}" srcOrd="0" destOrd="0" presId="urn:microsoft.com/office/officeart/2005/8/layout/radial1"/>
    <dgm:cxn modelId="{33E38BB5-6E67-4678-B4BF-5F47635273AF}" type="presParOf" srcId="{DB10E349-BF25-4A9C-B906-AD2C311D79AE}" destId="{22AFB1B0-5B5B-4790-A00A-1B4C29E3C0F1}" srcOrd="12"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A511AD2-4B1F-446E-A6E4-9EA4B41AAB7E}">
      <dsp:nvSpPr>
        <dsp:cNvPr id="0" name=""/>
        <dsp:cNvSpPr/>
      </dsp:nvSpPr>
      <dsp:spPr>
        <a:xfrm>
          <a:off x="1752085" y="1891785"/>
          <a:ext cx="1452004" cy="14520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3300" b="0" i="0" u="none" strike="noStrike" kern="1200" cap="none" normalizeH="0" baseline="0" smtClean="0">
              <a:ln>
                <a:noFill/>
              </a:ln>
              <a:solidFill>
                <a:srgbClr val="000000"/>
              </a:solidFill>
              <a:effectLst/>
              <a:latin typeface="Arial" charset="0"/>
            </a:rPr>
            <a:t>Vrste</a:t>
          </a:r>
          <a:endParaRPr kumimoji="0" lang="en-US" sz="3300" b="0" i="0" u="none" strike="noStrike" kern="1200" cap="none" normalizeH="0" baseline="0" smtClean="0">
            <a:ln>
              <a:noFill/>
            </a:ln>
            <a:solidFill>
              <a:srgbClr val="000000"/>
            </a:solidFill>
            <a:effectLst/>
            <a:latin typeface="Arial" charset="0"/>
          </a:endParaRPr>
        </a:p>
      </dsp:txBody>
      <dsp:txXfrm>
        <a:off x="1752085" y="1891785"/>
        <a:ext cx="1452004" cy="1452004"/>
      </dsp:txXfrm>
    </dsp:sp>
    <dsp:sp modelId="{49830DB8-C6AB-4FD0-B268-087EEAA17FBD}">
      <dsp:nvSpPr>
        <dsp:cNvPr id="0" name=""/>
        <dsp:cNvSpPr/>
      </dsp:nvSpPr>
      <dsp:spPr>
        <a:xfrm rot="16200000">
          <a:off x="2259732" y="1647063"/>
          <a:ext cx="436710" cy="52734"/>
        </a:xfrm>
        <a:custGeom>
          <a:avLst/>
          <a:gdLst/>
          <a:ahLst/>
          <a:cxnLst/>
          <a:rect l="0" t="0" r="0" b="0"/>
          <a:pathLst>
            <a:path>
              <a:moveTo>
                <a:pt x="0" y="26367"/>
              </a:moveTo>
              <a:lnTo>
                <a:pt x="436710" y="263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r-HR" sz="500" kern="1200"/>
        </a:p>
      </dsp:txBody>
      <dsp:txXfrm rot="16200000">
        <a:off x="2467169" y="1662512"/>
        <a:ext cx="21835" cy="21835"/>
      </dsp:txXfrm>
    </dsp:sp>
    <dsp:sp modelId="{E8BDEA09-CD4A-4AD2-BC20-A6055B5750EB}">
      <dsp:nvSpPr>
        <dsp:cNvPr id="0" name=""/>
        <dsp:cNvSpPr/>
      </dsp:nvSpPr>
      <dsp:spPr>
        <a:xfrm>
          <a:off x="1752085" y="3070"/>
          <a:ext cx="1452004" cy="14520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1400" b="0" i="0" u="none" strike="noStrike" kern="1200" cap="none" normalizeH="0" baseline="0" smtClean="0">
              <a:ln>
                <a:noFill/>
              </a:ln>
              <a:solidFill>
                <a:srgbClr val="000000"/>
              </a:solidFill>
              <a:effectLst/>
              <a:latin typeface="Arial" charset="0"/>
            </a:rPr>
            <a:t>Tjelesna</a:t>
          </a:r>
          <a:endParaRPr kumimoji="0" lang="en-US" sz="1400" b="0" i="0" u="none" strike="noStrike" kern="1200" cap="none" normalizeH="0" baseline="0" smtClean="0">
            <a:ln>
              <a:noFill/>
            </a:ln>
            <a:solidFill>
              <a:srgbClr val="000000"/>
            </a:solidFill>
            <a:effectLst/>
            <a:latin typeface="Arial" charset="0"/>
          </a:endParaRPr>
        </a:p>
      </dsp:txBody>
      <dsp:txXfrm>
        <a:off x="1752085" y="3070"/>
        <a:ext cx="1452004" cy="1452004"/>
      </dsp:txXfrm>
    </dsp:sp>
    <dsp:sp modelId="{ACF87E7A-830C-44C4-B55B-72E87C90643C}">
      <dsp:nvSpPr>
        <dsp:cNvPr id="0" name=""/>
        <dsp:cNvSpPr/>
      </dsp:nvSpPr>
      <dsp:spPr>
        <a:xfrm rot="19800000">
          <a:off x="3077569" y="2119241"/>
          <a:ext cx="436710" cy="52734"/>
        </a:xfrm>
        <a:custGeom>
          <a:avLst/>
          <a:gdLst/>
          <a:ahLst/>
          <a:cxnLst/>
          <a:rect l="0" t="0" r="0" b="0"/>
          <a:pathLst>
            <a:path>
              <a:moveTo>
                <a:pt x="0" y="26367"/>
              </a:moveTo>
              <a:lnTo>
                <a:pt x="436710" y="263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r-HR" sz="500" kern="1200"/>
        </a:p>
      </dsp:txBody>
      <dsp:txXfrm rot="19800000">
        <a:off x="3285007" y="2134691"/>
        <a:ext cx="21835" cy="21835"/>
      </dsp:txXfrm>
    </dsp:sp>
    <dsp:sp modelId="{E249B4C2-C667-43FC-8B88-2FB61DE27EFB}">
      <dsp:nvSpPr>
        <dsp:cNvPr id="0" name=""/>
        <dsp:cNvSpPr/>
      </dsp:nvSpPr>
      <dsp:spPr>
        <a:xfrm>
          <a:off x="3387759" y="947428"/>
          <a:ext cx="1452004" cy="14520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1400" b="0" i="0" u="none" strike="noStrike" kern="1200" cap="none" normalizeH="0" baseline="0" smtClean="0">
              <a:ln>
                <a:noFill/>
              </a:ln>
              <a:solidFill>
                <a:srgbClr val="000000"/>
              </a:solidFill>
              <a:effectLst/>
              <a:latin typeface="Arial" charset="0"/>
            </a:rPr>
            <a:t>Visceralna</a:t>
          </a:r>
          <a:endParaRPr kumimoji="0" lang="en-US" sz="1400" b="0" i="0" u="none" strike="noStrike" kern="1200" cap="none" normalizeH="0" baseline="0" smtClean="0">
            <a:ln>
              <a:noFill/>
            </a:ln>
            <a:solidFill>
              <a:srgbClr val="000000"/>
            </a:solidFill>
            <a:effectLst/>
            <a:latin typeface="Arial" charset="0"/>
          </a:endParaRPr>
        </a:p>
      </dsp:txBody>
      <dsp:txXfrm>
        <a:off x="3387759" y="947428"/>
        <a:ext cx="1452004" cy="1452004"/>
      </dsp:txXfrm>
    </dsp:sp>
    <dsp:sp modelId="{86C2E3CD-EDCD-4C39-9884-E9AD32C80716}">
      <dsp:nvSpPr>
        <dsp:cNvPr id="0" name=""/>
        <dsp:cNvSpPr/>
      </dsp:nvSpPr>
      <dsp:spPr>
        <a:xfrm rot="1800000">
          <a:off x="3077569" y="3063598"/>
          <a:ext cx="436710" cy="52734"/>
        </a:xfrm>
        <a:custGeom>
          <a:avLst/>
          <a:gdLst/>
          <a:ahLst/>
          <a:cxnLst/>
          <a:rect l="0" t="0" r="0" b="0"/>
          <a:pathLst>
            <a:path>
              <a:moveTo>
                <a:pt x="0" y="26367"/>
              </a:moveTo>
              <a:lnTo>
                <a:pt x="436710" y="263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r-HR" sz="500" kern="1200"/>
        </a:p>
      </dsp:txBody>
      <dsp:txXfrm rot="1800000">
        <a:off x="3285007" y="3079048"/>
        <a:ext cx="21835" cy="21835"/>
      </dsp:txXfrm>
    </dsp:sp>
    <dsp:sp modelId="{6909B251-A71E-4D0D-897E-E242C871DA5F}">
      <dsp:nvSpPr>
        <dsp:cNvPr id="0" name=""/>
        <dsp:cNvSpPr/>
      </dsp:nvSpPr>
      <dsp:spPr>
        <a:xfrm>
          <a:off x="3387759" y="2836142"/>
          <a:ext cx="1452004" cy="14520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1400" b="0" i="0" u="none" strike="noStrike" kern="1200" cap="none" normalizeH="0" baseline="0" smtClean="0">
              <a:ln>
                <a:noFill/>
              </a:ln>
              <a:solidFill>
                <a:srgbClr val="000000"/>
              </a:solidFill>
              <a:effectLst/>
              <a:latin typeface="Arial" charset="0"/>
            </a:rPr>
            <a:t>Akutna</a:t>
          </a:r>
          <a:endParaRPr kumimoji="0" lang="en-US" sz="1400" b="0" i="0" u="none" strike="noStrike" kern="1200" cap="none" normalizeH="0" baseline="0" smtClean="0">
            <a:ln>
              <a:noFill/>
            </a:ln>
            <a:solidFill>
              <a:srgbClr val="000000"/>
            </a:solidFill>
            <a:effectLst/>
            <a:latin typeface="Arial" charset="0"/>
          </a:endParaRPr>
        </a:p>
      </dsp:txBody>
      <dsp:txXfrm>
        <a:off x="3387759" y="2836142"/>
        <a:ext cx="1452004" cy="1452004"/>
      </dsp:txXfrm>
    </dsp:sp>
    <dsp:sp modelId="{BDA64F7E-C890-44DF-B182-6BFA94F25812}">
      <dsp:nvSpPr>
        <dsp:cNvPr id="0" name=""/>
        <dsp:cNvSpPr/>
      </dsp:nvSpPr>
      <dsp:spPr>
        <a:xfrm rot="5400000">
          <a:off x="2259732" y="3535777"/>
          <a:ext cx="436710" cy="52734"/>
        </a:xfrm>
        <a:custGeom>
          <a:avLst/>
          <a:gdLst/>
          <a:ahLst/>
          <a:cxnLst/>
          <a:rect l="0" t="0" r="0" b="0"/>
          <a:pathLst>
            <a:path>
              <a:moveTo>
                <a:pt x="0" y="26367"/>
              </a:moveTo>
              <a:lnTo>
                <a:pt x="436710" y="263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r-HR" sz="500" kern="1200"/>
        </a:p>
      </dsp:txBody>
      <dsp:txXfrm rot="5400000">
        <a:off x="2467169" y="3551226"/>
        <a:ext cx="21835" cy="21835"/>
      </dsp:txXfrm>
    </dsp:sp>
    <dsp:sp modelId="{DFFEC9FA-B7E5-4FE4-B738-D21E660CA433}">
      <dsp:nvSpPr>
        <dsp:cNvPr id="0" name=""/>
        <dsp:cNvSpPr/>
      </dsp:nvSpPr>
      <dsp:spPr>
        <a:xfrm>
          <a:off x="1752085" y="3780499"/>
          <a:ext cx="1452004" cy="14520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1400" b="0" i="0" u="none" strike="noStrike" kern="1200" cap="none" normalizeH="0" baseline="0" smtClean="0">
              <a:ln>
                <a:noFill/>
              </a:ln>
              <a:solidFill>
                <a:srgbClr val="000000"/>
              </a:solidFill>
              <a:effectLst/>
              <a:latin typeface="Arial" charset="0"/>
            </a:rPr>
            <a:t>Neuropatska</a:t>
          </a:r>
          <a:endParaRPr kumimoji="0" lang="en-US" sz="1400" b="0" i="0" u="none" strike="noStrike" kern="1200" cap="none" normalizeH="0" baseline="0" smtClean="0">
            <a:ln>
              <a:noFill/>
            </a:ln>
            <a:solidFill>
              <a:srgbClr val="000000"/>
            </a:solidFill>
            <a:effectLst/>
            <a:latin typeface="Arial" charset="0"/>
          </a:endParaRPr>
        </a:p>
      </dsp:txBody>
      <dsp:txXfrm>
        <a:off x="1752085" y="3780499"/>
        <a:ext cx="1452004" cy="1452004"/>
      </dsp:txXfrm>
    </dsp:sp>
    <dsp:sp modelId="{AEF5B89A-FA48-4D82-A7EF-08B017B2F56D}">
      <dsp:nvSpPr>
        <dsp:cNvPr id="0" name=""/>
        <dsp:cNvSpPr/>
      </dsp:nvSpPr>
      <dsp:spPr>
        <a:xfrm rot="9000000">
          <a:off x="1441895" y="3063598"/>
          <a:ext cx="436710" cy="52734"/>
        </a:xfrm>
        <a:custGeom>
          <a:avLst/>
          <a:gdLst/>
          <a:ahLst/>
          <a:cxnLst/>
          <a:rect l="0" t="0" r="0" b="0"/>
          <a:pathLst>
            <a:path>
              <a:moveTo>
                <a:pt x="0" y="26367"/>
              </a:moveTo>
              <a:lnTo>
                <a:pt x="436710" y="263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r-HR" sz="500" kern="1200"/>
        </a:p>
      </dsp:txBody>
      <dsp:txXfrm rot="9000000">
        <a:off x="1649332" y="3079048"/>
        <a:ext cx="21835" cy="21835"/>
      </dsp:txXfrm>
    </dsp:sp>
    <dsp:sp modelId="{F4A07AD1-D057-4F77-9BC1-AC10F99637D2}">
      <dsp:nvSpPr>
        <dsp:cNvPr id="0" name=""/>
        <dsp:cNvSpPr/>
      </dsp:nvSpPr>
      <dsp:spPr>
        <a:xfrm>
          <a:off x="116410" y="2836142"/>
          <a:ext cx="1452004" cy="14520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1400" b="0" i="0" u="none" strike="noStrike" kern="1200" cap="none" normalizeH="0" baseline="0" smtClean="0">
              <a:ln>
                <a:noFill/>
              </a:ln>
              <a:solidFill>
                <a:srgbClr val="000000"/>
              </a:solidFill>
              <a:effectLst/>
              <a:latin typeface="Arial" charset="0"/>
            </a:rPr>
            <a:t>Kronična</a:t>
          </a:r>
          <a:endParaRPr kumimoji="0" lang="en-US" sz="1400" b="0" i="0" u="none" strike="noStrike" kern="1200" cap="none" normalizeH="0" baseline="0" smtClean="0">
            <a:ln>
              <a:noFill/>
            </a:ln>
            <a:solidFill>
              <a:srgbClr val="000000"/>
            </a:solidFill>
            <a:effectLst/>
            <a:latin typeface="Arial" charset="0"/>
          </a:endParaRPr>
        </a:p>
      </dsp:txBody>
      <dsp:txXfrm>
        <a:off x="116410" y="2836142"/>
        <a:ext cx="1452004" cy="1452004"/>
      </dsp:txXfrm>
    </dsp:sp>
    <dsp:sp modelId="{57720658-1FDC-4316-AE79-F22E5930AA89}">
      <dsp:nvSpPr>
        <dsp:cNvPr id="0" name=""/>
        <dsp:cNvSpPr/>
      </dsp:nvSpPr>
      <dsp:spPr>
        <a:xfrm rot="12600000">
          <a:off x="1441895" y="2119241"/>
          <a:ext cx="436710" cy="52734"/>
        </a:xfrm>
        <a:custGeom>
          <a:avLst/>
          <a:gdLst/>
          <a:ahLst/>
          <a:cxnLst/>
          <a:rect l="0" t="0" r="0" b="0"/>
          <a:pathLst>
            <a:path>
              <a:moveTo>
                <a:pt x="0" y="26367"/>
              </a:moveTo>
              <a:lnTo>
                <a:pt x="436710" y="263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r-HR" sz="500" kern="1200"/>
        </a:p>
      </dsp:txBody>
      <dsp:txXfrm rot="12600000">
        <a:off x="1649332" y="2134691"/>
        <a:ext cx="21835" cy="21835"/>
      </dsp:txXfrm>
    </dsp:sp>
    <dsp:sp modelId="{22AFB1B0-5B5B-4790-A00A-1B4C29E3C0F1}">
      <dsp:nvSpPr>
        <dsp:cNvPr id="0" name=""/>
        <dsp:cNvSpPr/>
      </dsp:nvSpPr>
      <dsp:spPr>
        <a:xfrm>
          <a:off x="116410" y="947428"/>
          <a:ext cx="1452004" cy="14520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1400" b="0" i="0" u="none" strike="noStrike" kern="1200" cap="none" normalizeH="0" baseline="0" smtClean="0">
              <a:ln>
                <a:noFill/>
              </a:ln>
              <a:solidFill>
                <a:srgbClr val="000000"/>
              </a:solidFill>
              <a:effectLst/>
              <a:latin typeface="Arial" charset="0"/>
            </a:rPr>
            <a:t>Probijajuća</a:t>
          </a:r>
          <a:endParaRPr kumimoji="0" lang="en-US" sz="1400" b="0" i="0" u="none" strike="noStrike" kern="1200" cap="none" normalizeH="0" baseline="0" smtClean="0">
            <a:ln>
              <a:noFill/>
            </a:ln>
            <a:solidFill>
              <a:srgbClr val="000000"/>
            </a:solidFill>
            <a:effectLst/>
            <a:latin typeface="Arial" charset="0"/>
          </a:endParaRPr>
        </a:p>
      </dsp:txBody>
      <dsp:txXfrm>
        <a:off x="116410" y="947428"/>
        <a:ext cx="1452004" cy="1452004"/>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9C033E8B-CD4D-468A-A2C6-06BB52E54EF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5222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23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43911892-F959-4705-9F4B-BCDC42D46CB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F86BCB0E-D81A-4035-9617-FA8F1B87A689}" type="slidenum">
              <a:rPr lang="en-US" smtClean="0">
                <a:cs typeface="Arial" charset="0"/>
              </a:rPr>
              <a:pPr/>
              <a:t>11</a:t>
            </a:fld>
            <a:endParaRPr lang="en-US" smtClean="0">
              <a:cs typeface="Arial" charset="0"/>
            </a:endParaRPr>
          </a:p>
        </p:txBody>
      </p:sp>
      <p:sp>
        <p:nvSpPr>
          <p:cNvPr id="30722" name="Rectangle 2"/>
          <p:cNvSpPr>
            <a:spLocks noGrp="1" noRot="1" noChangeAspect="1" noChangeArrowheads="1" noTextEdit="1"/>
          </p:cNvSpPr>
          <p:nvPr>
            <p:ph type="sldImg"/>
          </p:nvPr>
        </p:nvSpPr>
        <p:spPr>
          <a:xfrm>
            <a:off x="1676400" y="685800"/>
            <a:ext cx="3657600" cy="2743200"/>
          </a:xfrm>
          <a:ln/>
        </p:spPr>
      </p:sp>
      <p:sp>
        <p:nvSpPr>
          <p:cNvPr id="30723" name="Rectangle 3"/>
          <p:cNvSpPr>
            <a:spLocks noGrp="1" noChangeArrowheads="1"/>
          </p:cNvSpPr>
          <p:nvPr>
            <p:ph type="body" idx="1"/>
          </p:nvPr>
        </p:nvSpPr>
        <p:spPr>
          <a:xfrm>
            <a:off x="533400" y="3505200"/>
            <a:ext cx="6096000" cy="5181600"/>
          </a:xfrm>
          <a:noFill/>
          <a:ln/>
        </p:spPr>
        <p:txBody>
          <a:bodyPr/>
          <a:lstStyle/>
          <a:p>
            <a:pPr eaLnBrk="1" hangingPunct="1">
              <a:lnSpc>
                <a:spcPct val="95000"/>
              </a:lnSpc>
              <a:spcBef>
                <a:spcPct val="0"/>
              </a:spcBef>
            </a:pPr>
            <a:r>
              <a:rPr lang="en-US" sz="800" smtClean="0"/>
              <a:t>Assumptions may be made that all cancer and cancer therapy causes pain, which is not the case.  Knowledge of the causes of pain in the person with cancer will enable the health care professional to more effectively predict, preempt and treat pain. </a:t>
            </a:r>
          </a:p>
          <a:p>
            <a:pPr eaLnBrk="1" hangingPunct="1">
              <a:lnSpc>
                <a:spcPct val="95000"/>
              </a:lnSpc>
              <a:spcBef>
                <a:spcPct val="0"/>
              </a:spcBef>
            </a:pPr>
            <a:endParaRPr lang="en-US" sz="800" smtClean="0"/>
          </a:p>
          <a:p>
            <a:pPr eaLnBrk="1" hangingPunct="1">
              <a:lnSpc>
                <a:spcPct val="95000"/>
              </a:lnSpc>
              <a:spcBef>
                <a:spcPct val="0"/>
              </a:spcBef>
            </a:pPr>
            <a:r>
              <a:rPr lang="en-US" sz="800" i="1" smtClean="0"/>
              <a:t>Interaction:  </a:t>
            </a:r>
            <a:r>
              <a:rPr lang="en-US" sz="800" smtClean="0"/>
              <a:t>Build this slide.  Have participants brainstorm potential causes of pain, citing specific examples.</a:t>
            </a:r>
          </a:p>
          <a:p>
            <a:pPr eaLnBrk="1" hangingPunct="1">
              <a:lnSpc>
                <a:spcPct val="95000"/>
              </a:lnSpc>
              <a:spcBef>
                <a:spcPct val="0"/>
              </a:spcBef>
            </a:pPr>
            <a:endParaRPr lang="en-US" sz="800" smtClean="0"/>
          </a:p>
          <a:p>
            <a:pPr eaLnBrk="1" hangingPunct="1">
              <a:lnSpc>
                <a:spcPct val="95000"/>
              </a:lnSpc>
              <a:spcBef>
                <a:spcPct val="0"/>
              </a:spcBef>
            </a:pPr>
            <a:r>
              <a:rPr lang="en-US" sz="800" smtClean="0"/>
              <a:t>Pain in the patient with cancer may be acute, persistent and/or intermittent and may have a variety of etiologies. Further complicating care, pain may be the result of nociceptive, neuropathic or mixed mechanisms.  It is important that the source and type of pain be identified whenever possible.  Pain as a result of tumor involvement may be secondary to space occupying lesions such as hepatic metastasis, destructive lesions such as bone metastasis, brain metastasis, tumor infiltration of nerves, pain associated with hypercalcemia, etc.  Acute pain syndromes are commonly caused by diagnostic or therapeutic interventions as well as cancer itself.  Persistent pain syndromes have a more complex taxonomy, related to the associated etiologies and pathophysiologies.</a:t>
            </a:r>
            <a:r>
              <a:rPr lang="en-US" sz="800" baseline="30000" smtClean="0"/>
              <a:t>1-3</a:t>
            </a:r>
            <a:r>
              <a:rPr lang="en-US" sz="800" smtClean="0"/>
              <a:t>  </a:t>
            </a:r>
          </a:p>
          <a:p>
            <a:pPr eaLnBrk="1" hangingPunct="1">
              <a:lnSpc>
                <a:spcPct val="95000"/>
              </a:lnSpc>
              <a:spcBef>
                <a:spcPct val="0"/>
              </a:spcBef>
            </a:pPr>
            <a:r>
              <a:rPr lang="en-US" sz="800" u="sng" smtClean="0"/>
              <a:t>Acute pain associated with:</a:t>
            </a:r>
          </a:p>
          <a:p>
            <a:pPr eaLnBrk="1" hangingPunct="1">
              <a:lnSpc>
                <a:spcPct val="95000"/>
              </a:lnSpc>
              <a:spcBef>
                <a:spcPct val="0"/>
              </a:spcBef>
              <a:buFontTx/>
              <a:buChar char="•"/>
            </a:pPr>
            <a:r>
              <a:rPr lang="en-US" sz="800" smtClean="0"/>
              <a:t>Diagnostic procedures – e.g. bone marrow biopsy, venipuncture, paracentesis</a:t>
            </a:r>
          </a:p>
          <a:p>
            <a:pPr eaLnBrk="1" hangingPunct="1">
              <a:lnSpc>
                <a:spcPct val="95000"/>
              </a:lnSpc>
              <a:spcBef>
                <a:spcPct val="0"/>
              </a:spcBef>
              <a:buFontTx/>
              <a:buChar char="•"/>
            </a:pPr>
            <a:r>
              <a:rPr lang="en-US" sz="800" smtClean="0"/>
              <a:t>Surgery – e.g. incisional pain, mastectomy</a:t>
            </a:r>
          </a:p>
          <a:p>
            <a:pPr eaLnBrk="1" hangingPunct="1">
              <a:lnSpc>
                <a:spcPct val="95000"/>
              </a:lnSpc>
              <a:spcBef>
                <a:spcPct val="0"/>
              </a:spcBef>
              <a:buFontTx/>
              <a:buChar char="•"/>
            </a:pPr>
            <a:r>
              <a:rPr lang="en-US" sz="800" smtClean="0"/>
              <a:t>Therapeutic procedures – e.g. pleurodesis, tumor embolization, nephrostomy insertion</a:t>
            </a:r>
          </a:p>
          <a:p>
            <a:pPr eaLnBrk="1" hangingPunct="1">
              <a:lnSpc>
                <a:spcPct val="95000"/>
              </a:lnSpc>
              <a:spcBef>
                <a:spcPct val="0"/>
              </a:spcBef>
              <a:buFontTx/>
              <a:buChar char="•"/>
            </a:pPr>
            <a:r>
              <a:rPr lang="en-US" sz="800" smtClean="0"/>
              <a:t>Chemotherapy – e.g. mucositis, peripheral neuropathy (e.g. vincristine cisplatin, paclitaxel), bone pain from colony stimulating factors</a:t>
            </a:r>
          </a:p>
          <a:p>
            <a:pPr eaLnBrk="1" hangingPunct="1">
              <a:lnSpc>
                <a:spcPct val="95000"/>
              </a:lnSpc>
              <a:spcBef>
                <a:spcPct val="0"/>
              </a:spcBef>
              <a:buFontTx/>
              <a:buChar char="•"/>
            </a:pPr>
            <a:r>
              <a:rPr lang="en-US" sz="800" smtClean="0"/>
              <a:t>Immunotherapy – e.g. arthralgia and myalgia from interferon and interleukin</a:t>
            </a:r>
          </a:p>
          <a:p>
            <a:pPr eaLnBrk="1" hangingPunct="1">
              <a:lnSpc>
                <a:spcPct val="95000"/>
              </a:lnSpc>
              <a:spcBef>
                <a:spcPct val="0"/>
              </a:spcBef>
              <a:buFontTx/>
              <a:buChar char="•"/>
            </a:pPr>
            <a:r>
              <a:rPr lang="en-US" sz="800" smtClean="0"/>
              <a:t>Radiation therapy – e.g. mucositis, enteritis, proctocolitis, early onset brachial plexopathy</a:t>
            </a:r>
          </a:p>
          <a:p>
            <a:pPr eaLnBrk="1" hangingPunct="1">
              <a:lnSpc>
                <a:spcPct val="95000"/>
              </a:lnSpc>
              <a:spcBef>
                <a:spcPct val="0"/>
              </a:spcBef>
              <a:buFontTx/>
              <a:buChar char="•"/>
            </a:pPr>
            <a:r>
              <a:rPr lang="en-US" sz="800" smtClean="0"/>
              <a:t>Tumor – e.g. vertebral collapse and other pathological fractures, acute obstruction of hollow viscus, headache</a:t>
            </a:r>
          </a:p>
          <a:p>
            <a:pPr eaLnBrk="1" hangingPunct="1">
              <a:lnSpc>
                <a:spcPct val="95000"/>
              </a:lnSpc>
              <a:spcBef>
                <a:spcPct val="0"/>
              </a:spcBef>
              <a:buFontTx/>
              <a:buChar char="•"/>
            </a:pPr>
            <a:r>
              <a:rPr lang="en-US" sz="800" smtClean="0"/>
              <a:t>Infection – e.g. myalgia and arthralgia associated with sepsis, soft tissue inflammation</a:t>
            </a:r>
            <a:r>
              <a:rPr lang="en-US" sz="800" baseline="30000" smtClean="0"/>
              <a:t>1-3</a:t>
            </a:r>
            <a:endParaRPr lang="en-US" sz="800" smtClean="0"/>
          </a:p>
          <a:p>
            <a:pPr eaLnBrk="1" hangingPunct="1">
              <a:lnSpc>
                <a:spcPct val="95000"/>
              </a:lnSpc>
              <a:spcBef>
                <a:spcPct val="0"/>
              </a:spcBef>
            </a:pPr>
            <a:r>
              <a:rPr lang="en-US" sz="800" u="sng" smtClean="0"/>
              <a:t>Persistent / chronic pain in patients with cancer associated with:</a:t>
            </a:r>
          </a:p>
          <a:p>
            <a:pPr eaLnBrk="1" hangingPunct="1">
              <a:lnSpc>
                <a:spcPct val="95000"/>
              </a:lnSpc>
              <a:spcBef>
                <a:spcPct val="0"/>
              </a:spcBef>
              <a:buFontTx/>
              <a:buChar char="•"/>
            </a:pPr>
            <a:r>
              <a:rPr lang="en-US" sz="800" smtClean="0"/>
              <a:t>Tumor – e.g. bone metastases, paraneoplastic syndromes, neoplastic involvement of the viscera, radiculopathy, plexopathy</a:t>
            </a:r>
          </a:p>
          <a:p>
            <a:pPr eaLnBrk="1" hangingPunct="1">
              <a:lnSpc>
                <a:spcPct val="95000"/>
              </a:lnSpc>
              <a:spcBef>
                <a:spcPct val="0"/>
              </a:spcBef>
              <a:buFontTx/>
              <a:buChar char="•"/>
            </a:pPr>
            <a:r>
              <a:rPr lang="en-US" sz="800" smtClean="0"/>
              <a:t>Radiation – e.g. osteonecrosis, lymphedema, abdominal pain, plexus fibrosis, myelopathy, tissue fibrosis</a:t>
            </a:r>
          </a:p>
          <a:p>
            <a:pPr eaLnBrk="1" hangingPunct="1">
              <a:lnSpc>
                <a:spcPct val="95000"/>
              </a:lnSpc>
              <a:spcBef>
                <a:spcPct val="0"/>
              </a:spcBef>
              <a:buFontTx/>
              <a:buChar char="•"/>
            </a:pPr>
            <a:r>
              <a:rPr lang="en-US" sz="800" smtClean="0"/>
              <a:t>Chemotherapy – e.g. abdominal pain due to intraperitoneal infusion, polyneuropathies</a:t>
            </a:r>
          </a:p>
          <a:p>
            <a:pPr eaLnBrk="1" hangingPunct="1">
              <a:lnSpc>
                <a:spcPct val="95000"/>
              </a:lnSpc>
              <a:spcBef>
                <a:spcPct val="0"/>
              </a:spcBef>
              <a:buFontTx/>
              <a:buChar char="•"/>
            </a:pPr>
            <a:r>
              <a:rPr lang="en-US" sz="800" smtClean="0"/>
              <a:t>Surgery – e.g. lymphedema, post mastectomy syndrome, post radical neck dissection syndrome, phantom limb pain</a:t>
            </a:r>
            <a:r>
              <a:rPr lang="en-US" sz="800" baseline="30000" smtClean="0"/>
              <a:t>1-3</a:t>
            </a:r>
          </a:p>
          <a:p>
            <a:pPr eaLnBrk="1" hangingPunct="1">
              <a:lnSpc>
                <a:spcPct val="95000"/>
              </a:lnSpc>
              <a:spcBef>
                <a:spcPct val="0"/>
              </a:spcBef>
              <a:buFontTx/>
              <a:buChar char="•"/>
            </a:pPr>
            <a:endParaRPr lang="en-US" sz="800" smtClean="0"/>
          </a:p>
          <a:p>
            <a:pPr eaLnBrk="1" hangingPunct="1">
              <a:lnSpc>
                <a:spcPct val="90000"/>
              </a:lnSpc>
              <a:spcBef>
                <a:spcPct val="0"/>
              </a:spcBef>
            </a:pPr>
            <a:r>
              <a:rPr lang="en-US" sz="800" smtClean="0"/>
              <a:t>Oncologic Emergencies:  Although beyond the scope of this presentation, healthcare professionals must be mindful of pain-related oncologic emergencies that require prompt diagnosis and treatment.  Treatment should include analgesics as well as specific treatment of the oncologic emergency as clinically indicated.  Oncologic emergencies most often associated with pain include bone fracture or impending fracture of weight-bearing bone, brain metastases, spinal cord compression/epidural metastases, leptomeningeal metastases and pain related to infection.</a:t>
            </a:r>
            <a:r>
              <a:rPr lang="en-US" sz="800" baseline="30000" smtClean="0"/>
              <a:t>1,3</a:t>
            </a:r>
          </a:p>
          <a:p>
            <a:pPr eaLnBrk="1" hangingPunct="1">
              <a:lnSpc>
                <a:spcPct val="95000"/>
              </a:lnSpc>
              <a:spcBef>
                <a:spcPct val="0"/>
              </a:spcBef>
            </a:pPr>
            <a:endParaRPr lang="en-US" sz="800" smtClean="0"/>
          </a:p>
          <a:p>
            <a:pPr eaLnBrk="1" hangingPunct="1">
              <a:lnSpc>
                <a:spcPct val="95000"/>
              </a:lnSpc>
              <a:spcBef>
                <a:spcPct val="0"/>
              </a:spcBef>
            </a:pPr>
            <a:r>
              <a:rPr lang="en-US" sz="800" smtClean="0"/>
              <a:t>The incidence of pain related to treatment or an unrelated condition may be getting higher.  More aggressive treatment options are becoming available and there is more use of combination therapy, both of which may increase the incidence of pain.  In addition, people with an increased survival may be more likely to develop a persistent pain state.</a:t>
            </a:r>
          </a:p>
          <a:p>
            <a:pPr eaLnBrk="1" hangingPunct="1">
              <a:lnSpc>
                <a:spcPct val="95000"/>
              </a:lnSpc>
              <a:spcBef>
                <a:spcPct val="0"/>
              </a:spcBef>
            </a:pPr>
            <a:endParaRPr lang="en-US" sz="800" smtClean="0"/>
          </a:p>
          <a:p>
            <a:pPr eaLnBrk="1" hangingPunct="1">
              <a:lnSpc>
                <a:spcPct val="95000"/>
              </a:lnSpc>
              <a:spcBef>
                <a:spcPct val="0"/>
              </a:spcBef>
            </a:pPr>
            <a:r>
              <a:rPr lang="en-US" sz="800" smtClean="0"/>
              <a:t>It is also important to consider the incidence of persistent pain of a non malignant etiology and the likelihood that a cancer patient may have pain unrelated to their cancer.  (Examples may include arthritis, spinal stenosis, diabetic neuropathy)  This etiology does not diminish the impact or consequences of their pain in relation to their cancer.</a:t>
            </a:r>
          </a:p>
          <a:p>
            <a:pPr eaLnBrk="1" hangingPunct="1">
              <a:lnSpc>
                <a:spcPct val="95000"/>
              </a:lnSpc>
              <a:spcBef>
                <a:spcPct val="0"/>
              </a:spcBef>
            </a:pPr>
            <a:endParaRPr lang="en-US" sz="800" smtClean="0"/>
          </a:p>
          <a:p>
            <a:pPr eaLnBrk="1" hangingPunct="1">
              <a:lnSpc>
                <a:spcPct val="95000"/>
              </a:lnSpc>
              <a:spcBef>
                <a:spcPct val="0"/>
              </a:spcBef>
            </a:pPr>
            <a:r>
              <a:rPr lang="en-US" sz="700" smtClean="0"/>
              <a:t>References:</a:t>
            </a:r>
          </a:p>
          <a:p>
            <a:pPr eaLnBrk="1" hangingPunct="1">
              <a:lnSpc>
                <a:spcPct val="80000"/>
              </a:lnSpc>
              <a:spcBef>
                <a:spcPct val="0"/>
              </a:spcBef>
            </a:pPr>
            <a:r>
              <a:rPr lang="en-US" sz="700" baseline="30000" smtClean="0"/>
              <a:t>1</a:t>
            </a:r>
            <a:r>
              <a:rPr lang="en-US" sz="700" smtClean="0"/>
              <a:t>American Medical Association.  </a:t>
            </a:r>
            <a:r>
              <a:rPr lang="en-US" sz="700" i="1" smtClean="0"/>
              <a:t>Pain Management Module 10:  Overview and Assessment of Cancer Pain</a:t>
            </a:r>
            <a:r>
              <a:rPr lang="en-US" sz="700" smtClean="0"/>
              <a:t>. December 2005. </a:t>
            </a:r>
          </a:p>
          <a:p>
            <a:pPr eaLnBrk="1" hangingPunct="1">
              <a:lnSpc>
                <a:spcPct val="80000"/>
              </a:lnSpc>
              <a:spcBef>
                <a:spcPct val="0"/>
              </a:spcBef>
            </a:pPr>
            <a:r>
              <a:rPr lang="en-US" sz="700" baseline="30000" smtClean="0"/>
              <a:t>2</a:t>
            </a:r>
            <a:r>
              <a:rPr lang="en-US" sz="700" smtClean="0"/>
              <a:t>American Medical Association.  </a:t>
            </a:r>
            <a:r>
              <a:rPr lang="en-US" sz="700" i="1" smtClean="0"/>
              <a:t>Pain Management Part 4:  Cancer Pain and End-of-Life Care</a:t>
            </a:r>
            <a:r>
              <a:rPr lang="en-US" sz="700" smtClean="0"/>
              <a:t>, December 2003; p 6-9.</a:t>
            </a:r>
          </a:p>
          <a:p>
            <a:pPr eaLnBrk="1" hangingPunct="1">
              <a:lnSpc>
                <a:spcPct val="80000"/>
              </a:lnSpc>
              <a:spcBef>
                <a:spcPct val="0"/>
              </a:spcBef>
            </a:pPr>
            <a:r>
              <a:rPr lang="en-US" sz="700" baseline="30000" smtClean="0"/>
              <a:t>3</a:t>
            </a:r>
            <a:r>
              <a:rPr lang="en-US" sz="700" smtClean="0"/>
              <a:t>National Cancer Institute.  </a:t>
            </a:r>
            <a:r>
              <a:rPr lang="en-US" sz="700" i="1" smtClean="0"/>
              <a:t>Pain</a:t>
            </a:r>
            <a:r>
              <a:rPr lang="en-US" sz="700" smtClean="0"/>
              <a:t>, modified 1/23/07; p 5-8.  http://cancer.gov/cancerinfo/pdq/supportivecare/pain/healthprofessional  Accessed 3/02/07.</a:t>
            </a:r>
          </a:p>
          <a:p>
            <a:pPr eaLnBrk="1" hangingPunct="1">
              <a:lnSpc>
                <a:spcPct val="80000"/>
              </a:lnSpc>
              <a:spcBef>
                <a:spcPct val="0"/>
              </a:spcBef>
            </a:pPr>
            <a:endParaRPr lang="en-US" sz="700" smtClean="0"/>
          </a:p>
          <a:p>
            <a:pPr eaLnBrk="1" hangingPunct="1">
              <a:lnSpc>
                <a:spcPct val="95000"/>
              </a:lnSpc>
              <a:spcBef>
                <a:spcPct val="0"/>
              </a:spcBef>
            </a:pPr>
            <a:endParaRPr lang="en-US" sz="5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ADE381F7-7862-49AD-83E5-7C0F8A0C5A3E}" type="slidenum">
              <a:rPr lang="en-US" smtClean="0">
                <a:cs typeface="Arial" charset="0"/>
              </a:rPr>
              <a:pPr/>
              <a:t>12</a:t>
            </a:fld>
            <a:endParaRPr lang="en-US" smtClean="0">
              <a:cs typeface="Arial"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xfrm>
            <a:off x="304800" y="4191000"/>
            <a:ext cx="6096000" cy="4800600"/>
          </a:xfrm>
          <a:noFill/>
          <a:ln/>
        </p:spPr>
        <p:txBody>
          <a:bodyPr/>
          <a:lstStyle/>
          <a:p>
            <a:pPr eaLnBrk="1" hangingPunct="1">
              <a:lnSpc>
                <a:spcPct val="85000"/>
              </a:lnSpc>
              <a:spcBef>
                <a:spcPct val="0"/>
              </a:spcBef>
            </a:pPr>
            <a:r>
              <a:rPr lang="en-US" sz="900" smtClean="0"/>
              <a:t>Many factors may influence pain severity for any  given patient, highlighting the need for a thorough understanding of the patient, their pain and their underlying disease</a:t>
            </a:r>
            <a:r>
              <a:rPr lang="en-US" sz="900" b="1" smtClean="0"/>
              <a:t>.  </a:t>
            </a:r>
          </a:p>
          <a:p>
            <a:pPr eaLnBrk="1" hangingPunct="1">
              <a:lnSpc>
                <a:spcPct val="85000"/>
              </a:lnSpc>
              <a:spcBef>
                <a:spcPct val="0"/>
              </a:spcBef>
            </a:pPr>
            <a:endParaRPr lang="en-US" sz="900" b="1" smtClean="0"/>
          </a:p>
          <a:p>
            <a:pPr eaLnBrk="1" hangingPunct="1">
              <a:lnSpc>
                <a:spcPct val="85000"/>
              </a:lnSpc>
              <a:spcBef>
                <a:spcPct val="0"/>
              </a:spcBef>
            </a:pPr>
            <a:r>
              <a:rPr lang="en-US" sz="900" i="1" smtClean="0"/>
              <a:t>Type of Cancer</a:t>
            </a:r>
            <a:r>
              <a:rPr lang="en-US" sz="900" smtClean="0"/>
              <a:t> – not all cancers cause pain and not all people with a pain-associated diagnosis will experience pain to the same intensity, if at all.  However, it is important to be mindful of the fact that pain prevalence rates have been estimated at 40-90% depending on the primary site of cancer.</a:t>
            </a:r>
            <a:r>
              <a:rPr lang="en-US" sz="900" baseline="30000" smtClean="0"/>
              <a:t>1</a:t>
            </a:r>
            <a:r>
              <a:rPr lang="en-US" sz="900" smtClean="0"/>
              <a:t>  Certain cancers are more likely to result in pain. Most cancer pain arises when a tumor presses on bone, nerves or body organs.</a:t>
            </a:r>
            <a:r>
              <a:rPr lang="en-US" sz="900" baseline="30000" smtClean="0"/>
              <a:t>2,3</a:t>
            </a:r>
          </a:p>
          <a:p>
            <a:pPr eaLnBrk="1" hangingPunct="1">
              <a:lnSpc>
                <a:spcPct val="85000"/>
              </a:lnSpc>
              <a:spcBef>
                <a:spcPct val="0"/>
              </a:spcBef>
            </a:pPr>
            <a:endParaRPr lang="en-US" sz="900" smtClean="0"/>
          </a:p>
          <a:p>
            <a:pPr eaLnBrk="1" hangingPunct="1">
              <a:lnSpc>
                <a:spcPct val="85000"/>
              </a:lnSpc>
              <a:spcBef>
                <a:spcPct val="0"/>
              </a:spcBef>
            </a:pPr>
            <a:r>
              <a:rPr lang="en-US" sz="900" smtClean="0"/>
              <a:t>Common cancer pain presentations include, but are not limited to:  bone metastasis from breast, lung, and prostate cancers and multiple myeloma; epidural spinal cord compression associated with breast, lung, prostate and renal cancer and multiple myeloma; cervical, brachial, and lumbosacral plexopathies occurring when a plexus is infiltrated by tumor or compressed by fibrosis after surgery or radiation therapy; peripheral neuropathy from tumor compression; and abdominal pain related to tumor invasion of nerves or peritoneal surfaces, visceral distention and bowel obstruction.</a:t>
            </a:r>
            <a:r>
              <a:rPr lang="en-US" sz="900" baseline="30000" smtClean="0"/>
              <a:t>2</a:t>
            </a:r>
            <a:endParaRPr lang="en-US" sz="900" smtClean="0"/>
          </a:p>
          <a:p>
            <a:pPr eaLnBrk="1" hangingPunct="1">
              <a:lnSpc>
                <a:spcPct val="85000"/>
              </a:lnSpc>
              <a:spcBef>
                <a:spcPct val="0"/>
              </a:spcBef>
            </a:pPr>
            <a:endParaRPr lang="en-US" sz="900" smtClean="0"/>
          </a:p>
          <a:p>
            <a:pPr eaLnBrk="1" hangingPunct="1">
              <a:lnSpc>
                <a:spcPct val="85000"/>
              </a:lnSpc>
              <a:spcBef>
                <a:spcPct val="0"/>
              </a:spcBef>
            </a:pPr>
            <a:r>
              <a:rPr lang="en-US" sz="900" i="1" smtClean="0"/>
              <a:t>Stage of disease</a:t>
            </a:r>
            <a:r>
              <a:rPr lang="en-US" sz="900" smtClean="0"/>
              <a:t> – Staging describes the extent or severity of an individual’s cancer based on the extent of the original (primary) tumor and the extent of spread in the body. Staging systems for cancer have evolved over time. They continue to change as scientists learn more about cancer. Some staging systems cover many types of cancer; others focus on a particular type</a:t>
            </a:r>
            <a:r>
              <a:rPr lang="en-US" sz="900" b="1" smtClean="0"/>
              <a:t>. </a:t>
            </a:r>
            <a:r>
              <a:rPr lang="en-US" sz="900" smtClean="0"/>
              <a:t>The common elements considered in most staging systems are: location of the primary tumor, tumor size and number of tumors, lymph node involvement (spread of cancer into lymph nodes), cell type and tumor grade* (how closely the cancer cells resemble normal tissue), and</a:t>
            </a:r>
            <a:r>
              <a:rPr lang="en-US" sz="900" b="1" smtClean="0"/>
              <a:t> </a:t>
            </a:r>
            <a:r>
              <a:rPr lang="en-US" sz="900" smtClean="0"/>
              <a:t>presence or absence of metastasis.</a:t>
            </a:r>
            <a:r>
              <a:rPr lang="en-US" sz="900" baseline="30000" smtClean="0"/>
              <a:t>5</a:t>
            </a:r>
            <a:r>
              <a:rPr lang="en-US" sz="900" smtClean="0"/>
              <a:t>  Typically, more advanced stage cancers and those which have metastasized will result in more pain.</a:t>
            </a:r>
          </a:p>
          <a:p>
            <a:pPr eaLnBrk="1" hangingPunct="1">
              <a:lnSpc>
                <a:spcPct val="85000"/>
              </a:lnSpc>
              <a:spcBef>
                <a:spcPct val="0"/>
              </a:spcBef>
            </a:pPr>
            <a:endParaRPr lang="en-US" sz="900" smtClean="0"/>
          </a:p>
          <a:p>
            <a:pPr eaLnBrk="1" hangingPunct="1">
              <a:lnSpc>
                <a:spcPct val="85000"/>
              </a:lnSpc>
              <a:spcBef>
                <a:spcPct val="0"/>
              </a:spcBef>
            </a:pPr>
            <a:r>
              <a:rPr lang="en-US" sz="900" i="1" smtClean="0"/>
              <a:t>Cancer therapy</a:t>
            </a:r>
            <a:r>
              <a:rPr lang="en-US" sz="900" smtClean="0"/>
              <a:t> - including chemotherapy, radiotherapy and surgery also can cause pain. In addition, certain painful conditions are more likely to occur in patients with a suppressed immune system, which often results from these therapies.   The use of multimodal therapy such as combination chemo/radiation, may increase the incidence and severity of pain.</a:t>
            </a:r>
            <a:r>
              <a:rPr lang="en-US" sz="900" baseline="30000" smtClean="0"/>
              <a:t>3,4  </a:t>
            </a:r>
            <a:r>
              <a:rPr lang="en-US" sz="900" smtClean="0"/>
              <a:t>Antineoplastic therapies will be discussed further on the next slide.</a:t>
            </a:r>
          </a:p>
          <a:p>
            <a:pPr eaLnBrk="1" hangingPunct="1">
              <a:lnSpc>
                <a:spcPct val="85000"/>
              </a:lnSpc>
              <a:spcBef>
                <a:spcPct val="0"/>
              </a:spcBef>
            </a:pPr>
            <a:endParaRPr lang="en-US" sz="900" smtClean="0"/>
          </a:p>
          <a:p>
            <a:pPr eaLnBrk="1" hangingPunct="1">
              <a:lnSpc>
                <a:spcPct val="85000"/>
              </a:lnSpc>
              <a:spcBef>
                <a:spcPct val="0"/>
              </a:spcBef>
            </a:pPr>
            <a:r>
              <a:rPr lang="en-US" sz="900" i="1" smtClean="0"/>
              <a:t>Pain Threshold</a:t>
            </a:r>
            <a:r>
              <a:rPr lang="en-US" sz="900" smtClean="0"/>
              <a:t> - many factors may influence a patient’s pain and the degree to which they suffer:  psychosocial factors (meaning, suffering), chronicity, expectations etc.</a:t>
            </a:r>
            <a:r>
              <a:rPr lang="en-US" sz="900" baseline="30000" smtClean="0"/>
              <a:t>3</a:t>
            </a:r>
          </a:p>
          <a:p>
            <a:pPr eaLnBrk="1" hangingPunct="1">
              <a:lnSpc>
                <a:spcPct val="85000"/>
              </a:lnSpc>
              <a:spcBef>
                <a:spcPct val="0"/>
              </a:spcBef>
            </a:pPr>
            <a:endParaRPr lang="en-US" sz="900" baseline="30000" smtClean="0"/>
          </a:p>
          <a:p>
            <a:pPr eaLnBrk="1" hangingPunct="1">
              <a:lnSpc>
                <a:spcPct val="85000"/>
              </a:lnSpc>
              <a:spcBef>
                <a:spcPct val="0"/>
              </a:spcBef>
            </a:pPr>
            <a:r>
              <a:rPr lang="en-US" sz="800" smtClean="0"/>
              <a:t>References:</a:t>
            </a:r>
          </a:p>
          <a:p>
            <a:pPr>
              <a:lnSpc>
                <a:spcPct val="90000"/>
              </a:lnSpc>
              <a:spcBef>
                <a:spcPct val="0"/>
              </a:spcBef>
            </a:pPr>
            <a:r>
              <a:rPr lang="en-US" sz="800" baseline="30000" smtClean="0"/>
              <a:t>1</a:t>
            </a:r>
            <a:r>
              <a:rPr lang="en-US" sz="800" smtClean="0"/>
              <a:t>Whitcomb LA, Kirsh KL, Passik SD.  Substance abuse issues in cancer pain.  </a:t>
            </a:r>
            <a:r>
              <a:rPr lang="en-US" sz="800" i="1" smtClean="0"/>
              <a:t>Current Pain and Headache Reports</a:t>
            </a:r>
            <a:r>
              <a:rPr lang="en-US" sz="800" smtClean="0"/>
              <a:t> 2002, 6: 183-190.</a:t>
            </a:r>
          </a:p>
          <a:p>
            <a:pPr eaLnBrk="1" hangingPunct="1">
              <a:lnSpc>
                <a:spcPct val="85000"/>
              </a:lnSpc>
              <a:spcBef>
                <a:spcPct val="0"/>
              </a:spcBef>
            </a:pPr>
            <a:r>
              <a:rPr lang="en-US" sz="800" baseline="30000" smtClean="0"/>
              <a:t>2</a:t>
            </a:r>
            <a:r>
              <a:rPr lang="en-US" sz="800" smtClean="0"/>
              <a:t>American Pain Society. </a:t>
            </a:r>
            <a:r>
              <a:rPr lang="en-US" sz="800" i="1" smtClean="0"/>
              <a:t>Guideline for the Management of Cancer Pain in Adults and Children</a:t>
            </a:r>
            <a:r>
              <a:rPr lang="en-US" sz="800" smtClean="0"/>
              <a:t>.  Clinical Practice Guideline No. 3.  Glenview, IL 2005; 34-37.</a:t>
            </a:r>
          </a:p>
          <a:p>
            <a:pPr eaLnBrk="1" hangingPunct="1">
              <a:lnSpc>
                <a:spcPct val="85000"/>
              </a:lnSpc>
              <a:spcBef>
                <a:spcPct val="0"/>
              </a:spcBef>
            </a:pPr>
            <a:r>
              <a:rPr lang="en-US" sz="800" baseline="30000" smtClean="0"/>
              <a:t>3</a:t>
            </a:r>
            <a:r>
              <a:rPr lang="en-US" sz="800" smtClean="0"/>
              <a:t>American Medical Association.  </a:t>
            </a:r>
            <a:r>
              <a:rPr lang="en-US" sz="800" i="1" smtClean="0"/>
              <a:t>Pain Management Module 10:  Overview and Assessment of Cancer Pain</a:t>
            </a:r>
            <a:r>
              <a:rPr lang="en-US" sz="800" smtClean="0"/>
              <a:t>. December 2005.</a:t>
            </a:r>
          </a:p>
          <a:p>
            <a:pPr eaLnBrk="1" hangingPunct="1">
              <a:lnSpc>
                <a:spcPct val="85000"/>
              </a:lnSpc>
              <a:spcBef>
                <a:spcPct val="0"/>
              </a:spcBef>
            </a:pPr>
            <a:r>
              <a:rPr lang="en-US" sz="800" baseline="30000" smtClean="0"/>
              <a:t>4</a:t>
            </a:r>
            <a:r>
              <a:rPr lang="en-US" sz="800" smtClean="0"/>
              <a:t>American Medical Association.  </a:t>
            </a:r>
            <a:r>
              <a:rPr lang="en-US" sz="800" i="1" smtClean="0"/>
              <a:t>Pain Management Part 4:  Cancer Pain and End-of-Life Care</a:t>
            </a:r>
            <a:r>
              <a:rPr lang="en-US" sz="800" smtClean="0"/>
              <a:t>, December 2003; p 6-9.</a:t>
            </a:r>
          </a:p>
          <a:p>
            <a:pPr eaLnBrk="1" hangingPunct="1">
              <a:lnSpc>
                <a:spcPct val="85000"/>
              </a:lnSpc>
              <a:spcBef>
                <a:spcPct val="0"/>
              </a:spcBef>
            </a:pPr>
            <a:r>
              <a:rPr lang="en-US" sz="800" baseline="30000" smtClean="0"/>
              <a:t>5</a:t>
            </a:r>
            <a:r>
              <a:rPr lang="en-US" sz="800" smtClean="0"/>
              <a:t>National Cancer Institute.  </a:t>
            </a:r>
            <a:r>
              <a:rPr lang="en-US" sz="800" i="1" smtClean="0"/>
              <a:t>Cancer Facts:  Staging</a:t>
            </a:r>
            <a:r>
              <a:rPr lang="en-US" sz="800" smtClean="0"/>
              <a:t>, 1/6/04. Available at:  http://cis.nci.nih.gov/asp/FactSheetPub/FactSheetList.asp  Accessed 3/02/07.</a:t>
            </a:r>
          </a:p>
          <a:p>
            <a:pPr eaLnBrk="1" hangingPunct="1">
              <a:lnSpc>
                <a:spcPct val="85000"/>
              </a:lnSpc>
              <a:spcBef>
                <a:spcPct val="0"/>
              </a:spcBef>
            </a:pPr>
            <a:endParaRPr lang="en-US" sz="8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3D32E543-D2EA-4CEC-AB09-8A5757CEE3F5}" type="slidenum">
              <a:rPr lang="en-US" smtClean="0">
                <a:cs typeface="Arial" charset="0"/>
              </a:rPr>
              <a:pPr/>
              <a:t>13</a:t>
            </a:fld>
            <a:endParaRPr lang="en-US" smtClean="0">
              <a:cs typeface="Arial" charset="0"/>
            </a:endParaRPr>
          </a:p>
        </p:txBody>
      </p:sp>
      <p:sp>
        <p:nvSpPr>
          <p:cNvPr id="34818" name="Rectangle 2"/>
          <p:cNvSpPr>
            <a:spLocks noGrp="1" noRot="1" noChangeAspect="1" noChangeArrowheads="1" noTextEdit="1"/>
          </p:cNvSpPr>
          <p:nvPr>
            <p:ph type="sldImg"/>
          </p:nvPr>
        </p:nvSpPr>
        <p:spPr>
          <a:ln w="12700" cap="flat">
            <a:solidFill>
              <a:schemeClr val="tx1"/>
            </a:solidFill>
          </a:ln>
        </p:spPr>
      </p:sp>
      <p:sp>
        <p:nvSpPr>
          <p:cNvPr id="34819" name="Rectangle 3"/>
          <p:cNvSpPr>
            <a:spLocks noGrp="1" noChangeArrowheads="1"/>
          </p:cNvSpPr>
          <p:nvPr>
            <p:ph type="body" idx="1"/>
          </p:nvPr>
        </p:nvSpPr>
        <p:spPr>
          <a:xfrm>
            <a:off x="304800" y="4114800"/>
            <a:ext cx="6172200" cy="4572000"/>
          </a:xfrm>
          <a:noFill/>
          <a:ln/>
        </p:spPr>
        <p:txBody>
          <a:bodyPr lIns="93657" tIns="44448" rIns="93657" bIns="44448"/>
          <a:lstStyle/>
          <a:p>
            <a:pPr marL="114300" lvl="1" eaLnBrk="1" hangingPunct="1">
              <a:lnSpc>
                <a:spcPct val="80000"/>
              </a:lnSpc>
              <a:spcBef>
                <a:spcPct val="0"/>
              </a:spcBef>
            </a:pPr>
            <a:r>
              <a:rPr lang="en-US" sz="900" smtClean="0"/>
              <a:t>Nociceptive and neuropathic pain syndromes, both acute and persistent, may result from or may be treated by using antineoplastic therapy.  The risk of pain may increase when multiple therapies are used.  Analgesia can be best achieved by effective treatment of the underlying pathology causing pain.  </a:t>
            </a:r>
          </a:p>
          <a:p>
            <a:pPr marL="114300" lvl="1" eaLnBrk="1" hangingPunct="1">
              <a:lnSpc>
                <a:spcPct val="80000"/>
              </a:lnSpc>
              <a:spcBef>
                <a:spcPct val="0"/>
              </a:spcBef>
            </a:pPr>
            <a:endParaRPr lang="en-US" sz="900" smtClean="0"/>
          </a:p>
          <a:p>
            <a:pPr marL="114300" lvl="1" eaLnBrk="1" hangingPunct="1">
              <a:lnSpc>
                <a:spcPct val="80000"/>
              </a:lnSpc>
              <a:spcBef>
                <a:spcPct val="0"/>
              </a:spcBef>
            </a:pPr>
            <a:r>
              <a:rPr lang="en-US" sz="900" i="1" smtClean="0"/>
              <a:t>Interaction:</a:t>
            </a:r>
            <a:r>
              <a:rPr lang="en-US" sz="900" smtClean="0"/>
              <a:t>  Ask participants to discuss types of antineoplastic therapy and how they may both cause and treat pain.</a:t>
            </a:r>
          </a:p>
          <a:p>
            <a:pPr marL="114300" lvl="1" eaLnBrk="1" hangingPunct="1">
              <a:lnSpc>
                <a:spcPct val="80000"/>
              </a:lnSpc>
              <a:spcBef>
                <a:spcPct val="0"/>
              </a:spcBef>
            </a:pPr>
            <a:endParaRPr lang="en-US" sz="900" smtClean="0"/>
          </a:p>
          <a:p>
            <a:pPr marL="114300" lvl="1" eaLnBrk="1" hangingPunct="1">
              <a:lnSpc>
                <a:spcPct val="80000"/>
              </a:lnSpc>
              <a:spcBef>
                <a:spcPct val="0"/>
              </a:spcBef>
            </a:pPr>
            <a:r>
              <a:rPr lang="en-US" sz="900" i="1" smtClean="0"/>
              <a:t>Surgery</a:t>
            </a:r>
            <a:r>
              <a:rPr lang="en-US" sz="900" smtClean="0"/>
              <a:t> is used in diagnosis, cure, control, and palliation.  Pain is related to the normal tissue disruption.  Surgery may also provide analgesia, for example, lysis of adhesions causing bowel obstruction.</a:t>
            </a:r>
            <a:r>
              <a:rPr lang="en-US" sz="900" baseline="30000" smtClean="0"/>
              <a:t>1</a:t>
            </a:r>
          </a:p>
          <a:p>
            <a:pPr marL="114300" lvl="1" eaLnBrk="1" hangingPunct="1">
              <a:lnSpc>
                <a:spcPct val="80000"/>
              </a:lnSpc>
              <a:spcBef>
                <a:spcPct val="0"/>
              </a:spcBef>
            </a:pPr>
            <a:endParaRPr lang="en-US" sz="900" smtClean="0"/>
          </a:p>
          <a:p>
            <a:pPr marL="114300" lvl="1" eaLnBrk="1" hangingPunct="1">
              <a:lnSpc>
                <a:spcPct val="80000"/>
              </a:lnSpc>
              <a:spcBef>
                <a:spcPct val="0"/>
              </a:spcBef>
            </a:pPr>
            <a:r>
              <a:rPr lang="en-US" sz="900" i="1" smtClean="0"/>
              <a:t>Chemotherapy</a:t>
            </a:r>
            <a:r>
              <a:rPr lang="en-US" sz="900" smtClean="0"/>
              <a:t> destroys a cell’s ability to grow or multiply, and affects normal as well as cancer cells.  While efforts are often made to protect or diminish effects on normal cells, damage may result in painful conditions such as mucositis or peripheral neuropathy.   Most patients improve once chemotherapy is stopped and normal cells and tissue have had a chance to repair themselves, although some may develop persistent pain, such as neuropathy with vinca alkaloids or taxanes.  Chemotherapy may be used for cure, control, and palliation.</a:t>
            </a:r>
            <a:r>
              <a:rPr lang="en-US" sz="900" baseline="30000" smtClean="0"/>
              <a:t>2</a:t>
            </a:r>
            <a:endParaRPr lang="en-US" sz="900" smtClean="0"/>
          </a:p>
          <a:p>
            <a:pPr marL="114300" lvl="1" eaLnBrk="1" hangingPunct="1">
              <a:lnSpc>
                <a:spcPct val="80000"/>
              </a:lnSpc>
              <a:spcBef>
                <a:spcPct val="0"/>
              </a:spcBef>
            </a:pPr>
            <a:endParaRPr lang="en-US" sz="900" smtClean="0"/>
          </a:p>
          <a:p>
            <a:pPr marL="114300" lvl="1" eaLnBrk="1" hangingPunct="1">
              <a:lnSpc>
                <a:spcPct val="80000"/>
              </a:lnSpc>
              <a:spcBef>
                <a:spcPct val="0"/>
              </a:spcBef>
            </a:pPr>
            <a:r>
              <a:rPr lang="en-US" sz="900" i="1" smtClean="0"/>
              <a:t>Radiotherapy  </a:t>
            </a:r>
            <a:r>
              <a:rPr lang="en-US" sz="900" smtClean="0"/>
              <a:t>is used in the treatment of about 50% of all patients with cancer, at some time during their disease, for cure, control and/or palliation.  Ionizing radiation focuses energy that injures or destroys cells in the area being treated by damaging their genetic material, making it impossible for these cells to continue to grow.  Side effects of radiation are dependent upon the anatomical location of treatment, dose per fraction and total dose of therapy.  Side effects typically do not begin immediately but start once the dose reaches a point beyond normal tissue tolerance.   Although radiation damages both cancer cells and normal cells, normal cells are usually able to repair themselves and function properly. Pain may be acute or persistent.</a:t>
            </a:r>
            <a:r>
              <a:rPr lang="en-US" sz="900" baseline="30000" smtClean="0"/>
              <a:t>3,4</a:t>
            </a:r>
            <a:r>
              <a:rPr lang="en-US" sz="900" smtClean="0"/>
              <a:t> </a:t>
            </a:r>
          </a:p>
          <a:p>
            <a:pPr marL="114300" lvl="1" eaLnBrk="1" hangingPunct="1">
              <a:lnSpc>
                <a:spcPct val="80000"/>
              </a:lnSpc>
              <a:spcBef>
                <a:spcPct val="0"/>
              </a:spcBef>
            </a:pPr>
            <a:endParaRPr lang="en-US" sz="900" smtClean="0"/>
          </a:p>
          <a:p>
            <a:pPr marL="114300" lvl="1" eaLnBrk="1" hangingPunct="1">
              <a:lnSpc>
                <a:spcPct val="80000"/>
              </a:lnSpc>
              <a:spcBef>
                <a:spcPct val="0"/>
              </a:spcBef>
            </a:pPr>
            <a:r>
              <a:rPr lang="en-US" sz="900" i="1" smtClean="0"/>
              <a:t>Biological therapies,</a:t>
            </a:r>
            <a:r>
              <a:rPr lang="en-US" sz="900" smtClean="0"/>
              <a:t> also called immunotherapy, biotherapy, or biological response modifier therapy, use the body’s immune system, either directly or indirectly, to treat cancer or to lessen the side effects that may be caused by some cancer treatments.  Examples include:  immunomodulating agents [eg bacillus Calmette-Guerin (BCG) and levamisole]; biological response modifiers (BRMs) [eg interferon (IFN), interleukins (IL); colony-stimulating factors (CSFs) (eg G-CSF, erythropoietin); monoclonal antibodies (MOABs) (eg rituximab, trastuzumab)].  Myalgias and arthralgias are common side effects.</a:t>
            </a:r>
            <a:r>
              <a:rPr lang="en-US" sz="900" baseline="30000" smtClean="0"/>
              <a:t>5</a:t>
            </a:r>
          </a:p>
          <a:p>
            <a:pPr marL="114300" lvl="1" eaLnBrk="1" hangingPunct="1">
              <a:lnSpc>
                <a:spcPct val="80000"/>
              </a:lnSpc>
              <a:spcBef>
                <a:spcPct val="0"/>
              </a:spcBef>
            </a:pPr>
            <a:endParaRPr lang="en-US" sz="900" smtClean="0"/>
          </a:p>
          <a:p>
            <a:pPr marL="114300" lvl="1" eaLnBrk="1" hangingPunct="1">
              <a:lnSpc>
                <a:spcPct val="80000"/>
              </a:lnSpc>
              <a:spcBef>
                <a:spcPct val="0"/>
              </a:spcBef>
            </a:pPr>
            <a:r>
              <a:rPr lang="en-US" sz="900" smtClean="0"/>
              <a:t>Combination Therapy – combination therapy is commonly used to target different stages of the cell cycle, treat local and systemic disease and to prevent/treat side effects of therapy.  Use of combination therapy may in some antineoplastic regimens increase the risk of treatment related pain syndromes.</a:t>
            </a:r>
          </a:p>
          <a:p>
            <a:pPr marL="114300" lvl="1" eaLnBrk="1" hangingPunct="1">
              <a:lnSpc>
                <a:spcPct val="80000"/>
              </a:lnSpc>
              <a:spcBef>
                <a:spcPct val="0"/>
              </a:spcBef>
            </a:pPr>
            <a:endParaRPr lang="en-US" sz="900" smtClean="0"/>
          </a:p>
          <a:p>
            <a:pPr marL="114300" lvl="1" eaLnBrk="1" hangingPunct="1">
              <a:lnSpc>
                <a:spcPct val="80000"/>
              </a:lnSpc>
              <a:spcBef>
                <a:spcPct val="0"/>
              </a:spcBef>
            </a:pPr>
            <a:r>
              <a:rPr lang="en-US" sz="800" smtClean="0"/>
              <a:t>References:</a:t>
            </a:r>
            <a:r>
              <a:rPr lang="en-US" sz="800" b="1" smtClean="0"/>
              <a:t>  </a:t>
            </a:r>
          </a:p>
          <a:p>
            <a:pPr marL="114300" lvl="1" eaLnBrk="1" hangingPunct="1">
              <a:lnSpc>
                <a:spcPct val="80000"/>
              </a:lnSpc>
              <a:spcBef>
                <a:spcPct val="0"/>
              </a:spcBef>
            </a:pPr>
            <a:r>
              <a:rPr lang="en-US" sz="800" baseline="30000" smtClean="0"/>
              <a:t>1</a:t>
            </a:r>
            <a:r>
              <a:rPr lang="en-US" sz="800" smtClean="0"/>
              <a:t>American Pain Society. </a:t>
            </a:r>
            <a:r>
              <a:rPr lang="en-US" sz="800" i="1" smtClean="0"/>
              <a:t>Guideline for the Management of Cancer Pain in Adults and Children</a:t>
            </a:r>
            <a:r>
              <a:rPr lang="en-US" sz="800" smtClean="0"/>
              <a:t>.  Clinical Practice Guideline No. 3.  Glenview, IL 2005; 90-93.</a:t>
            </a:r>
          </a:p>
          <a:p>
            <a:pPr marL="114300" lvl="1" eaLnBrk="1" hangingPunct="1">
              <a:lnSpc>
                <a:spcPct val="80000"/>
              </a:lnSpc>
              <a:spcBef>
                <a:spcPct val="0"/>
              </a:spcBef>
            </a:pPr>
            <a:r>
              <a:rPr lang="en-US" sz="800" baseline="30000" smtClean="0"/>
              <a:t>2</a:t>
            </a:r>
            <a:r>
              <a:rPr lang="en-US" sz="800" smtClean="0"/>
              <a:t>NIH. </a:t>
            </a:r>
            <a:r>
              <a:rPr lang="en-US" sz="800" i="1" smtClean="0"/>
              <a:t>Chemotherapy; </a:t>
            </a:r>
            <a:r>
              <a:rPr lang="en-US" sz="800" smtClean="0"/>
              <a:t>10/31/06.  Available at: http://www.nlm.nih.gov/medlineplus/ency/article/002324.htm  Accessed 3/6/07.</a:t>
            </a:r>
          </a:p>
          <a:p>
            <a:pPr marL="114300" lvl="1" eaLnBrk="1" hangingPunct="1">
              <a:lnSpc>
                <a:spcPct val="80000"/>
              </a:lnSpc>
              <a:spcBef>
                <a:spcPct val="0"/>
              </a:spcBef>
            </a:pPr>
            <a:r>
              <a:rPr lang="en-US" sz="800" baseline="30000" smtClean="0"/>
              <a:t>3</a:t>
            </a:r>
            <a:r>
              <a:rPr lang="en-US" sz="800" smtClean="0"/>
              <a:t>NIH. </a:t>
            </a:r>
            <a:r>
              <a:rPr lang="en-US" sz="800" i="1" smtClean="0"/>
              <a:t>Radiation therapy</a:t>
            </a:r>
            <a:r>
              <a:rPr lang="en-US" sz="800" smtClean="0"/>
              <a:t>; 9/25/06.  Available at: http://www.nlm.nih.gov/medlineplus/ency/article/001918.htm.  Accessed 3/6/07.</a:t>
            </a:r>
          </a:p>
          <a:p>
            <a:pPr marL="114300" lvl="1" eaLnBrk="1" hangingPunct="1">
              <a:lnSpc>
                <a:spcPct val="80000"/>
              </a:lnSpc>
              <a:spcBef>
                <a:spcPct val="0"/>
              </a:spcBef>
            </a:pPr>
            <a:r>
              <a:rPr lang="en-US" sz="800" baseline="30000" smtClean="0"/>
              <a:t>4</a:t>
            </a:r>
            <a:r>
              <a:rPr lang="en-US" sz="800" smtClean="0"/>
              <a:t>NCI.  </a:t>
            </a:r>
            <a:r>
              <a:rPr lang="en-US" sz="800" i="1" smtClean="0"/>
              <a:t>Radiation therapy for cancer, 8/25/04</a:t>
            </a:r>
            <a:r>
              <a:rPr lang="en-US" sz="800" smtClean="0"/>
              <a:t>.  Available at http://www.cancer.gov/cancertopics/factsheet/Therapy/radiation.  Accessed 5/23/07.</a:t>
            </a:r>
            <a:endParaRPr lang="en-US" sz="800" baseline="30000" smtClean="0"/>
          </a:p>
          <a:p>
            <a:pPr marL="114300" lvl="1" eaLnBrk="1" hangingPunct="1">
              <a:lnSpc>
                <a:spcPct val="80000"/>
              </a:lnSpc>
              <a:spcBef>
                <a:spcPct val="0"/>
              </a:spcBef>
            </a:pPr>
            <a:r>
              <a:rPr lang="en-US" sz="800" baseline="30000" smtClean="0"/>
              <a:t>5</a:t>
            </a:r>
            <a:r>
              <a:rPr lang="en-US" sz="800" smtClean="0"/>
              <a:t>NCI. </a:t>
            </a:r>
            <a:r>
              <a:rPr lang="en-US" sz="800" i="1" smtClean="0"/>
              <a:t>Biological Therapies</a:t>
            </a:r>
            <a:r>
              <a:rPr lang="en-US" sz="800" smtClean="0"/>
              <a:t>; 6/13/06.  Available at: http://cis.nci.nih.gov/fact/7.2.  Accessed 3/6/07.</a:t>
            </a:r>
          </a:p>
          <a:p>
            <a:pPr marL="114300" lvl="1" eaLnBrk="1" hangingPunct="1">
              <a:lnSpc>
                <a:spcPct val="80000"/>
              </a:lnSpc>
              <a:spcBef>
                <a:spcPct val="0"/>
              </a:spcBef>
            </a:pPr>
            <a:endParaRPr lang="en-US" sz="8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p>
            <a:fld id="{562390C8-5823-4FD6-BF31-3C29100A8032}" type="slidenum">
              <a:rPr lang="en-US" smtClean="0">
                <a:cs typeface="Arial" charset="0"/>
              </a:rPr>
              <a:pPr/>
              <a:t>17</a:t>
            </a:fld>
            <a:endParaRPr lang="en-US" smtClean="0">
              <a:cs typeface="Arial" charset="0"/>
            </a:endParaRPr>
          </a:p>
        </p:txBody>
      </p:sp>
      <p:sp>
        <p:nvSpPr>
          <p:cNvPr id="40962" name="Rectangle 2"/>
          <p:cNvSpPr>
            <a:spLocks noGrp="1" noRot="1" noChangeAspect="1" noChangeArrowheads="1" noTextEdit="1"/>
          </p:cNvSpPr>
          <p:nvPr>
            <p:ph type="sldImg"/>
          </p:nvPr>
        </p:nvSpPr>
        <p:spPr>
          <a:xfrm>
            <a:off x="1144588" y="685800"/>
            <a:ext cx="4572000" cy="3429000"/>
          </a:xfrm>
          <a:ln/>
        </p:spPr>
      </p:sp>
      <p:sp>
        <p:nvSpPr>
          <p:cNvPr id="40963" name="Rectangle 3"/>
          <p:cNvSpPr>
            <a:spLocks noGrp="1" noChangeArrowheads="1"/>
          </p:cNvSpPr>
          <p:nvPr>
            <p:ph type="body" idx="1"/>
          </p:nvPr>
        </p:nvSpPr>
        <p:spPr>
          <a:noFill/>
          <a:ln/>
        </p:spPr>
        <p:txBody>
          <a:bodyPr/>
          <a:lstStyle/>
          <a:p>
            <a:pPr eaLnBrk="1" hangingPunct="1"/>
            <a:r>
              <a:rPr lang="en-US" smtClean="0"/>
              <a:t>The pain mechanism should be determined to be somatic, visceral, or Neuropathic as the each have differing treatment approaches. </a:t>
            </a:r>
          </a:p>
          <a:p>
            <a:pPr eaLnBrk="1" hangingPunct="1"/>
            <a:r>
              <a:rPr lang="en-US" smtClean="0"/>
              <a:t>Nocioceptive pain occurs from real or impending tissue damage: damage to bone, muscle, skin, or connective tissue,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p>
            <a:fld id="{FE1DB848-79DF-4EA9-A1F8-13E1E20685C4}" type="slidenum">
              <a:rPr lang="en-US" smtClean="0">
                <a:cs typeface="Arial" charset="0"/>
              </a:rPr>
              <a:pPr/>
              <a:t>26</a:t>
            </a:fld>
            <a:endParaRPr lang="en-US" smtClean="0">
              <a:cs typeface="Arial" charset="0"/>
            </a:endParaRPr>
          </a:p>
        </p:txBody>
      </p:sp>
      <p:sp>
        <p:nvSpPr>
          <p:cNvPr id="50178" name="Rectangle 2"/>
          <p:cNvSpPr>
            <a:spLocks noGrp="1" noRot="1" noChangeAspect="1" noChangeArrowheads="1" noTextEdit="1"/>
          </p:cNvSpPr>
          <p:nvPr>
            <p:ph type="sldImg"/>
          </p:nvPr>
        </p:nvSpPr>
        <p:spPr>
          <a:xfrm>
            <a:off x="1144588" y="687388"/>
            <a:ext cx="4570412" cy="3427412"/>
          </a:xfrm>
          <a:ln/>
        </p:spPr>
      </p:sp>
      <p:sp>
        <p:nvSpPr>
          <p:cNvPr id="50179" name="Rectangle 3"/>
          <p:cNvSpPr>
            <a:spLocks noGrp="1" noChangeArrowheads="1"/>
          </p:cNvSpPr>
          <p:nvPr>
            <p:ph type="body" idx="1"/>
          </p:nvPr>
        </p:nvSpPr>
        <p:spPr>
          <a:xfrm>
            <a:off x="763588" y="4344988"/>
            <a:ext cx="5483225" cy="4568825"/>
          </a:xfrm>
          <a:noFill/>
          <a:ln/>
        </p:spPr>
        <p:txBody>
          <a:bodyPr/>
          <a:lstStyle/>
          <a:p>
            <a:pPr defTabSz="169863" eaLnBrk="1" hangingPunct="1">
              <a:spcBef>
                <a:spcPct val="0"/>
              </a:spcBef>
            </a:pPr>
            <a:r>
              <a:rPr lang="en-US" smtClean="0"/>
              <a:t>Pain assessment is an ongoing process.</a:t>
            </a:r>
          </a:p>
          <a:p>
            <a:pPr defTabSz="169863" eaLnBrk="1" hangingPunct="1">
              <a:spcBef>
                <a:spcPct val="0"/>
              </a:spcBef>
              <a:buFontTx/>
              <a:buChar char="•"/>
            </a:pPr>
            <a:r>
              <a:rPr lang="en-US" smtClean="0"/>
              <a:t>Patients should be encouraged to report changes in their pain or any new pain so that appropriate reassessment and changes in the treatment plan can be initiated.</a:t>
            </a:r>
          </a:p>
          <a:p>
            <a:pPr defTabSz="169863" eaLnBrk="1" hangingPunct="1">
              <a:spcBef>
                <a:spcPct val="0"/>
              </a:spcBef>
              <a:buFontTx/>
              <a:buChar char="•"/>
            </a:pPr>
            <a:r>
              <a:rPr lang="en-US" smtClean="0"/>
              <a:t>Changes in pain patterns or the development of new pain should trigger diagnostic evaluation, and should not be attributed to preexisting causes:</a:t>
            </a:r>
          </a:p>
          <a:p>
            <a:pPr marL="114300" lvl="1" indent="114300" defTabSz="169863" eaLnBrk="1" hangingPunct="1">
              <a:spcBef>
                <a:spcPct val="0"/>
              </a:spcBef>
              <a:buFontTx/>
              <a:buChar char="•"/>
            </a:pPr>
            <a:r>
              <a:rPr lang="en-US" smtClean="0"/>
              <a:t>change in pain often indicates advancing disease</a:t>
            </a:r>
          </a:p>
          <a:p>
            <a:pPr marL="114300" lvl="1" indent="114300" defTabSz="169863" eaLnBrk="1" hangingPunct="1">
              <a:spcBef>
                <a:spcPct val="0"/>
              </a:spcBef>
              <a:buFontTx/>
              <a:buChar char="•"/>
            </a:pPr>
            <a:r>
              <a:rPr lang="en-US" smtClean="0"/>
              <a:t>new pain often indicates a treatable problem (e.g., infection or fracture)</a:t>
            </a:r>
          </a:p>
          <a:p>
            <a:pPr defTabSz="169863" eaLnBrk="1" hangingPunct="1">
              <a:spcBef>
                <a:spcPct val="0"/>
              </a:spcBef>
              <a:buFontTx/>
              <a:buChar char="•"/>
            </a:pPr>
            <a:r>
              <a:rPr lang="en-US" smtClean="0"/>
              <a:t>A comprehensive assessment should be made with each new report of pain and should focus on identifying its cause(s).  A pain management plan is formulated with the patient on the basis of the results of this assessment.  </a:t>
            </a:r>
          </a:p>
          <a:p>
            <a:pPr defTabSz="169863" eaLnBrk="1" hangingPunct="1">
              <a:spcBef>
                <a:spcPct val="0"/>
              </a:spcBef>
              <a:buFontTx/>
              <a:buChar char="•"/>
            </a:pPr>
            <a:r>
              <a:rPr lang="en-US" smtClean="0"/>
              <a:t>Subsequent reassessments should evaluate the plan’s effectiveness.  If pain is not relieved, it should be determined whether the type or the dose of analgesic should be changed, whether persistent pain is under control but breakthrough pain persists, whether another pharmacologic or nonpharmacologic approach would be more effective or have fewer side effects, whether the disease is progressing, and whether there is a new pain problem.</a:t>
            </a:r>
            <a:r>
              <a:rPr lang="en-US" baseline="30000" smtClean="0"/>
              <a:t>1</a:t>
            </a:r>
            <a:endParaRPr lang="en-US" smtClean="0"/>
          </a:p>
          <a:p>
            <a:pPr defTabSz="169863" eaLnBrk="1" hangingPunct="1">
              <a:spcBef>
                <a:spcPct val="0"/>
              </a:spcBef>
            </a:pPr>
            <a:endParaRPr lang="en-US" smtClean="0"/>
          </a:p>
          <a:p>
            <a:pPr defTabSz="169863" eaLnBrk="1" hangingPunct="1">
              <a:spcBef>
                <a:spcPct val="0"/>
              </a:spcBef>
            </a:pPr>
            <a:r>
              <a:rPr lang="en-US" smtClean="0"/>
              <a:t>Reference:</a:t>
            </a:r>
          </a:p>
          <a:p>
            <a:pPr defTabSz="169863" eaLnBrk="1" hangingPunct="1">
              <a:spcBef>
                <a:spcPct val="0"/>
              </a:spcBef>
            </a:pPr>
            <a:r>
              <a:rPr lang="en-US" baseline="30000" smtClean="0"/>
              <a:t>1</a:t>
            </a:r>
            <a:r>
              <a:rPr lang="en-US" smtClean="0"/>
              <a:t>Joint Commission. Assessment of persons with pain.  In: Joint Commission, ed.  </a:t>
            </a:r>
            <a:r>
              <a:rPr lang="en-US" i="1" smtClean="0"/>
              <a:t>Pain Assessment and Management: an organizational approach.</a:t>
            </a:r>
            <a:r>
              <a:rPr lang="en-US" smtClean="0"/>
              <a:t> Oakbrook Terrance, IL:  Joint Commission; 2000: 13-25.</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grpSp>
      <p:sp>
        <p:nvSpPr>
          <p:cNvPr id="5138"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5139"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a:lvl1pPr>
          </a:lstStyle>
          <a:p>
            <a:pPr>
              <a:defRPr/>
            </a:pPr>
            <a:endParaRPr lang="en-US"/>
          </a:p>
        </p:txBody>
      </p:sp>
      <p:sp>
        <p:nvSpPr>
          <p:cNvPr id="21" name="Rectangle 21"/>
          <p:cNvSpPr>
            <a:spLocks noGrp="1" noChangeArrowheads="1"/>
          </p:cNvSpPr>
          <p:nvPr>
            <p:ph type="ftr" sz="quarter" idx="11"/>
          </p:nvPr>
        </p:nvSpPr>
        <p:spPr/>
        <p:txBody>
          <a:bodyPr/>
          <a:lstStyle>
            <a:lvl1pPr>
              <a:defRPr/>
            </a:lvl1pPr>
          </a:lstStyle>
          <a:p>
            <a:pPr>
              <a:defRPr/>
            </a:pPr>
            <a:endParaRPr lang="en-US"/>
          </a:p>
        </p:txBody>
      </p:sp>
      <p:sp>
        <p:nvSpPr>
          <p:cNvPr id="22" name="Rectangle 22"/>
          <p:cNvSpPr>
            <a:spLocks noGrp="1" noChangeArrowheads="1"/>
          </p:cNvSpPr>
          <p:nvPr>
            <p:ph type="sldNum" sz="quarter" idx="12"/>
          </p:nvPr>
        </p:nvSpPr>
        <p:spPr/>
        <p:txBody>
          <a:bodyPr/>
          <a:lstStyle>
            <a:lvl1pPr>
              <a:defRPr/>
            </a:lvl1pPr>
          </a:lstStyle>
          <a:p>
            <a:pPr>
              <a:defRPr/>
            </a:pPr>
            <a:fld id="{3B421A0A-98DE-436A-8018-8C07C30A645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15076198-FE9C-42B8-97E4-C887DA9A786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7813"/>
            <a:ext cx="2057400" cy="5853112"/>
          </a:xfrm>
        </p:spPr>
        <p:txBody>
          <a:bodyPr vert="eaVert"/>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a:xfrm>
            <a:off x="457200" y="277813"/>
            <a:ext cx="6019800" cy="5853112"/>
          </a:xfrm>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0537B627-1C24-4E22-965D-D379D3226CD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idx="1"/>
          </p:nvPr>
        </p:nvSpPr>
        <p:spPr/>
        <p:txBody>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DD4B8817-6709-4F2D-84F3-E62ADCA844E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r-HR" smtClean="0"/>
              <a:t>Kliknite da biste uredili stilove teksta matrice</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3BCB10BE-110C-480E-ACEF-BB0F4C27432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6F7D0193-D3B2-4156-8266-3606A166E1B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lvl1pPr>
              <a:defRPr/>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2B9AEFE1-E4E6-452F-B02E-78B098C1568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EDA9F58F-720F-4AFB-85EB-9A4C0BBF0F9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9716F83D-9B4F-4862-9801-667303B9376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Kliknite da biste uredili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5F143674-89A1-458C-ADED-4887ACA670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Kliknite da biste uredili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smtClean="0"/>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2289DD52-CDE6-4181-80F9-EB9E0A381F6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39938" name="Group 2"/>
          <p:cNvGrpSpPr>
            <a:grpSpLocks/>
          </p:cNvGrpSpPr>
          <p:nvPr/>
        </p:nvGrpSpPr>
        <p:grpSpPr bwMode="auto">
          <a:xfrm>
            <a:off x="4716463" y="5345113"/>
            <a:ext cx="4427537" cy="1512887"/>
            <a:chOff x="2971" y="3367"/>
            <a:chExt cx="2789" cy="953"/>
          </a:xfrm>
        </p:grpSpPr>
        <p:sp>
          <p:nvSpPr>
            <p:cNvPr id="4099"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00"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01"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02"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03"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04"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05"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06"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07"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08"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09"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10"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11"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12"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sp>
          <p:nvSpPr>
            <p:cNvPr id="4113"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hr-HR">
                <a:cs typeface="+mn-cs"/>
              </a:endParaRPr>
            </a:p>
          </p:txBody>
        </p:sp>
      </p:grpSp>
      <p:sp>
        <p:nvSpPr>
          <p:cNvPr id="4114"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4115"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cs typeface="+mn-cs"/>
              </a:defRPr>
            </a:lvl1pPr>
          </a:lstStyle>
          <a:p>
            <a:pPr>
              <a:defRPr/>
            </a:pPr>
            <a:endParaRPr lang="en-US"/>
          </a:p>
        </p:txBody>
      </p:sp>
      <p:sp>
        <p:nvSpPr>
          <p:cNvPr id="4116"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cs typeface="+mn-cs"/>
              </a:defRPr>
            </a:lvl1pPr>
          </a:lstStyle>
          <a:p>
            <a:pPr>
              <a:defRPr/>
            </a:pPr>
            <a:endParaRPr lang="en-US"/>
          </a:p>
        </p:txBody>
      </p:sp>
      <p:sp>
        <p:nvSpPr>
          <p:cNvPr id="4117"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latin typeface="+mn-lt"/>
                <a:cs typeface="+mn-cs"/>
              </a:defRPr>
            </a:lvl1pPr>
          </a:lstStyle>
          <a:p>
            <a:pPr>
              <a:defRPr/>
            </a:pPr>
            <a:fld id="{AF990CDC-98B7-4679-8297-5367AEDBFDCA}" type="slidenum">
              <a:rPr lang="en-US"/>
              <a:pPr>
                <a:defRPr/>
              </a:pPr>
              <a:t>‹#›</a:t>
            </a:fld>
            <a:endParaRPr lang="en-US"/>
          </a:p>
        </p:txBody>
      </p:sp>
      <p:sp>
        <p:nvSpPr>
          <p:cNvPr id="4118"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ancer.gov/cancerinf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hr/url?sa=i&amp;rct=j&amp;q=pain&amp;source=images&amp;cd=&amp;cad=rja&amp;docid=dqL8EvGBbh0ULM&amp;tbnid=YYWie3f12JZtnM:&amp;ved=0CAUQjRw&amp;url=http://www.womenshealthmag.com/health/how-to-choose-a-pain-killer&amp;ei=mPIKUcHKNovgtQaX_oHQCw&amp;bvm=bv.41642243,d.bGE&amp;psig=AFQjCNF5E2hVe02xYwKysOfMENflpNQzBw&amp;ust=1359758342540710" TargetMode="Externa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hyperlink" Target="http://www.google.hr/url?sa=i&amp;rct=j&amp;q=pain&amp;source=images&amp;cd=&amp;cad=rja&amp;docid=SASTPR9eOBH9dM&amp;tbnid=BVGOYnl0Y56Q2M:&amp;ved=0CAUQjRw&amp;url=http://www.boomer-livingplus.com/article/hope_for_chronic_pain&amp;ei=tvIKUf2nMoeLswa-mIGIDA&amp;bvm=bv.41642243,d.bGE&amp;psig=AFQjCNF5E2hVe02xYwKysOfMENflpNQzBw&amp;ust=1359758342540710"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3" descr="Logo za edukaciju teal.png"/>
          <p:cNvPicPr>
            <a:picLocks noChangeAspect="1"/>
          </p:cNvPicPr>
          <p:nvPr/>
        </p:nvPicPr>
        <p:blipFill>
          <a:blip r:embed="rId2" cstate="print"/>
          <a:srcRect/>
          <a:stretch>
            <a:fillRect/>
          </a:stretch>
        </p:blipFill>
        <p:spPr bwMode="auto">
          <a:xfrm>
            <a:off x="34925" y="1985963"/>
            <a:ext cx="9109075" cy="259556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hr-HR" sz="4000" b="1" smtClean="0">
                <a:solidFill>
                  <a:srgbClr val="000000"/>
                </a:solidFill>
                <a:effectLst/>
                <a:latin typeface="Arial" pitchFamily="34" charset="0"/>
                <a:cs typeface="Arial" pitchFamily="34" charset="0"/>
              </a:rPr>
              <a:t>ČINJENICE I RAZMATRANJA U PROCJENI BOLI</a:t>
            </a:r>
            <a:r>
              <a:rPr lang="en-US" sz="4000" b="1" smtClean="0">
                <a:solidFill>
                  <a:srgbClr val="000000"/>
                </a:solidFill>
                <a:effectLst/>
                <a:latin typeface="Arial" pitchFamily="34" charset="0"/>
                <a:cs typeface="Arial" pitchFamily="34" charset="0"/>
              </a:rPr>
              <a:t>:</a:t>
            </a:r>
          </a:p>
        </p:txBody>
      </p:sp>
      <p:sp>
        <p:nvSpPr>
          <p:cNvPr id="17411" name="Rectangle 3"/>
          <p:cNvSpPr>
            <a:spLocks noGrp="1" noChangeArrowheads="1"/>
          </p:cNvSpPr>
          <p:nvPr>
            <p:ph type="body" idx="1"/>
          </p:nvPr>
        </p:nvSpPr>
        <p:spPr/>
        <p:txBody>
          <a:bodyPr/>
          <a:lstStyle/>
          <a:p>
            <a:pPr eaLnBrk="1" hangingPunct="1">
              <a:defRPr/>
            </a:pPr>
            <a:r>
              <a:rPr lang="hr-HR" sz="3600" smtClean="0">
                <a:solidFill>
                  <a:srgbClr val="000000"/>
                </a:solidFill>
                <a:effectLst/>
                <a:latin typeface="Arial" pitchFamily="34" charset="0"/>
                <a:cs typeface="Arial" pitchFamily="34" charset="0"/>
              </a:rPr>
              <a:t>Ciljevi liječenja boli nisu smanjenje doza lijekova na najmanju moguću mjeru</a:t>
            </a:r>
            <a:endParaRPr lang="en-US" sz="3600" smtClean="0">
              <a:solidFill>
                <a:srgbClr val="000000"/>
              </a:solidFill>
              <a:effectLst/>
              <a:latin typeface="Arial" pitchFamily="34" charset="0"/>
              <a:cs typeface="Arial" pitchFamily="34" charset="0"/>
            </a:endParaRPr>
          </a:p>
          <a:p>
            <a:pPr eaLnBrk="1" hangingPunct="1">
              <a:defRPr/>
            </a:pPr>
            <a:r>
              <a:rPr lang="hr-HR" sz="3600" smtClean="0">
                <a:solidFill>
                  <a:srgbClr val="000000"/>
                </a:solidFill>
                <a:effectLst/>
                <a:latin typeface="Arial" pitchFamily="34" charset="0"/>
                <a:cs typeface="Arial" pitchFamily="34" charset="0"/>
              </a:rPr>
              <a:t>Doze koje bolesniku umanjuju bol</a:t>
            </a:r>
            <a:r>
              <a:rPr lang="en-US" sz="3600" smtClean="0">
                <a:solidFill>
                  <a:srgbClr val="000000"/>
                </a:solidFill>
                <a:effectLst/>
                <a:latin typeface="Arial" pitchFamily="34" charset="0"/>
                <a:cs typeface="Arial" pitchFamily="34" charset="0"/>
              </a:rPr>
              <a:t>  </a:t>
            </a:r>
            <a:r>
              <a:rPr lang="hr-HR" sz="3600" smtClean="0">
                <a:solidFill>
                  <a:srgbClr val="000000"/>
                </a:solidFill>
                <a:effectLst/>
                <a:latin typeface="Arial" pitchFamily="34" charset="0"/>
                <a:cs typeface="Arial" pitchFamily="34" charset="0"/>
              </a:rPr>
              <a:t>dobar su argument za korištenje samo adekvatnih doza</a:t>
            </a:r>
            <a:endParaRPr lang="en-US" sz="3600" smtClean="0">
              <a:solidFill>
                <a:srgbClr val="000000"/>
              </a:solidFill>
              <a:effectLst/>
              <a:latin typeface="Arial" pitchFamily="34" charset="0"/>
              <a:cs typeface="Arial" pitchFamily="34" charset="0"/>
            </a:endParaRPr>
          </a:p>
          <a:p>
            <a:pPr eaLnBrk="1" hangingPunct="1">
              <a:buFont typeface="Wingdings" pitchFamily="2" charset="2"/>
              <a:buNone/>
              <a:defRPr/>
            </a:pPr>
            <a:endParaRPr lang="en-US" sz="3600" b="1" smtClean="0">
              <a:solidFill>
                <a:srgbClr val="0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defRPr/>
            </a:pPr>
            <a:r>
              <a:rPr lang="hr-HR" sz="4000" b="1" smtClean="0">
                <a:solidFill>
                  <a:srgbClr val="000000"/>
                </a:solidFill>
                <a:effectLst/>
                <a:latin typeface="Arial" pitchFamily="34" charset="0"/>
                <a:cs typeface="Arial" pitchFamily="34" charset="0"/>
              </a:rPr>
              <a:t>Što uzrokuje bol u bolesnika sa karcinomom</a:t>
            </a:r>
            <a:r>
              <a:rPr lang="en-US" sz="4000" b="1" smtClean="0">
                <a:solidFill>
                  <a:srgbClr val="000000"/>
                </a:solidFill>
                <a:effectLst/>
                <a:latin typeface="Arial" pitchFamily="34" charset="0"/>
                <a:cs typeface="Arial" pitchFamily="34" charset="0"/>
              </a:rPr>
              <a:t>?</a:t>
            </a:r>
          </a:p>
        </p:txBody>
      </p:sp>
      <p:sp>
        <p:nvSpPr>
          <p:cNvPr id="74755" name="Rectangle 3"/>
          <p:cNvSpPr>
            <a:spLocks noGrp="1" noChangeArrowheads="1"/>
          </p:cNvSpPr>
          <p:nvPr>
            <p:ph type="body" idx="1"/>
          </p:nvPr>
        </p:nvSpPr>
        <p:spPr>
          <a:xfrm>
            <a:off x="1990725" y="3335338"/>
            <a:ext cx="5243513" cy="2506662"/>
          </a:xfrm>
        </p:spPr>
        <p:txBody>
          <a:bodyPr/>
          <a:lstStyle/>
          <a:p>
            <a:pPr eaLnBrk="1" hangingPunct="1">
              <a:defRPr/>
            </a:pPr>
            <a:r>
              <a:rPr lang="hr-HR" b="1" smtClean="0">
                <a:solidFill>
                  <a:srgbClr val="000000"/>
                </a:solidFill>
                <a:effectLst/>
                <a:latin typeface="Arial" pitchFamily="34" charset="0"/>
                <a:cs typeface="Arial" pitchFamily="34" charset="0"/>
              </a:rPr>
              <a:t>Usljed t</a:t>
            </a:r>
            <a:r>
              <a:rPr lang="en-US" b="1" smtClean="0">
                <a:solidFill>
                  <a:srgbClr val="000000"/>
                </a:solidFill>
                <a:effectLst/>
                <a:latin typeface="Arial" pitchFamily="34" charset="0"/>
                <a:cs typeface="Arial" pitchFamily="34" charset="0"/>
              </a:rPr>
              <a:t>umo</a:t>
            </a:r>
            <a:r>
              <a:rPr lang="hr-HR" b="1" smtClean="0">
                <a:solidFill>
                  <a:srgbClr val="000000"/>
                </a:solidFill>
                <a:effectLst/>
                <a:latin typeface="Arial" pitchFamily="34" charset="0"/>
                <a:cs typeface="Arial" pitchFamily="34" charset="0"/>
              </a:rPr>
              <a:t>ra</a:t>
            </a:r>
            <a:endParaRPr lang="en-US" b="1" smtClean="0">
              <a:solidFill>
                <a:srgbClr val="000000"/>
              </a:solidFill>
              <a:effectLst/>
              <a:latin typeface="Arial" pitchFamily="34" charset="0"/>
              <a:cs typeface="Arial" pitchFamily="34" charset="0"/>
            </a:endParaRPr>
          </a:p>
          <a:p>
            <a:pPr eaLnBrk="1" hangingPunct="1">
              <a:defRPr/>
            </a:pPr>
            <a:r>
              <a:rPr lang="hr-HR" b="1" smtClean="0">
                <a:solidFill>
                  <a:srgbClr val="000000"/>
                </a:solidFill>
                <a:effectLst/>
                <a:latin typeface="Arial" pitchFamily="34" charset="0"/>
                <a:cs typeface="Arial" pitchFamily="34" charset="0"/>
              </a:rPr>
              <a:t>Vezana uz liječenje</a:t>
            </a:r>
            <a:endParaRPr lang="en-US" b="1" smtClean="0">
              <a:solidFill>
                <a:srgbClr val="000000"/>
              </a:solidFill>
              <a:effectLst/>
              <a:latin typeface="Arial" pitchFamily="34" charset="0"/>
              <a:cs typeface="Arial" pitchFamily="34" charset="0"/>
            </a:endParaRPr>
          </a:p>
          <a:p>
            <a:pPr eaLnBrk="1" hangingPunct="1">
              <a:defRPr/>
            </a:pPr>
            <a:r>
              <a:rPr lang="hr-HR" b="1" smtClean="0">
                <a:solidFill>
                  <a:srgbClr val="000000"/>
                </a:solidFill>
                <a:effectLst/>
                <a:latin typeface="Arial" pitchFamily="34" charset="0"/>
                <a:cs typeface="Arial" pitchFamily="34" charset="0"/>
              </a:rPr>
              <a:t>Nevezana uz bolest</a:t>
            </a:r>
            <a:endParaRPr lang="en-US" b="1" smtClean="0">
              <a:solidFill>
                <a:srgbClr val="000000"/>
              </a:solidFill>
              <a:effectLst/>
              <a:latin typeface="Arial" pitchFamily="34" charset="0"/>
              <a:cs typeface="Arial" pitchFamily="34" charset="0"/>
            </a:endParaRPr>
          </a:p>
        </p:txBody>
      </p:sp>
      <p:sp>
        <p:nvSpPr>
          <p:cNvPr id="29699" name="Text Box 4"/>
          <p:cNvSpPr txBox="1">
            <a:spLocks noChangeArrowheads="1"/>
          </p:cNvSpPr>
          <p:nvPr/>
        </p:nvSpPr>
        <p:spPr bwMode="auto">
          <a:xfrm>
            <a:off x="1066800" y="6053138"/>
            <a:ext cx="7620000" cy="566737"/>
          </a:xfrm>
          <a:prstGeom prst="rect">
            <a:avLst/>
          </a:prstGeom>
          <a:noFill/>
          <a:ln w="3175">
            <a:noFill/>
            <a:miter lim="800000"/>
            <a:headEnd/>
            <a:tailEnd/>
          </a:ln>
        </p:spPr>
        <p:txBody>
          <a:bodyPr>
            <a:spAutoFit/>
          </a:bodyPr>
          <a:lstStyle/>
          <a:p>
            <a:pPr>
              <a:lnSpc>
                <a:spcPct val="80000"/>
              </a:lnSpc>
            </a:pPr>
            <a:r>
              <a:rPr lang="en-US" sz="1200">
                <a:latin typeface="Arial" charset="0"/>
              </a:rPr>
              <a:t>American Medical Association.  </a:t>
            </a:r>
            <a:r>
              <a:rPr lang="en-US" sz="1200" i="1">
                <a:latin typeface="Arial" charset="0"/>
              </a:rPr>
              <a:t>Pain Management Part 4:  Cancer Pain and End-of-Life Care</a:t>
            </a:r>
            <a:r>
              <a:rPr lang="en-US" sz="1200">
                <a:latin typeface="Arial" charset="0"/>
              </a:rPr>
              <a:t>, December 2003; p 6-9.</a:t>
            </a:r>
          </a:p>
          <a:p>
            <a:endParaRPr lang="en-US" sz="1200">
              <a:latin typeface="Arial" charset="0"/>
            </a:endParaRPr>
          </a:p>
        </p:txBody>
      </p:sp>
      <p:sp>
        <p:nvSpPr>
          <p:cNvPr id="74757" name="Text Box 5"/>
          <p:cNvSpPr txBox="1">
            <a:spLocks noChangeArrowheads="1"/>
          </p:cNvSpPr>
          <p:nvPr/>
        </p:nvSpPr>
        <p:spPr bwMode="auto">
          <a:xfrm>
            <a:off x="-68263" y="2209800"/>
            <a:ext cx="9212263" cy="1471613"/>
          </a:xfrm>
          <a:prstGeom prst="rect">
            <a:avLst/>
          </a:prstGeom>
          <a:noFill/>
          <a:ln w="3175">
            <a:noFill/>
            <a:miter lim="800000"/>
            <a:headEnd/>
            <a:tailEnd/>
          </a:ln>
        </p:spPr>
        <p:txBody>
          <a:bodyPr wrap="none">
            <a:spAutoFit/>
          </a:bodyPr>
          <a:lstStyle/>
          <a:p>
            <a:pPr algn="ctr">
              <a:spcBef>
                <a:spcPct val="20000"/>
              </a:spcBef>
            </a:pPr>
            <a:r>
              <a:rPr lang="hr-HR" b="1" i="1">
                <a:solidFill>
                  <a:srgbClr val="000000"/>
                </a:solidFill>
                <a:latin typeface="Arial" charset="0"/>
              </a:rPr>
              <a:t>Bol može biti akutna, trajna ili intermitentna</a:t>
            </a:r>
            <a:endParaRPr lang="en-US" b="1" i="1">
              <a:solidFill>
                <a:srgbClr val="000000"/>
              </a:solidFill>
              <a:latin typeface="Arial" charset="0"/>
            </a:endParaRPr>
          </a:p>
          <a:p>
            <a:pPr algn="ctr">
              <a:spcBef>
                <a:spcPct val="20000"/>
              </a:spcBef>
            </a:pPr>
            <a:r>
              <a:rPr lang="hr-HR" b="1" i="1">
                <a:solidFill>
                  <a:srgbClr val="000000"/>
                </a:solidFill>
                <a:latin typeface="Arial" charset="0"/>
              </a:rPr>
              <a:t>Bol može biti nociceptivna, neuropatska ili mješovita</a:t>
            </a:r>
            <a:endParaRPr lang="en-US" b="1" i="1">
              <a:solidFill>
                <a:srgbClr val="000000"/>
              </a:solidFill>
              <a:latin typeface="Arial" charset="0"/>
            </a:endParaRPr>
          </a:p>
          <a:p>
            <a:pPr algn="ctr"/>
            <a:endParaRPr lang="en-US">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7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7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475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475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47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p:bldP spid="74757"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152400" y="609600"/>
            <a:ext cx="8686800" cy="1219200"/>
          </a:xfrm>
        </p:spPr>
        <p:txBody>
          <a:bodyPr/>
          <a:lstStyle/>
          <a:p>
            <a:pPr eaLnBrk="1" hangingPunct="1">
              <a:defRPr/>
            </a:pPr>
            <a:r>
              <a:rPr lang="hr-HR" b="1" smtClean="0">
                <a:solidFill>
                  <a:srgbClr val="000000"/>
                </a:solidFill>
                <a:effectLst/>
                <a:latin typeface="Arial" pitchFamily="34" charset="0"/>
                <a:cs typeface="Arial" pitchFamily="34" charset="0"/>
              </a:rPr>
              <a:t>Činioci koji utječu na težinu boli</a:t>
            </a:r>
            <a:endParaRPr lang="en-US" b="1" baseline="30000" smtClean="0">
              <a:solidFill>
                <a:srgbClr val="000000"/>
              </a:solidFill>
              <a:effectLst/>
              <a:latin typeface="Arial" pitchFamily="34" charset="0"/>
              <a:cs typeface="Arial" pitchFamily="34" charset="0"/>
            </a:endParaRPr>
          </a:p>
        </p:txBody>
      </p:sp>
      <p:sp>
        <p:nvSpPr>
          <p:cNvPr id="76803" name="Rectangle 3"/>
          <p:cNvSpPr>
            <a:spLocks noGrp="1" noChangeArrowheads="1"/>
          </p:cNvSpPr>
          <p:nvPr>
            <p:ph type="body" idx="1"/>
          </p:nvPr>
        </p:nvSpPr>
        <p:spPr>
          <a:xfrm>
            <a:off x="1066800" y="1828800"/>
            <a:ext cx="7086600" cy="3657600"/>
          </a:xfrm>
        </p:spPr>
        <p:txBody>
          <a:bodyPr/>
          <a:lstStyle/>
          <a:p>
            <a:pPr eaLnBrk="1" hangingPunct="1">
              <a:lnSpc>
                <a:spcPct val="145000"/>
              </a:lnSpc>
              <a:spcBef>
                <a:spcPct val="10000"/>
              </a:spcBef>
              <a:defRPr/>
            </a:pPr>
            <a:r>
              <a:rPr lang="hr-HR" sz="3600" smtClean="0">
                <a:solidFill>
                  <a:srgbClr val="000000"/>
                </a:solidFill>
                <a:effectLst/>
                <a:latin typeface="Arial" pitchFamily="34" charset="0"/>
                <a:cs typeface="Arial" pitchFamily="34" charset="0"/>
              </a:rPr>
              <a:t>Vrsta karcinoma</a:t>
            </a:r>
            <a:endParaRPr lang="en-US" sz="3600" smtClean="0">
              <a:solidFill>
                <a:srgbClr val="000000"/>
              </a:solidFill>
              <a:effectLst/>
              <a:latin typeface="Arial" pitchFamily="34" charset="0"/>
              <a:cs typeface="Arial" pitchFamily="34" charset="0"/>
            </a:endParaRPr>
          </a:p>
          <a:p>
            <a:pPr eaLnBrk="1" hangingPunct="1">
              <a:lnSpc>
                <a:spcPct val="145000"/>
              </a:lnSpc>
              <a:spcBef>
                <a:spcPct val="10000"/>
              </a:spcBef>
              <a:defRPr/>
            </a:pPr>
            <a:r>
              <a:rPr lang="hr-HR" sz="3600" smtClean="0">
                <a:solidFill>
                  <a:srgbClr val="000000"/>
                </a:solidFill>
                <a:effectLst/>
                <a:latin typeface="Arial" pitchFamily="34" charset="0"/>
                <a:cs typeface="Arial" pitchFamily="34" charset="0"/>
              </a:rPr>
              <a:t>Faza bolesti</a:t>
            </a:r>
            <a:endParaRPr lang="en-US" sz="3600" smtClean="0">
              <a:solidFill>
                <a:srgbClr val="000000"/>
              </a:solidFill>
              <a:effectLst/>
              <a:latin typeface="Arial" pitchFamily="34" charset="0"/>
              <a:cs typeface="Arial" pitchFamily="34" charset="0"/>
            </a:endParaRPr>
          </a:p>
          <a:p>
            <a:pPr eaLnBrk="1" hangingPunct="1">
              <a:lnSpc>
                <a:spcPct val="145000"/>
              </a:lnSpc>
              <a:spcBef>
                <a:spcPct val="10000"/>
              </a:spcBef>
              <a:defRPr/>
            </a:pPr>
            <a:r>
              <a:rPr lang="hr-HR" sz="3600" smtClean="0">
                <a:solidFill>
                  <a:srgbClr val="000000"/>
                </a:solidFill>
                <a:effectLst/>
                <a:latin typeface="Arial" pitchFamily="34" charset="0"/>
                <a:cs typeface="Arial" pitchFamily="34" charset="0"/>
              </a:rPr>
              <a:t>Terapija tumora</a:t>
            </a:r>
            <a:endParaRPr lang="en-US" sz="3600" smtClean="0">
              <a:solidFill>
                <a:srgbClr val="000000"/>
              </a:solidFill>
              <a:effectLst/>
              <a:latin typeface="Arial" pitchFamily="34" charset="0"/>
              <a:cs typeface="Arial" pitchFamily="34" charset="0"/>
            </a:endParaRPr>
          </a:p>
          <a:p>
            <a:pPr eaLnBrk="1" hangingPunct="1">
              <a:lnSpc>
                <a:spcPct val="145000"/>
              </a:lnSpc>
              <a:spcBef>
                <a:spcPct val="10000"/>
              </a:spcBef>
              <a:defRPr/>
            </a:pPr>
            <a:r>
              <a:rPr lang="hr-HR" sz="3600" smtClean="0">
                <a:solidFill>
                  <a:srgbClr val="000000"/>
                </a:solidFill>
                <a:effectLst/>
                <a:latin typeface="Arial" pitchFamily="34" charset="0"/>
                <a:cs typeface="Arial" pitchFamily="34" charset="0"/>
              </a:rPr>
              <a:t>Prag boli</a:t>
            </a:r>
            <a:endParaRPr lang="en-US" sz="3600" smtClean="0">
              <a:solidFill>
                <a:srgbClr val="000000"/>
              </a:solidFill>
              <a:effectLst/>
              <a:latin typeface="Arial" pitchFamily="34" charset="0"/>
              <a:cs typeface="Arial" pitchFamily="34" charset="0"/>
            </a:endParaRPr>
          </a:p>
        </p:txBody>
      </p:sp>
      <p:sp>
        <p:nvSpPr>
          <p:cNvPr id="31747" name="Text Box 4"/>
          <p:cNvSpPr txBox="1">
            <a:spLocks noChangeArrowheads="1"/>
          </p:cNvSpPr>
          <p:nvPr/>
        </p:nvSpPr>
        <p:spPr bwMode="auto">
          <a:xfrm>
            <a:off x="914400" y="6096000"/>
            <a:ext cx="8001000" cy="646331"/>
          </a:xfrm>
          <a:prstGeom prst="rect">
            <a:avLst/>
          </a:prstGeom>
          <a:noFill/>
          <a:ln w="9525">
            <a:noFill/>
            <a:miter lim="800000"/>
            <a:headEnd/>
            <a:tailEnd/>
          </a:ln>
        </p:spPr>
        <p:txBody>
          <a:bodyPr>
            <a:spAutoFit/>
          </a:bodyPr>
          <a:lstStyle/>
          <a:p>
            <a:r>
              <a:rPr lang="en-US" sz="1200" baseline="30000">
                <a:solidFill>
                  <a:srgbClr val="000000"/>
                </a:solidFill>
                <a:latin typeface="Arial" charset="0"/>
              </a:rPr>
              <a:t>1</a:t>
            </a:r>
            <a:r>
              <a:rPr lang="en-US" sz="1200">
                <a:solidFill>
                  <a:srgbClr val="000000"/>
                </a:solidFill>
                <a:latin typeface="Arial" charset="0"/>
              </a:rPr>
              <a:t>American Medical Association.  </a:t>
            </a:r>
            <a:r>
              <a:rPr lang="en-US" sz="1200" i="1">
                <a:solidFill>
                  <a:srgbClr val="000000"/>
                </a:solidFill>
                <a:latin typeface="Arial" charset="0"/>
              </a:rPr>
              <a:t>Pain Management Module 10:  Overview and Assessment of Cancer Pain</a:t>
            </a:r>
            <a:r>
              <a:rPr lang="en-US" sz="1200">
                <a:solidFill>
                  <a:srgbClr val="000000"/>
                </a:solidFill>
                <a:latin typeface="Arial" charset="0"/>
              </a:rPr>
              <a:t>. December 2005.</a:t>
            </a:r>
          </a:p>
          <a:p>
            <a:r>
              <a:rPr lang="en-US" sz="1200" baseline="30000">
                <a:solidFill>
                  <a:srgbClr val="000000"/>
                </a:solidFill>
                <a:latin typeface="Arial" charset="0"/>
              </a:rPr>
              <a:t>2</a:t>
            </a:r>
            <a:r>
              <a:rPr lang="en-US" sz="1200">
                <a:solidFill>
                  <a:srgbClr val="000000"/>
                </a:solidFill>
                <a:latin typeface="Arial" charset="0"/>
              </a:rPr>
              <a:t>National Cancer Institute.  </a:t>
            </a:r>
            <a:r>
              <a:rPr lang="en-US" sz="1200" i="1">
                <a:solidFill>
                  <a:srgbClr val="000000"/>
                </a:solidFill>
                <a:latin typeface="Arial" charset="0"/>
              </a:rPr>
              <a:t>Pain</a:t>
            </a:r>
            <a:r>
              <a:rPr lang="en-US" sz="1200">
                <a:solidFill>
                  <a:srgbClr val="000000"/>
                </a:solidFill>
                <a:latin typeface="Arial" charset="0"/>
              </a:rPr>
              <a:t>, modified 1/23/07; p 5-8.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533400" y="533400"/>
            <a:ext cx="7772400" cy="981075"/>
          </a:xfrm>
        </p:spPr>
        <p:txBody>
          <a:bodyPr/>
          <a:lstStyle/>
          <a:p>
            <a:pPr eaLnBrk="1" hangingPunct="1">
              <a:defRPr/>
            </a:pPr>
            <a:r>
              <a:rPr lang="hr-HR" b="1" smtClean="0">
                <a:solidFill>
                  <a:srgbClr val="000000"/>
                </a:solidFill>
                <a:effectLst/>
                <a:latin typeface="Arial" pitchFamily="34" charset="0"/>
                <a:cs typeface="Arial" pitchFamily="34" charset="0"/>
              </a:rPr>
              <a:t>Antineoplastična terapija</a:t>
            </a:r>
            <a:endParaRPr lang="en-US" b="1" smtClean="0">
              <a:solidFill>
                <a:srgbClr val="000000"/>
              </a:solidFill>
              <a:effectLst/>
              <a:latin typeface="Arial" pitchFamily="34" charset="0"/>
              <a:cs typeface="Arial" pitchFamily="34" charset="0"/>
            </a:endParaRPr>
          </a:p>
        </p:txBody>
      </p:sp>
      <p:sp>
        <p:nvSpPr>
          <p:cNvPr id="78851" name="Rectangle 3"/>
          <p:cNvSpPr>
            <a:spLocks noGrp="1" noChangeArrowheads="1"/>
          </p:cNvSpPr>
          <p:nvPr>
            <p:ph type="body" idx="1"/>
          </p:nvPr>
        </p:nvSpPr>
        <p:spPr>
          <a:xfrm>
            <a:off x="1084263" y="1752600"/>
            <a:ext cx="6764337" cy="3810000"/>
          </a:xfrm>
        </p:spPr>
        <p:txBody>
          <a:bodyPr/>
          <a:lstStyle/>
          <a:p>
            <a:pPr eaLnBrk="1" hangingPunct="1">
              <a:lnSpc>
                <a:spcPct val="70000"/>
              </a:lnSpc>
              <a:spcBef>
                <a:spcPct val="10000"/>
              </a:spcBef>
            </a:pPr>
            <a:r>
              <a:rPr lang="hr-HR" smtClean="0">
                <a:solidFill>
                  <a:srgbClr val="000000"/>
                </a:solidFill>
                <a:effectLst/>
                <a:latin typeface="Arial" charset="0"/>
              </a:rPr>
              <a:t>Kirurgija</a:t>
            </a:r>
            <a:endParaRPr lang="en-US" smtClean="0">
              <a:solidFill>
                <a:srgbClr val="000000"/>
              </a:solidFill>
              <a:effectLst/>
              <a:latin typeface="Arial" charset="0"/>
            </a:endParaRPr>
          </a:p>
          <a:p>
            <a:pPr eaLnBrk="1" hangingPunct="1">
              <a:lnSpc>
                <a:spcPct val="70000"/>
              </a:lnSpc>
              <a:spcBef>
                <a:spcPct val="10000"/>
              </a:spcBef>
            </a:pPr>
            <a:endParaRPr lang="en-US" smtClean="0">
              <a:solidFill>
                <a:srgbClr val="000000"/>
              </a:solidFill>
              <a:effectLst/>
              <a:latin typeface="Arial" charset="0"/>
            </a:endParaRPr>
          </a:p>
          <a:p>
            <a:pPr eaLnBrk="1" hangingPunct="1">
              <a:lnSpc>
                <a:spcPct val="70000"/>
              </a:lnSpc>
              <a:spcBef>
                <a:spcPct val="10000"/>
              </a:spcBef>
            </a:pPr>
            <a:r>
              <a:rPr lang="hr-HR" smtClean="0">
                <a:solidFill>
                  <a:srgbClr val="000000"/>
                </a:solidFill>
                <a:effectLst/>
                <a:latin typeface="Arial" charset="0"/>
              </a:rPr>
              <a:t>Kemoterapija</a:t>
            </a:r>
            <a:endParaRPr lang="en-US" smtClean="0">
              <a:solidFill>
                <a:srgbClr val="000000"/>
              </a:solidFill>
              <a:effectLst/>
              <a:latin typeface="Arial" charset="0"/>
            </a:endParaRPr>
          </a:p>
          <a:p>
            <a:pPr eaLnBrk="1" hangingPunct="1">
              <a:lnSpc>
                <a:spcPct val="70000"/>
              </a:lnSpc>
              <a:spcBef>
                <a:spcPct val="10000"/>
              </a:spcBef>
            </a:pPr>
            <a:endParaRPr lang="en-US" smtClean="0">
              <a:solidFill>
                <a:srgbClr val="000000"/>
              </a:solidFill>
              <a:effectLst/>
              <a:latin typeface="Arial" charset="0"/>
            </a:endParaRPr>
          </a:p>
          <a:p>
            <a:pPr eaLnBrk="1" hangingPunct="1">
              <a:lnSpc>
                <a:spcPct val="70000"/>
              </a:lnSpc>
              <a:spcBef>
                <a:spcPct val="10000"/>
              </a:spcBef>
            </a:pPr>
            <a:r>
              <a:rPr lang="hr-HR" smtClean="0">
                <a:solidFill>
                  <a:srgbClr val="000000"/>
                </a:solidFill>
                <a:effectLst/>
                <a:latin typeface="Arial" charset="0"/>
              </a:rPr>
              <a:t>Radioterapija</a:t>
            </a:r>
            <a:endParaRPr lang="en-US" smtClean="0">
              <a:solidFill>
                <a:srgbClr val="000000"/>
              </a:solidFill>
              <a:effectLst/>
              <a:latin typeface="Arial" charset="0"/>
            </a:endParaRPr>
          </a:p>
          <a:p>
            <a:pPr eaLnBrk="1" hangingPunct="1">
              <a:lnSpc>
                <a:spcPct val="70000"/>
              </a:lnSpc>
              <a:spcBef>
                <a:spcPct val="10000"/>
              </a:spcBef>
            </a:pPr>
            <a:endParaRPr lang="en-US" smtClean="0">
              <a:solidFill>
                <a:srgbClr val="000000"/>
              </a:solidFill>
              <a:effectLst/>
              <a:latin typeface="Arial" charset="0"/>
            </a:endParaRPr>
          </a:p>
          <a:p>
            <a:pPr eaLnBrk="1" hangingPunct="1">
              <a:lnSpc>
                <a:spcPct val="70000"/>
              </a:lnSpc>
              <a:spcBef>
                <a:spcPct val="10000"/>
              </a:spcBef>
            </a:pPr>
            <a:r>
              <a:rPr lang="hr-HR" smtClean="0">
                <a:solidFill>
                  <a:srgbClr val="000000"/>
                </a:solidFill>
                <a:effectLst/>
                <a:latin typeface="Arial" charset="0"/>
              </a:rPr>
              <a:t>Biološka terapija</a:t>
            </a:r>
          </a:p>
          <a:p>
            <a:pPr eaLnBrk="1" hangingPunct="1">
              <a:lnSpc>
                <a:spcPct val="70000"/>
              </a:lnSpc>
              <a:spcBef>
                <a:spcPct val="10000"/>
              </a:spcBef>
              <a:buFont typeface="Wingdings" pitchFamily="2" charset="2"/>
              <a:buNone/>
            </a:pPr>
            <a:endParaRPr lang="en-US" smtClean="0">
              <a:solidFill>
                <a:srgbClr val="000000"/>
              </a:solidFill>
              <a:effectLst/>
              <a:latin typeface="Arial" charset="0"/>
            </a:endParaRPr>
          </a:p>
          <a:p>
            <a:pPr eaLnBrk="1" hangingPunct="1">
              <a:lnSpc>
                <a:spcPct val="70000"/>
              </a:lnSpc>
              <a:spcBef>
                <a:spcPct val="10000"/>
              </a:spcBef>
            </a:pPr>
            <a:r>
              <a:rPr lang="hr-HR" smtClean="0">
                <a:solidFill>
                  <a:srgbClr val="000000"/>
                </a:solidFill>
                <a:effectLst/>
                <a:latin typeface="Arial" charset="0"/>
              </a:rPr>
              <a:t>Mješovita terapija</a:t>
            </a:r>
            <a:endParaRPr lang="en-US" smtClean="0">
              <a:solidFill>
                <a:srgbClr val="000000"/>
              </a:solidFill>
              <a:effectLst/>
              <a:latin typeface="Arial" charset="0"/>
            </a:endParaRPr>
          </a:p>
        </p:txBody>
      </p:sp>
      <p:sp>
        <p:nvSpPr>
          <p:cNvPr id="33795" name="Text Box 4"/>
          <p:cNvSpPr txBox="1">
            <a:spLocks noChangeArrowheads="1"/>
          </p:cNvSpPr>
          <p:nvPr/>
        </p:nvSpPr>
        <p:spPr bwMode="auto">
          <a:xfrm>
            <a:off x="914400" y="6096000"/>
            <a:ext cx="7848600" cy="274638"/>
          </a:xfrm>
          <a:prstGeom prst="rect">
            <a:avLst/>
          </a:prstGeom>
          <a:noFill/>
          <a:ln w="9525">
            <a:noFill/>
            <a:miter lim="800000"/>
            <a:headEnd/>
            <a:tailEnd/>
          </a:ln>
        </p:spPr>
        <p:txBody>
          <a:bodyPr>
            <a:spAutoFit/>
          </a:bodyPr>
          <a:lstStyle/>
          <a:p>
            <a:r>
              <a:rPr lang="en-US" sz="1200">
                <a:solidFill>
                  <a:srgbClr val="000000"/>
                </a:solidFill>
                <a:latin typeface="Arial" charset="0"/>
              </a:rPr>
              <a:t>National Cancer Institute.  </a:t>
            </a:r>
            <a:r>
              <a:rPr lang="en-US" sz="1200" i="1">
                <a:solidFill>
                  <a:srgbClr val="000000"/>
                </a:solidFill>
                <a:latin typeface="Arial" charset="0"/>
              </a:rPr>
              <a:t>Cancer topics</a:t>
            </a:r>
            <a:r>
              <a:rPr lang="en-US" sz="1200">
                <a:solidFill>
                  <a:srgbClr val="000000"/>
                </a:solidFill>
                <a:latin typeface="Arial" charset="0"/>
              </a:rPr>
              <a:t>.  Available at:  </a:t>
            </a:r>
            <a:r>
              <a:rPr lang="en-US" sz="1200">
                <a:solidFill>
                  <a:srgbClr val="000000"/>
                </a:solidFill>
                <a:latin typeface="Arial" charset="0"/>
                <a:hlinkClick r:id="rId3"/>
              </a:rPr>
              <a:t>http://cancer.gov/cancerinfo</a:t>
            </a:r>
            <a:r>
              <a:rPr lang="en-US" sz="1200">
                <a:solidFill>
                  <a:srgbClr val="000000"/>
                </a:solidFill>
                <a:latin typeface="Arial" charset="0"/>
              </a:rPr>
              <a:t>.  Accessed 3-7-07.</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hr-HR" sz="3200" b="1" smtClean="0">
                <a:solidFill>
                  <a:srgbClr val="000000"/>
                </a:solidFill>
                <a:effectLst/>
                <a:latin typeface="Arial" pitchFamily="34" charset="0"/>
                <a:cs typeface="Arial" pitchFamily="34" charset="0"/>
              </a:rPr>
              <a:t>Procijenite mehanizam boli radi izbora tipa liječenja</a:t>
            </a:r>
            <a:endParaRPr lang="en-US" sz="3200" b="1" smtClean="0">
              <a:solidFill>
                <a:srgbClr val="000000"/>
              </a:solidFill>
              <a:effectLst/>
              <a:latin typeface="Arial" pitchFamily="34" charset="0"/>
              <a:cs typeface="Arial" pitchFamily="34" charset="0"/>
            </a:endParaRPr>
          </a:p>
        </p:txBody>
      </p:sp>
      <p:sp>
        <p:nvSpPr>
          <p:cNvPr id="22531" name="Rectangle 3"/>
          <p:cNvSpPr>
            <a:spLocks noGrp="1" noChangeArrowheads="1"/>
          </p:cNvSpPr>
          <p:nvPr>
            <p:ph type="body" idx="1"/>
          </p:nvPr>
        </p:nvSpPr>
        <p:spPr/>
        <p:txBody>
          <a:bodyPr/>
          <a:lstStyle/>
          <a:p>
            <a:pPr marL="609600" indent="-609600" eaLnBrk="1" hangingPunct="1">
              <a:buFont typeface="Wingdings" pitchFamily="2" charset="2"/>
              <a:buNone/>
              <a:defRPr/>
            </a:pPr>
            <a:r>
              <a:rPr lang="hr-HR" smtClean="0">
                <a:solidFill>
                  <a:srgbClr val="000000"/>
                </a:solidFill>
                <a:effectLst/>
                <a:latin typeface="Arial" pitchFamily="34" charset="0"/>
                <a:cs typeface="Arial" pitchFamily="34" charset="0"/>
              </a:rPr>
              <a:t>       Pozorno slušajte bolesnika!</a:t>
            </a:r>
            <a:endParaRPr lang="en-US" smtClean="0">
              <a:solidFill>
                <a:srgbClr val="000000"/>
              </a:solidFill>
              <a:effectLst/>
              <a:latin typeface="Arial" pitchFamily="34" charset="0"/>
              <a:cs typeface="Arial" pitchFamily="34" charset="0"/>
            </a:endParaRPr>
          </a:p>
          <a:p>
            <a:pPr marL="609600" indent="-609600" eaLnBrk="1" hangingPunct="1">
              <a:buFont typeface="Wingdings" pitchFamily="2" charset="2"/>
              <a:buNone/>
              <a:defRPr/>
            </a:pP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 </a:t>
            </a:r>
            <a:r>
              <a:rPr lang="en-US" sz="2400" smtClean="0">
                <a:solidFill>
                  <a:srgbClr val="000000"/>
                </a:solidFill>
                <a:effectLst/>
                <a:latin typeface="Arial" pitchFamily="34" charset="0"/>
                <a:cs typeface="Arial" pitchFamily="34" charset="0"/>
              </a:rPr>
              <a:t>*</a:t>
            </a:r>
            <a:r>
              <a:rPr lang="hr-HR" smtClean="0">
                <a:solidFill>
                  <a:srgbClr val="000000"/>
                </a:solidFill>
                <a:effectLst/>
                <a:latin typeface="Arial" pitchFamily="34" charset="0"/>
                <a:cs typeface="Arial" pitchFamily="34" charset="0"/>
              </a:rPr>
              <a:t> Naučite što slušati</a:t>
            </a:r>
            <a:endParaRPr lang="en-US" smtClean="0">
              <a:solidFill>
                <a:srgbClr val="000000"/>
              </a:solidFill>
              <a:effectLst/>
              <a:latin typeface="Arial" pitchFamily="34" charset="0"/>
              <a:cs typeface="Arial" pitchFamily="34" charset="0"/>
            </a:endParaRPr>
          </a:p>
          <a:p>
            <a:pPr marL="609600" indent="-609600" eaLnBrk="1" hangingPunct="1">
              <a:buFont typeface="Wingdings" pitchFamily="2" charset="2"/>
              <a:buNone/>
              <a:defRPr/>
            </a:pP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 Naučite značaj onoga što čujete</a:t>
            </a:r>
            <a:endParaRPr lang="en-US" smtClean="0">
              <a:solidFill>
                <a:srgbClr val="000000"/>
              </a:solidFill>
              <a:effectLst/>
              <a:latin typeface="Arial" pitchFamily="34" charset="0"/>
              <a:cs typeface="Arial" pitchFamily="34" charset="0"/>
            </a:endParaRPr>
          </a:p>
          <a:p>
            <a:pPr marL="609600" indent="-609600" eaLnBrk="1" hangingPunct="1">
              <a:buFont typeface="Wingdings" pitchFamily="2" charset="2"/>
              <a:buNone/>
              <a:defRPr/>
            </a:pPr>
            <a:r>
              <a:rPr lang="en-US" smtClean="0">
                <a:solidFill>
                  <a:srgbClr val="000000"/>
                </a:solidFill>
                <a:effectLst/>
                <a:latin typeface="Arial" pitchFamily="34" charset="0"/>
                <a:cs typeface="Arial" pitchFamily="34" charset="0"/>
              </a:rPr>
              <a:t>    * </a:t>
            </a:r>
            <a:r>
              <a:rPr lang="hr-HR" smtClean="0">
                <a:solidFill>
                  <a:srgbClr val="000000"/>
                </a:solidFill>
                <a:effectLst/>
                <a:latin typeface="Arial" pitchFamily="34" charset="0"/>
                <a:cs typeface="Arial" pitchFamily="34" charset="0"/>
              </a:rPr>
              <a:t>Razvijte svoj plan liječenja</a:t>
            </a:r>
            <a:endParaRPr lang="en-US" smtClean="0">
              <a:solidFill>
                <a:srgbClr val="000000"/>
              </a:solidFill>
              <a:effectLst/>
              <a:latin typeface="Arial" pitchFamily="34" charset="0"/>
              <a:cs typeface="Arial" pitchFamily="34" charset="0"/>
            </a:endParaRPr>
          </a:p>
          <a:p>
            <a:pPr marL="609600" indent="-609600" eaLnBrk="1" hangingPunct="1">
              <a:buFont typeface="Wingdings" pitchFamily="2" charset="2"/>
              <a:buNone/>
              <a:defRPr/>
            </a:pPr>
            <a:r>
              <a:rPr lang="en-US" smtClean="0">
                <a:solidFill>
                  <a:srgbClr val="000000"/>
                </a:solidFill>
                <a:effectLst/>
                <a:latin typeface="Arial" pitchFamily="34" charset="0"/>
                <a:cs typeface="Arial" pitchFamily="34" charset="0"/>
              </a:rPr>
              <a:t>    * </a:t>
            </a:r>
            <a:r>
              <a:rPr lang="hr-HR" smtClean="0">
                <a:solidFill>
                  <a:srgbClr val="000000"/>
                </a:solidFill>
                <a:effectLst/>
                <a:latin typeface="Arial" pitchFamily="34" charset="0"/>
                <a:cs typeface="Arial" pitchFamily="34" charset="0"/>
              </a:rPr>
              <a:t>Slušajte i tražite promjene stanja</a:t>
            </a:r>
            <a:endParaRPr lang="en-US" smtClean="0">
              <a:solidFill>
                <a:srgbClr val="00000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anim calcmode="lin" valueType="num">
                                      <p:cBhvr>
                                        <p:cTn id="8" dur="1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531">
                                            <p:txEl>
                                              <p:pRg st="1" end="1"/>
                                            </p:txEl>
                                          </p:spTgt>
                                        </p:tgtEl>
                                        <p:attrNameLst>
                                          <p:attrName>style.visibility</p:attrName>
                                        </p:attrNameLst>
                                      </p:cBhvr>
                                      <p:to>
                                        <p:strVal val="visible"/>
                                      </p:to>
                                    </p:set>
                                    <p:animEffect transition="in" filter="fade">
                                      <p:cBhvr>
                                        <p:cTn id="14" dur="1000"/>
                                        <p:tgtEl>
                                          <p:spTgt spid="22531">
                                            <p:txEl>
                                              <p:pRg st="1" end="1"/>
                                            </p:txEl>
                                          </p:spTgt>
                                        </p:tgtEl>
                                      </p:cBhvr>
                                    </p:animEffect>
                                    <p:anim calcmode="lin" valueType="num">
                                      <p:cBhvr>
                                        <p:cTn id="15" dur="1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253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531">
                                            <p:txEl>
                                              <p:pRg st="2" end="2"/>
                                            </p:txEl>
                                          </p:spTgt>
                                        </p:tgtEl>
                                        <p:attrNameLst>
                                          <p:attrName>style.visibility</p:attrName>
                                        </p:attrNameLst>
                                      </p:cBhvr>
                                      <p:to>
                                        <p:strVal val="visible"/>
                                      </p:to>
                                    </p:set>
                                    <p:animEffect transition="in" filter="fade">
                                      <p:cBhvr>
                                        <p:cTn id="21" dur="1000"/>
                                        <p:tgtEl>
                                          <p:spTgt spid="22531">
                                            <p:txEl>
                                              <p:pRg st="2" end="2"/>
                                            </p:txEl>
                                          </p:spTgt>
                                        </p:tgtEl>
                                      </p:cBhvr>
                                    </p:animEffect>
                                    <p:anim calcmode="lin" valueType="num">
                                      <p:cBhvr>
                                        <p:cTn id="22"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253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2531">
                                            <p:txEl>
                                              <p:pRg st="3" end="3"/>
                                            </p:txEl>
                                          </p:spTgt>
                                        </p:tgtEl>
                                        <p:attrNameLst>
                                          <p:attrName>style.visibility</p:attrName>
                                        </p:attrNameLst>
                                      </p:cBhvr>
                                      <p:to>
                                        <p:strVal val="visible"/>
                                      </p:to>
                                    </p:set>
                                    <p:animEffect transition="in" filter="fade">
                                      <p:cBhvr>
                                        <p:cTn id="28" dur="1000"/>
                                        <p:tgtEl>
                                          <p:spTgt spid="22531">
                                            <p:txEl>
                                              <p:pRg st="3" end="3"/>
                                            </p:txEl>
                                          </p:spTgt>
                                        </p:tgtEl>
                                      </p:cBhvr>
                                    </p:animEffect>
                                    <p:anim calcmode="lin" valueType="num">
                                      <p:cBhvr>
                                        <p:cTn id="29" dur="10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253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2531">
                                            <p:txEl>
                                              <p:pRg st="4" end="4"/>
                                            </p:txEl>
                                          </p:spTgt>
                                        </p:tgtEl>
                                        <p:attrNameLst>
                                          <p:attrName>style.visibility</p:attrName>
                                        </p:attrNameLst>
                                      </p:cBhvr>
                                      <p:to>
                                        <p:strVal val="visible"/>
                                      </p:to>
                                    </p:set>
                                    <p:animEffect transition="in" filter="fade">
                                      <p:cBhvr>
                                        <p:cTn id="35" dur="1000"/>
                                        <p:tgtEl>
                                          <p:spTgt spid="22531">
                                            <p:txEl>
                                              <p:pRg st="4" end="4"/>
                                            </p:txEl>
                                          </p:spTgt>
                                        </p:tgtEl>
                                      </p:cBhvr>
                                    </p:animEffect>
                                    <p:anim calcmode="lin" valueType="num">
                                      <p:cBhvr>
                                        <p:cTn id="36" dur="1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253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457200" y="2209800"/>
            <a:ext cx="8229600" cy="3921125"/>
          </a:xfrm>
        </p:spPr>
        <p:txBody>
          <a:bodyPr/>
          <a:lstStyle/>
          <a:p>
            <a:pPr eaLnBrk="1" hangingPunct="1">
              <a:defRPr/>
            </a:pPr>
            <a:r>
              <a:rPr lang="hr-HR" smtClean="0">
                <a:solidFill>
                  <a:srgbClr val="000000"/>
                </a:solidFill>
                <a:effectLst/>
                <a:latin typeface="Arial" pitchFamily="34" charset="0"/>
                <a:cs typeface="Arial" pitchFamily="34" charset="0"/>
              </a:rPr>
              <a:t>Da li liječiti bol uklanjanjem izvora boli?</a:t>
            </a:r>
            <a:endParaRPr lang="en-US" smtClean="0">
              <a:solidFill>
                <a:srgbClr val="000000"/>
              </a:solidFill>
              <a:effectLst/>
              <a:latin typeface="Arial" pitchFamily="34" charset="0"/>
              <a:cs typeface="Arial" pitchFamily="34" charset="0"/>
            </a:endParaRPr>
          </a:p>
          <a:p>
            <a:pPr eaLnBrk="1" hangingPunct="1">
              <a:buFont typeface="Wingdings" pitchFamily="2" charset="2"/>
              <a:buNone/>
              <a:defRPr/>
            </a:pPr>
            <a:endParaRPr lang="en-US" smtClean="0">
              <a:solidFill>
                <a:srgbClr val="000000"/>
              </a:solidFill>
              <a:effectLst/>
              <a:latin typeface="Arial" pitchFamily="34" charset="0"/>
              <a:cs typeface="Arial" pitchFamily="34" charset="0"/>
            </a:endParaRPr>
          </a:p>
          <a:p>
            <a:pPr eaLnBrk="1" hangingPunct="1">
              <a:defRPr/>
            </a:pPr>
            <a:r>
              <a:rPr lang="hr-HR" smtClean="0">
                <a:solidFill>
                  <a:srgbClr val="000000"/>
                </a:solidFill>
                <a:effectLst/>
                <a:latin typeface="Arial" pitchFamily="34" charset="0"/>
                <a:cs typeface="Arial" pitchFamily="34" charset="0"/>
              </a:rPr>
              <a:t>Da li je palijativni?</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Koji je plan za poboljšanje kvalitete života?</a:t>
            </a:r>
            <a:endParaRPr lang="en-US" smtClean="0">
              <a:solidFill>
                <a:srgbClr val="000000"/>
              </a:solidFill>
              <a:effectLst/>
              <a:latin typeface="Arial" pitchFamily="34" charset="0"/>
              <a:cs typeface="Arial" pitchFamily="34" charset="0"/>
            </a:endParaRPr>
          </a:p>
        </p:txBody>
      </p:sp>
      <p:sp>
        <p:nvSpPr>
          <p:cNvPr id="23555" name="Rectangle 3"/>
          <p:cNvSpPr>
            <a:spLocks noGrp="1" noChangeArrowheads="1"/>
          </p:cNvSpPr>
          <p:nvPr>
            <p:ph type="title"/>
          </p:nvPr>
        </p:nvSpPr>
        <p:spPr/>
        <p:txBody>
          <a:bodyPr/>
          <a:lstStyle/>
          <a:p>
            <a:pPr eaLnBrk="1" hangingPunct="1">
              <a:defRPr/>
            </a:pPr>
            <a:r>
              <a:rPr lang="hr-HR" sz="3600" b="1" smtClean="0">
                <a:solidFill>
                  <a:srgbClr val="000000"/>
                </a:solidFill>
                <a:effectLst/>
                <a:latin typeface="Arial" pitchFamily="34" charset="0"/>
                <a:cs typeface="Arial" pitchFamily="34" charset="0"/>
              </a:rPr>
              <a:t>Prvi korak u procjeni boli je izbor cilja liječenja</a:t>
            </a:r>
            <a:endParaRPr lang="en-US" sz="3600" b="1" smtClean="0">
              <a:solidFill>
                <a:srgbClr val="0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0"/>
            <a:ext cx="8229600" cy="1139825"/>
          </a:xfrm>
        </p:spPr>
        <p:txBody>
          <a:bodyPr/>
          <a:lstStyle/>
          <a:p>
            <a:pPr eaLnBrk="1" hangingPunct="1">
              <a:defRPr/>
            </a:pPr>
            <a:r>
              <a:rPr lang="hr-HR" b="1" smtClean="0">
                <a:solidFill>
                  <a:srgbClr val="000000"/>
                </a:solidFill>
                <a:effectLst/>
                <a:latin typeface="Arial" pitchFamily="34" charset="0"/>
                <a:cs typeface="Arial" pitchFamily="34" charset="0"/>
              </a:rPr>
              <a:t>Vrste boli</a:t>
            </a:r>
            <a:endParaRPr lang="en-US" b="1" smtClean="0">
              <a:solidFill>
                <a:srgbClr val="000000"/>
              </a:solidFill>
              <a:effectLst/>
              <a:latin typeface="Arial" pitchFamily="34" charset="0"/>
              <a:cs typeface="Arial" pitchFamily="34" charset="0"/>
            </a:endParaRPr>
          </a:p>
        </p:txBody>
      </p:sp>
      <p:graphicFrame>
        <p:nvGraphicFramePr>
          <p:cNvPr id="5" name="Dijagram 4"/>
          <p:cNvGraphicFramePr/>
          <p:nvPr/>
        </p:nvGraphicFramePr>
        <p:xfrm>
          <a:off x="2057400" y="1219200"/>
          <a:ext cx="4956175" cy="5235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7891" name="Rectangle 20"/>
          <p:cNvSpPr>
            <a:spLocks noChangeArrowheads="1"/>
          </p:cNvSpPr>
          <p:nvPr/>
        </p:nvSpPr>
        <p:spPr bwMode="auto">
          <a:xfrm>
            <a:off x="5214938" y="3829050"/>
            <a:ext cx="184150" cy="366713"/>
          </a:xfrm>
          <a:prstGeom prst="rect">
            <a:avLst/>
          </a:prstGeom>
          <a:noFill/>
          <a:ln w="9525">
            <a:noFill/>
            <a:miter lim="800000"/>
            <a:headEnd/>
            <a:tailEnd/>
          </a:ln>
        </p:spPr>
        <p:txBody>
          <a:bodyPr wrap="none">
            <a:spAutoFit/>
          </a:bodyPr>
          <a:lstStyle/>
          <a:p>
            <a:endParaRPr lang="sr-Latn-CS" sz="1800">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76200"/>
            <a:ext cx="8229600" cy="788987"/>
          </a:xfrm>
        </p:spPr>
        <p:txBody>
          <a:bodyPr/>
          <a:lstStyle/>
          <a:p>
            <a:pPr eaLnBrk="1" hangingPunct="1">
              <a:defRPr/>
            </a:pPr>
            <a:r>
              <a:rPr lang="hr-HR" b="1" smtClean="0">
                <a:solidFill>
                  <a:srgbClr val="000000"/>
                </a:solidFill>
                <a:effectLst/>
                <a:latin typeface="Arial" pitchFamily="34" charset="0"/>
                <a:cs typeface="Arial" pitchFamily="34" charset="0"/>
              </a:rPr>
              <a:t>KVALITETA BOLI</a:t>
            </a:r>
            <a:endParaRPr lang="en-US" b="1" smtClean="0">
              <a:solidFill>
                <a:srgbClr val="000000"/>
              </a:solidFill>
              <a:effectLst/>
              <a:latin typeface="Arial" pitchFamily="34" charset="0"/>
              <a:cs typeface="Arial" pitchFamily="34" charset="0"/>
            </a:endParaRPr>
          </a:p>
        </p:txBody>
      </p:sp>
      <p:graphicFrame>
        <p:nvGraphicFramePr>
          <p:cNvPr id="1026" name="Organization Chart 3"/>
          <p:cNvGraphicFramePr>
            <a:graphicFrameLocks/>
          </p:cNvGraphicFramePr>
          <p:nvPr>
            <p:ph idx="1"/>
          </p:nvPr>
        </p:nvGraphicFramePr>
        <p:xfrm>
          <a:off x="1219200" y="944562"/>
          <a:ext cx="6781800" cy="5837238"/>
        </p:xfrm>
        <a:graphic>
          <a:graphicData uri="http://schemas.openxmlformats.org/drawingml/2006/compatibility">
            <com:legacyDrawing xmlns:com="http://schemas.openxmlformats.org/drawingml/2006/compatibility" spid="_x0000_s1026"/>
          </a:graphicData>
        </a:graphic>
      </p:graphicFrame>
      <p:sp>
        <p:nvSpPr>
          <p:cNvPr id="1034" name="Text Box 10"/>
          <p:cNvSpPr txBox="1">
            <a:spLocks noChangeArrowheads="1"/>
          </p:cNvSpPr>
          <p:nvPr/>
        </p:nvSpPr>
        <p:spPr bwMode="auto">
          <a:xfrm>
            <a:off x="4403725" y="3922713"/>
            <a:ext cx="184150" cy="366712"/>
          </a:xfrm>
          <a:prstGeom prst="rect">
            <a:avLst/>
          </a:prstGeom>
          <a:noFill/>
          <a:ln w="9525">
            <a:noFill/>
            <a:miter lim="800000"/>
            <a:headEnd/>
            <a:tailEnd/>
          </a:ln>
        </p:spPr>
        <p:txBody>
          <a:bodyPr wrap="none">
            <a:spAutoFit/>
          </a:bodyPr>
          <a:lstStyle/>
          <a:p>
            <a:endParaRPr lang="sr-Latn-CS" sz="1800">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1000" y="152400"/>
            <a:ext cx="8229600" cy="887413"/>
          </a:xfrm>
        </p:spPr>
        <p:txBody>
          <a:bodyPr/>
          <a:lstStyle/>
          <a:p>
            <a:pPr eaLnBrk="1" hangingPunct="1">
              <a:defRPr/>
            </a:pPr>
            <a:r>
              <a:rPr lang="hr-HR" sz="4000" b="1" smtClean="0">
                <a:solidFill>
                  <a:srgbClr val="000000"/>
                </a:solidFill>
                <a:effectLst/>
                <a:latin typeface="Arial" pitchFamily="34" charset="0"/>
                <a:cs typeface="Arial" pitchFamily="34" charset="0"/>
              </a:rPr>
              <a:t>Procjena boli</a:t>
            </a:r>
            <a:endParaRPr lang="en-US" sz="4000" b="1" smtClean="0">
              <a:solidFill>
                <a:srgbClr val="000000"/>
              </a:solidFill>
              <a:effectLst/>
              <a:latin typeface="Arial" pitchFamily="34" charset="0"/>
              <a:cs typeface="Arial" pitchFamily="34" charset="0"/>
            </a:endParaRPr>
          </a:p>
        </p:txBody>
      </p:sp>
      <p:sp>
        <p:nvSpPr>
          <p:cNvPr id="24579" name="Rectangle 3"/>
          <p:cNvSpPr>
            <a:spLocks noGrp="1" noChangeArrowheads="1"/>
          </p:cNvSpPr>
          <p:nvPr>
            <p:ph type="body" idx="1"/>
          </p:nvPr>
        </p:nvSpPr>
        <p:spPr>
          <a:xfrm>
            <a:off x="533400" y="2133600"/>
            <a:ext cx="8229600" cy="4114800"/>
          </a:xfrm>
        </p:spPr>
        <p:txBody>
          <a:bodyPr/>
          <a:lstStyle/>
          <a:p>
            <a:pPr eaLnBrk="1" hangingPunct="1">
              <a:lnSpc>
                <a:spcPct val="90000"/>
              </a:lnSpc>
              <a:buFont typeface="Wingdings" pitchFamily="2" charset="2"/>
              <a:buNone/>
              <a:defRPr/>
            </a:pPr>
            <a:r>
              <a:rPr lang="hr-HR" sz="2800" smtClean="0">
                <a:solidFill>
                  <a:srgbClr val="000000"/>
                </a:solidFill>
                <a:effectLst/>
                <a:latin typeface="Arial" pitchFamily="34" charset="0"/>
                <a:cs typeface="Arial" pitchFamily="34" charset="0"/>
              </a:rPr>
              <a:t>   </a:t>
            </a:r>
            <a:r>
              <a:rPr lang="hr-HR" sz="2800" i="1" smtClean="0">
                <a:solidFill>
                  <a:srgbClr val="000000"/>
                </a:solidFill>
                <a:effectLst/>
                <a:latin typeface="Arial" pitchFamily="34" charset="0"/>
                <a:cs typeface="Arial" pitchFamily="34" charset="0"/>
              </a:rPr>
              <a:t>Zapamtite</a:t>
            </a:r>
            <a:r>
              <a:rPr lang="en-US" sz="2800" smtClean="0">
                <a:solidFill>
                  <a:srgbClr val="000000"/>
                </a:solidFill>
                <a:effectLst/>
                <a:latin typeface="Arial" pitchFamily="34" charset="0"/>
                <a:cs typeface="Arial" pitchFamily="34" charset="0"/>
              </a:rPr>
              <a:t>, </a:t>
            </a:r>
            <a:r>
              <a:rPr lang="hr-HR" sz="2800" smtClean="0">
                <a:solidFill>
                  <a:srgbClr val="000000"/>
                </a:solidFill>
                <a:effectLst/>
                <a:latin typeface="Arial" pitchFamily="34" charset="0"/>
                <a:cs typeface="Arial" pitchFamily="34" charset="0"/>
              </a:rPr>
              <a:t>procjena boli iznad vrijednosti VAS 3, značajno utječe na aktivnost i raspoloženje</a:t>
            </a:r>
            <a:r>
              <a:rPr lang="en-US" sz="2800" smtClean="0">
                <a:solidFill>
                  <a:srgbClr val="000000"/>
                </a:solidFill>
                <a:effectLst/>
                <a:latin typeface="Arial" pitchFamily="34" charset="0"/>
                <a:cs typeface="Arial" pitchFamily="34" charset="0"/>
              </a:rPr>
              <a:t>; </a:t>
            </a:r>
            <a:r>
              <a:rPr lang="hr-HR" sz="2800" smtClean="0">
                <a:solidFill>
                  <a:srgbClr val="000000"/>
                </a:solidFill>
                <a:effectLst/>
                <a:latin typeface="Arial" pitchFamily="34" charset="0"/>
                <a:cs typeface="Arial" pitchFamily="34" charset="0"/>
              </a:rPr>
              <a:t>preko vrijednosti VAS 5 utječe na kvalitetu života</a:t>
            </a:r>
            <a:r>
              <a:rPr lang="en-US" sz="2800" smtClean="0">
                <a:solidFill>
                  <a:srgbClr val="000000"/>
                </a:solidFill>
                <a:effectLst/>
                <a:latin typeface="Arial" pitchFamily="34" charset="0"/>
                <a:cs typeface="Arial" pitchFamily="34" charset="0"/>
              </a:rPr>
              <a:t>.</a:t>
            </a:r>
            <a:endParaRPr lang="hr-HR" sz="2800" smtClean="0">
              <a:solidFill>
                <a:srgbClr val="000000"/>
              </a:solidFill>
              <a:effectLst/>
              <a:latin typeface="Arial" pitchFamily="34" charset="0"/>
              <a:cs typeface="Arial" pitchFamily="34" charset="0"/>
            </a:endParaRPr>
          </a:p>
          <a:p>
            <a:pPr eaLnBrk="1" hangingPunct="1">
              <a:lnSpc>
                <a:spcPct val="90000"/>
              </a:lnSpc>
              <a:buFont typeface="Wingdings" pitchFamily="2" charset="2"/>
              <a:buNone/>
              <a:defRPr/>
            </a:pPr>
            <a:endParaRPr lang="hr-HR" sz="2800" smtClean="0">
              <a:solidFill>
                <a:srgbClr val="000000"/>
              </a:solidFill>
              <a:effectLst/>
              <a:latin typeface="Arial" pitchFamily="34" charset="0"/>
              <a:cs typeface="Arial" pitchFamily="34" charset="0"/>
            </a:endParaRPr>
          </a:p>
          <a:p>
            <a:pPr eaLnBrk="1" hangingPunct="1">
              <a:lnSpc>
                <a:spcPct val="90000"/>
              </a:lnSpc>
              <a:buFont typeface="Wingdings" pitchFamily="2" charset="2"/>
              <a:buNone/>
              <a:defRPr/>
            </a:pPr>
            <a:r>
              <a:rPr lang="hr-HR" sz="2800" smtClean="0">
                <a:solidFill>
                  <a:srgbClr val="000000"/>
                </a:solidFill>
                <a:effectLst/>
                <a:latin typeface="Arial" pitchFamily="34" charset="0"/>
                <a:cs typeface="Arial" pitchFamily="34" charset="0"/>
              </a:rPr>
              <a:t>  -mjeriti bol dva puta dnevno</a:t>
            </a:r>
          </a:p>
          <a:p>
            <a:pPr eaLnBrk="1" hangingPunct="1">
              <a:lnSpc>
                <a:spcPct val="90000"/>
              </a:lnSpc>
              <a:buFont typeface="Wingdings" pitchFamily="2" charset="2"/>
              <a:buNone/>
              <a:defRPr/>
            </a:pPr>
            <a:r>
              <a:rPr lang="hr-HR" sz="2800" smtClean="0">
                <a:solidFill>
                  <a:srgbClr val="000000"/>
                </a:solidFill>
                <a:effectLst/>
                <a:latin typeface="Arial" pitchFamily="34" charset="0"/>
                <a:cs typeface="Arial" pitchFamily="34" charset="0"/>
              </a:rPr>
              <a:t>  -dokumentirati vrijednosti</a:t>
            </a:r>
            <a:endParaRPr lang="en-US" sz="2800" smtClean="0">
              <a:solidFill>
                <a:srgbClr val="000000"/>
              </a:solidFill>
              <a:effectLst/>
              <a:latin typeface="Arial" pitchFamily="34" charset="0"/>
              <a:cs typeface="Arial" pitchFamily="34" charset="0"/>
            </a:endParaRPr>
          </a:p>
          <a:p>
            <a:pPr eaLnBrk="1" hangingPunct="1">
              <a:lnSpc>
                <a:spcPct val="90000"/>
              </a:lnSpc>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lnSpc>
                <a:spcPct val="90000"/>
              </a:lnSpc>
              <a:buFont typeface="Wingdings" pitchFamily="2" charset="2"/>
              <a:buNone/>
              <a:defRPr/>
            </a:pPr>
            <a:endParaRPr lang="en-US" sz="2800" smtClean="0">
              <a:solidFill>
                <a:srgbClr val="00000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1000"/>
                                        <p:tgtEl>
                                          <p:spTgt spid="24579">
                                            <p:txEl>
                                              <p:pRg st="0" end="0"/>
                                            </p:txEl>
                                          </p:spTgt>
                                        </p:tgtEl>
                                      </p:cBhvr>
                                    </p:animEffect>
                                    <p:anim calcmode="lin" valueType="num">
                                      <p:cBhvr>
                                        <p:cTn id="8" dur="10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57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4579">
                                            <p:txEl>
                                              <p:pRg st="2" end="2"/>
                                            </p:txEl>
                                          </p:spTgt>
                                        </p:tgtEl>
                                        <p:attrNameLst>
                                          <p:attrName>style.visibility</p:attrName>
                                        </p:attrNameLst>
                                      </p:cBhvr>
                                      <p:to>
                                        <p:strVal val="visible"/>
                                      </p:to>
                                    </p:set>
                                    <p:animEffect transition="in" filter="fade">
                                      <p:cBhvr>
                                        <p:cTn id="14" dur="1000"/>
                                        <p:tgtEl>
                                          <p:spTgt spid="24579">
                                            <p:txEl>
                                              <p:pRg st="2" end="2"/>
                                            </p:txEl>
                                          </p:spTgt>
                                        </p:tgtEl>
                                      </p:cBhvr>
                                    </p:animEffect>
                                    <p:anim calcmode="lin" valueType="num">
                                      <p:cBhvr>
                                        <p:cTn id="15" dur="10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457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4579">
                                            <p:txEl>
                                              <p:pRg st="3" end="3"/>
                                            </p:txEl>
                                          </p:spTgt>
                                        </p:tgtEl>
                                        <p:attrNameLst>
                                          <p:attrName>style.visibility</p:attrName>
                                        </p:attrNameLst>
                                      </p:cBhvr>
                                      <p:to>
                                        <p:strVal val="visible"/>
                                      </p:to>
                                    </p:set>
                                    <p:animEffect transition="in" filter="fade">
                                      <p:cBhvr>
                                        <p:cTn id="21" dur="1000"/>
                                        <p:tgtEl>
                                          <p:spTgt spid="24579">
                                            <p:txEl>
                                              <p:pRg st="3" end="3"/>
                                            </p:txEl>
                                          </p:spTgt>
                                        </p:tgtEl>
                                      </p:cBhvr>
                                    </p:animEffect>
                                    <p:anim calcmode="lin" valueType="num">
                                      <p:cBhvr>
                                        <p:cTn id="22" dur="10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457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hr-HR" sz="4000" b="1" smtClean="0">
                <a:solidFill>
                  <a:srgbClr val="000000"/>
                </a:solidFill>
                <a:effectLst/>
                <a:latin typeface="Arial" pitchFamily="34" charset="0"/>
                <a:cs typeface="Arial" pitchFamily="34" charset="0"/>
              </a:rPr>
              <a:t>Brojevi / Funkcija</a:t>
            </a:r>
            <a:endParaRPr lang="en-US" sz="4000" b="1" smtClean="0">
              <a:solidFill>
                <a:srgbClr val="000000"/>
              </a:solidFill>
              <a:effectLst/>
              <a:latin typeface="Arial" pitchFamily="34" charset="0"/>
              <a:cs typeface="Arial" pitchFamily="34" charset="0"/>
            </a:endParaRPr>
          </a:p>
        </p:txBody>
      </p:sp>
      <p:sp>
        <p:nvSpPr>
          <p:cNvPr id="41987" name="Rectangle 3"/>
          <p:cNvSpPr>
            <a:spLocks noGrp="1" noChangeArrowheads="1"/>
          </p:cNvSpPr>
          <p:nvPr>
            <p:ph type="body" idx="1"/>
          </p:nvPr>
        </p:nvSpPr>
        <p:spPr/>
        <p:txBody>
          <a:bodyPr/>
          <a:lstStyle/>
          <a:p>
            <a:pPr eaLnBrk="1" hangingPunct="1">
              <a:buFont typeface="Wingdings" pitchFamily="2" charset="2"/>
              <a:buNone/>
              <a:defRPr/>
            </a:pPr>
            <a:r>
              <a:rPr lang="hr-HR" smtClean="0">
                <a:solidFill>
                  <a:srgbClr val="000000"/>
                </a:solidFill>
                <a:effectLst/>
                <a:latin typeface="Arial" pitchFamily="34" charset="0"/>
                <a:cs typeface="Arial" pitchFamily="34" charset="0"/>
              </a:rPr>
              <a:t>Na</a:t>
            </a:r>
            <a:r>
              <a:rPr lang="en-US" smtClean="0">
                <a:solidFill>
                  <a:srgbClr val="000000"/>
                </a:solidFill>
                <a:effectLst/>
                <a:latin typeface="Arial" pitchFamily="34" charset="0"/>
                <a:cs typeface="Arial" pitchFamily="34" charset="0"/>
              </a:rPr>
              <a:t> </a:t>
            </a:r>
            <a:r>
              <a:rPr lang="hr-HR" b="1" smtClean="0">
                <a:solidFill>
                  <a:srgbClr val="000000"/>
                </a:solidFill>
                <a:effectLst/>
                <a:latin typeface="Arial" pitchFamily="34" charset="0"/>
                <a:cs typeface="Arial" pitchFamily="34" charset="0"/>
              </a:rPr>
              <a:t>skali</a:t>
            </a:r>
            <a:r>
              <a:rPr lang="en-US" b="1" smtClean="0">
                <a:solidFill>
                  <a:srgbClr val="000000"/>
                </a:solidFill>
                <a:effectLst/>
                <a:latin typeface="Arial" pitchFamily="34" charset="0"/>
                <a:cs typeface="Arial" pitchFamily="34" charset="0"/>
              </a:rPr>
              <a:t> 0 -10</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gdje je</a:t>
            </a:r>
            <a:r>
              <a:rPr lang="en-US" smtClean="0">
                <a:solidFill>
                  <a:srgbClr val="000000"/>
                </a:solidFill>
                <a:effectLst/>
                <a:latin typeface="Arial" pitchFamily="34" charset="0"/>
                <a:cs typeface="Arial" pitchFamily="34" charset="0"/>
              </a:rPr>
              <a:t> 0 </a:t>
            </a:r>
            <a:r>
              <a:rPr lang="hr-HR" smtClean="0">
                <a:solidFill>
                  <a:srgbClr val="000000"/>
                </a:solidFill>
                <a:effectLst/>
                <a:latin typeface="Arial" pitchFamily="34" charset="0"/>
                <a:cs typeface="Arial" pitchFamily="34" charset="0"/>
              </a:rPr>
              <a:t>stanje bez bolova, a</a:t>
            </a:r>
            <a:r>
              <a:rPr lang="en-US" smtClean="0">
                <a:solidFill>
                  <a:srgbClr val="000000"/>
                </a:solidFill>
                <a:effectLst/>
                <a:latin typeface="Arial" pitchFamily="34" charset="0"/>
                <a:cs typeface="Arial" pitchFamily="34" charset="0"/>
              </a:rPr>
              <a:t> 10 </a:t>
            </a:r>
            <a:r>
              <a:rPr lang="hr-HR" smtClean="0">
                <a:solidFill>
                  <a:srgbClr val="000000"/>
                </a:solidFill>
                <a:effectLst/>
                <a:latin typeface="Arial" pitchFamily="34" charset="0"/>
                <a:cs typeface="Arial" pitchFamily="34" charset="0"/>
              </a:rPr>
              <a:t>najgora bol koju možete zamisliti</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kako biste ocijenili Vašu bol sada</a:t>
            </a:r>
            <a:r>
              <a:rPr lang="en-US" smtClean="0">
                <a:solidFill>
                  <a:srgbClr val="000000"/>
                </a:solidFill>
                <a:effectLst/>
                <a:latin typeface="Arial" pitchFamily="34" charset="0"/>
                <a:cs typeface="Arial" pitchFamily="34" charset="0"/>
              </a:rPr>
              <a:t>?</a:t>
            </a:r>
          </a:p>
          <a:p>
            <a:pPr eaLnBrk="1" hangingPunct="1">
              <a:buFont typeface="Wingdings" pitchFamily="2" charset="2"/>
              <a:buNone/>
              <a:defRPr/>
            </a:pP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Koliko iznosi bol u najgoroj fazi</a:t>
            </a:r>
            <a:r>
              <a:rPr lang="en-US" smtClean="0">
                <a:solidFill>
                  <a:srgbClr val="000000"/>
                </a:solidFill>
                <a:effectLst/>
                <a:latin typeface="Arial" pitchFamily="34" charset="0"/>
                <a:cs typeface="Arial" pitchFamily="34" charset="0"/>
              </a:rPr>
              <a:t>? </a:t>
            </a:r>
          </a:p>
          <a:p>
            <a:pPr eaLnBrk="1" hangingPunct="1">
              <a:buFont typeface="Wingdings" pitchFamily="2" charset="2"/>
              <a:buNone/>
              <a:defRPr/>
            </a:pP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Koliko iznosi bol u najboljoj fazi</a:t>
            </a:r>
            <a:r>
              <a:rPr lang="en-US" smtClean="0">
                <a:solidFill>
                  <a:srgbClr val="000000"/>
                </a:solidFill>
                <a:effectLst/>
                <a:latin typeface="Arial" pitchFamily="34" charset="0"/>
                <a:cs typeface="Arial" pitchFamily="34" charset="0"/>
              </a:rPr>
              <a:t>? </a:t>
            </a:r>
          </a:p>
          <a:p>
            <a:pPr eaLnBrk="1" hangingPunct="1">
              <a:buFont typeface="Wingdings" pitchFamily="2" charset="2"/>
              <a:buNone/>
              <a:defRPr/>
            </a:pP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Kad je</a:t>
            </a:r>
            <a:r>
              <a:rPr lang="en-US" smtClean="0">
                <a:solidFill>
                  <a:srgbClr val="000000"/>
                </a:solidFill>
                <a:effectLst/>
                <a:latin typeface="Arial" pitchFamily="34" charset="0"/>
                <a:cs typeface="Arial" pitchFamily="34" charset="0"/>
              </a:rPr>
              <a:t> </a:t>
            </a:r>
            <a:r>
              <a:rPr lang="hr-HR" b="1" smtClean="0">
                <a:solidFill>
                  <a:srgbClr val="000000"/>
                </a:solidFill>
                <a:effectLst/>
                <a:latin typeface="Arial" pitchFamily="34" charset="0"/>
                <a:cs typeface="Arial" pitchFamily="34" charset="0"/>
              </a:rPr>
              <a:t>najbolje kontrolirana</a:t>
            </a:r>
            <a:r>
              <a:rPr lang="en-US" smtClean="0">
                <a:solidFill>
                  <a:srgbClr val="000000"/>
                </a:solidFill>
                <a:effectLst/>
                <a:latin typeface="Arial" pitchFamily="34" charset="0"/>
                <a:cs typeface="Arial" pitchFamily="34" charset="0"/>
              </a:rPr>
              <a:t>?</a:t>
            </a:r>
          </a:p>
          <a:p>
            <a:pPr eaLnBrk="1" hangingPunct="1">
              <a:buFont typeface="Wingdings" pitchFamily="2" charset="2"/>
              <a:buNone/>
              <a:defRPr/>
            </a:pP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Da li je </a:t>
            </a:r>
            <a:r>
              <a:rPr lang="en-US" smtClean="0">
                <a:solidFill>
                  <a:srgbClr val="000000"/>
                </a:solidFill>
                <a:effectLst/>
                <a:latin typeface="Arial" pitchFamily="34" charset="0"/>
                <a:cs typeface="Arial" pitchFamily="34" charset="0"/>
              </a:rPr>
              <a:t> </a:t>
            </a:r>
            <a:r>
              <a:rPr lang="hr-HR" b="1" smtClean="0">
                <a:solidFill>
                  <a:srgbClr val="000000"/>
                </a:solidFill>
                <a:effectLst/>
                <a:latin typeface="Arial" pitchFamily="34" charset="0"/>
                <a:cs typeface="Arial" pitchFamily="34" charset="0"/>
              </a:rPr>
              <a:t>Vaš cilj </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dobar rezultat(score)</a:t>
            </a:r>
            <a:r>
              <a:rPr lang="en-US" smtClean="0">
                <a:solidFill>
                  <a:srgbClr val="000000"/>
                </a:solidFill>
                <a:effectLst/>
                <a:latin typeface="Arial" pitchFamily="34" charset="0"/>
                <a:cs typeface="Arial" pitchFamily="34" charset="0"/>
              </a:rPr>
              <a:t>?</a:t>
            </a:r>
          </a:p>
          <a:p>
            <a:pPr eaLnBrk="1" hangingPunct="1">
              <a:defRPr/>
            </a:pPr>
            <a:endParaRPr lang="en-US" smtClean="0">
              <a:solidFill>
                <a:srgbClr val="000000"/>
              </a:solidFill>
              <a:effectLst/>
              <a:latin typeface="Arial" pitchFamily="34" charset="0"/>
              <a:cs typeface="Arial" pitchFamily="34" charset="0"/>
            </a:endParaRPr>
          </a:p>
          <a:p>
            <a:pPr eaLnBrk="1" hangingPunct="1">
              <a:defRPr/>
            </a:pPr>
            <a:endParaRPr lang="en-US" sz="2800" smtClean="0">
              <a:solidFill>
                <a:srgbClr val="000000"/>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905000"/>
            <a:ext cx="7772400" cy="1828800"/>
          </a:xfrm>
        </p:spPr>
        <p:txBody>
          <a:bodyPr/>
          <a:lstStyle/>
          <a:p>
            <a:pPr eaLnBrk="1" hangingPunct="1">
              <a:defRPr/>
            </a:pPr>
            <a:r>
              <a:rPr lang="hr-HR" sz="6000" b="1" smtClean="0">
                <a:solidFill>
                  <a:srgbClr val="000000"/>
                </a:solidFill>
                <a:effectLst/>
                <a:latin typeface="Arial" pitchFamily="34" charset="0"/>
                <a:cs typeface="Arial" pitchFamily="34" charset="0"/>
              </a:rPr>
              <a:t>PROCJENA BOLI</a:t>
            </a:r>
            <a:endParaRPr lang="en-US" sz="6000" b="1" smtClean="0">
              <a:solidFill>
                <a:srgbClr val="000000"/>
              </a:solidFill>
              <a:effectLst/>
              <a:latin typeface="Arial" pitchFamily="34" charset="0"/>
              <a:cs typeface="Arial" pitchFamily="34" charset="0"/>
            </a:endParaRPr>
          </a:p>
        </p:txBody>
      </p:sp>
      <p:sp>
        <p:nvSpPr>
          <p:cNvPr id="2051" name="Rectangle 3"/>
          <p:cNvSpPr>
            <a:spLocks noGrp="1" noChangeArrowheads="1"/>
          </p:cNvSpPr>
          <p:nvPr>
            <p:ph type="subTitle" idx="1"/>
          </p:nvPr>
        </p:nvSpPr>
        <p:spPr>
          <a:xfrm>
            <a:off x="1447800" y="4953000"/>
            <a:ext cx="6400800" cy="1752600"/>
          </a:xfrm>
        </p:spPr>
        <p:txBody>
          <a:bodyPr/>
          <a:lstStyle/>
          <a:p>
            <a:pPr eaLnBrk="1" hangingPunct="1">
              <a:lnSpc>
                <a:spcPct val="80000"/>
              </a:lnSpc>
              <a:defRPr/>
            </a:pPr>
            <a:r>
              <a:rPr lang="hr-HR" sz="1600" smtClean="0">
                <a:solidFill>
                  <a:srgbClr val="000000"/>
                </a:solidFill>
                <a:effectLst/>
                <a:latin typeface="Arial" pitchFamily="34" charset="0"/>
                <a:cs typeface="Arial" pitchFamily="34" charset="0"/>
              </a:rPr>
              <a:t>.</a:t>
            </a:r>
            <a:endParaRPr lang="en-US" sz="1600" smtClean="0">
              <a:solidFill>
                <a:srgbClr val="0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defRPr/>
            </a:pPr>
            <a:r>
              <a:rPr lang="hr-HR" b="1" smtClean="0">
                <a:solidFill>
                  <a:srgbClr val="000000"/>
                </a:solidFill>
                <a:effectLst/>
                <a:latin typeface="Arial" pitchFamily="34" charset="0"/>
                <a:cs typeface="Arial" pitchFamily="34" charset="0"/>
              </a:rPr>
              <a:t>Procjena boli</a:t>
            </a:r>
            <a:endParaRPr lang="en-US" b="1" smtClean="0">
              <a:solidFill>
                <a:srgbClr val="000000"/>
              </a:solidFill>
              <a:effectLst/>
              <a:latin typeface="Arial" pitchFamily="34" charset="0"/>
              <a:cs typeface="Arial" pitchFamily="34" charset="0"/>
            </a:endParaRPr>
          </a:p>
        </p:txBody>
      </p:sp>
      <p:sp>
        <p:nvSpPr>
          <p:cNvPr id="47107" name="Text Box 3"/>
          <p:cNvSpPr txBox="1">
            <a:spLocks noChangeArrowheads="1"/>
          </p:cNvSpPr>
          <p:nvPr/>
        </p:nvSpPr>
        <p:spPr bwMode="auto">
          <a:xfrm>
            <a:off x="838200" y="1524000"/>
            <a:ext cx="3730508" cy="461665"/>
          </a:xfrm>
          <a:prstGeom prst="rect">
            <a:avLst/>
          </a:prstGeom>
          <a:noFill/>
          <a:ln w="12700">
            <a:noFill/>
            <a:miter lim="800000"/>
            <a:headEnd/>
            <a:tailEnd/>
          </a:ln>
          <a:effectLst/>
        </p:spPr>
        <p:txBody>
          <a:bodyPr wrap="none">
            <a:spAutoFit/>
          </a:bodyPr>
          <a:lstStyle/>
          <a:p>
            <a:pPr eaLnBrk="0" hangingPunct="0">
              <a:defRPr/>
            </a:pPr>
            <a:r>
              <a:rPr lang="hr-HR" sz="2400">
                <a:solidFill>
                  <a:srgbClr val="000000"/>
                </a:solidFill>
                <a:latin typeface="Arial" pitchFamily="34" charset="0"/>
                <a:cs typeface="Arial" pitchFamily="34" charset="0"/>
              </a:rPr>
              <a:t>Jednostavna opisna skala</a:t>
            </a:r>
            <a:endParaRPr lang="en-US" sz="2400">
              <a:solidFill>
                <a:srgbClr val="000000"/>
              </a:solidFill>
              <a:latin typeface="Arial" pitchFamily="34" charset="0"/>
              <a:cs typeface="Arial" pitchFamily="34" charset="0"/>
            </a:endParaRPr>
          </a:p>
        </p:txBody>
      </p:sp>
      <p:sp>
        <p:nvSpPr>
          <p:cNvPr id="47108" name="Rectangle 4"/>
          <p:cNvSpPr>
            <a:spLocks noChangeArrowheads="1"/>
          </p:cNvSpPr>
          <p:nvPr/>
        </p:nvSpPr>
        <p:spPr bwMode="auto">
          <a:xfrm>
            <a:off x="914400" y="3429000"/>
            <a:ext cx="2206053" cy="461665"/>
          </a:xfrm>
          <a:prstGeom prst="rect">
            <a:avLst/>
          </a:prstGeom>
          <a:noFill/>
          <a:ln w="12700">
            <a:noFill/>
            <a:miter lim="800000"/>
            <a:headEnd/>
            <a:tailEnd/>
          </a:ln>
          <a:effectLst/>
        </p:spPr>
        <p:txBody>
          <a:bodyPr wrap="none">
            <a:spAutoFit/>
          </a:bodyPr>
          <a:lstStyle/>
          <a:p>
            <a:pPr eaLnBrk="0" hangingPunct="0">
              <a:defRPr/>
            </a:pPr>
            <a:r>
              <a:rPr lang="hr-HR" sz="2400">
                <a:solidFill>
                  <a:srgbClr val="000000"/>
                </a:solidFill>
                <a:latin typeface="Arial" pitchFamily="34" charset="0"/>
                <a:cs typeface="Arial" pitchFamily="34" charset="0"/>
              </a:rPr>
              <a:t>Brojčana skala</a:t>
            </a:r>
            <a:endParaRPr lang="en-US" sz="2400">
              <a:solidFill>
                <a:srgbClr val="000000"/>
              </a:solidFill>
              <a:latin typeface="Arial" pitchFamily="34" charset="0"/>
              <a:cs typeface="Arial" pitchFamily="34" charset="0"/>
            </a:endParaRPr>
          </a:p>
        </p:txBody>
      </p:sp>
      <p:sp>
        <p:nvSpPr>
          <p:cNvPr id="47109" name="Rectangle 5"/>
          <p:cNvSpPr>
            <a:spLocks noChangeArrowheads="1"/>
          </p:cNvSpPr>
          <p:nvPr/>
        </p:nvSpPr>
        <p:spPr bwMode="auto">
          <a:xfrm>
            <a:off x="838200" y="5181600"/>
            <a:ext cx="3589316" cy="461665"/>
          </a:xfrm>
          <a:prstGeom prst="rect">
            <a:avLst/>
          </a:prstGeom>
          <a:noFill/>
          <a:ln w="12700">
            <a:noFill/>
            <a:miter lim="800000"/>
            <a:headEnd/>
            <a:tailEnd/>
          </a:ln>
          <a:effectLst/>
        </p:spPr>
        <p:txBody>
          <a:bodyPr wrap="none">
            <a:spAutoFit/>
          </a:bodyPr>
          <a:lstStyle/>
          <a:p>
            <a:pPr eaLnBrk="0" hangingPunct="0">
              <a:defRPr/>
            </a:pPr>
            <a:r>
              <a:rPr lang="hr-HR" sz="2400">
                <a:solidFill>
                  <a:srgbClr val="000000"/>
                </a:solidFill>
                <a:latin typeface="Arial" pitchFamily="34" charset="0"/>
                <a:cs typeface="Arial" pitchFamily="34" charset="0"/>
              </a:rPr>
              <a:t>Vizualna Analogna Skala</a:t>
            </a:r>
            <a:endParaRPr lang="en-US" sz="2400">
              <a:solidFill>
                <a:srgbClr val="000000"/>
              </a:solidFill>
              <a:latin typeface="Arial" pitchFamily="34" charset="0"/>
              <a:cs typeface="Arial" pitchFamily="34" charset="0"/>
            </a:endParaRPr>
          </a:p>
        </p:txBody>
      </p:sp>
      <p:grpSp>
        <p:nvGrpSpPr>
          <p:cNvPr id="44037" name="Group 6"/>
          <p:cNvGrpSpPr>
            <a:grpSpLocks/>
          </p:cNvGrpSpPr>
          <p:nvPr/>
        </p:nvGrpSpPr>
        <p:grpSpPr bwMode="auto">
          <a:xfrm>
            <a:off x="990600" y="2209800"/>
            <a:ext cx="6858000" cy="457200"/>
            <a:chOff x="624" y="1488"/>
            <a:chExt cx="4320" cy="288"/>
          </a:xfrm>
        </p:grpSpPr>
        <p:sp>
          <p:nvSpPr>
            <p:cNvPr id="44075" name="Line 7"/>
            <p:cNvSpPr>
              <a:spLocks noChangeShapeType="1"/>
            </p:cNvSpPr>
            <p:nvPr/>
          </p:nvSpPr>
          <p:spPr bwMode="auto">
            <a:xfrm>
              <a:off x="624" y="1632"/>
              <a:ext cx="4320" cy="0"/>
            </a:xfrm>
            <a:prstGeom prst="line">
              <a:avLst/>
            </a:prstGeom>
            <a:noFill/>
            <a:ln w="28575">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76" name="Line 8"/>
            <p:cNvSpPr>
              <a:spLocks noChangeShapeType="1"/>
            </p:cNvSpPr>
            <p:nvPr/>
          </p:nvSpPr>
          <p:spPr bwMode="auto">
            <a:xfrm>
              <a:off x="624"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77" name="Line 9"/>
            <p:cNvSpPr>
              <a:spLocks noChangeShapeType="1"/>
            </p:cNvSpPr>
            <p:nvPr/>
          </p:nvSpPr>
          <p:spPr bwMode="auto">
            <a:xfrm>
              <a:off x="4944"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78" name="Line 10"/>
            <p:cNvSpPr>
              <a:spLocks noChangeShapeType="1"/>
            </p:cNvSpPr>
            <p:nvPr/>
          </p:nvSpPr>
          <p:spPr bwMode="auto">
            <a:xfrm>
              <a:off x="1440"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79" name="Line 11"/>
            <p:cNvSpPr>
              <a:spLocks noChangeShapeType="1"/>
            </p:cNvSpPr>
            <p:nvPr/>
          </p:nvSpPr>
          <p:spPr bwMode="auto">
            <a:xfrm>
              <a:off x="2304"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80" name="Line 12"/>
            <p:cNvSpPr>
              <a:spLocks noChangeShapeType="1"/>
            </p:cNvSpPr>
            <p:nvPr/>
          </p:nvSpPr>
          <p:spPr bwMode="auto">
            <a:xfrm>
              <a:off x="3168"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81" name="Line 13"/>
            <p:cNvSpPr>
              <a:spLocks noChangeShapeType="1"/>
            </p:cNvSpPr>
            <p:nvPr/>
          </p:nvSpPr>
          <p:spPr bwMode="auto">
            <a:xfrm>
              <a:off x="4032"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grpSp>
      <p:grpSp>
        <p:nvGrpSpPr>
          <p:cNvPr id="44038" name="Group 14"/>
          <p:cNvGrpSpPr>
            <a:grpSpLocks/>
          </p:cNvGrpSpPr>
          <p:nvPr/>
        </p:nvGrpSpPr>
        <p:grpSpPr bwMode="auto">
          <a:xfrm>
            <a:off x="990600" y="4038600"/>
            <a:ext cx="6858000" cy="457200"/>
            <a:chOff x="624" y="2640"/>
            <a:chExt cx="4320" cy="288"/>
          </a:xfrm>
        </p:grpSpPr>
        <p:grpSp>
          <p:nvGrpSpPr>
            <p:cNvPr id="44062" name="Group 15"/>
            <p:cNvGrpSpPr>
              <a:grpSpLocks/>
            </p:cNvGrpSpPr>
            <p:nvPr/>
          </p:nvGrpSpPr>
          <p:grpSpPr bwMode="auto">
            <a:xfrm>
              <a:off x="624" y="2640"/>
              <a:ext cx="4320" cy="288"/>
              <a:chOff x="624" y="1488"/>
              <a:chExt cx="4320" cy="288"/>
            </a:xfrm>
          </p:grpSpPr>
          <p:sp>
            <p:nvSpPr>
              <p:cNvPr id="44068" name="Line 16"/>
              <p:cNvSpPr>
                <a:spLocks noChangeShapeType="1"/>
              </p:cNvSpPr>
              <p:nvPr/>
            </p:nvSpPr>
            <p:spPr bwMode="auto">
              <a:xfrm>
                <a:off x="624" y="1632"/>
                <a:ext cx="4320" cy="0"/>
              </a:xfrm>
              <a:prstGeom prst="line">
                <a:avLst/>
              </a:prstGeom>
              <a:noFill/>
              <a:ln w="28575">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69" name="Line 17"/>
              <p:cNvSpPr>
                <a:spLocks noChangeShapeType="1"/>
              </p:cNvSpPr>
              <p:nvPr/>
            </p:nvSpPr>
            <p:spPr bwMode="auto">
              <a:xfrm>
                <a:off x="624"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70" name="Line 18"/>
              <p:cNvSpPr>
                <a:spLocks noChangeShapeType="1"/>
              </p:cNvSpPr>
              <p:nvPr/>
            </p:nvSpPr>
            <p:spPr bwMode="auto">
              <a:xfrm>
                <a:off x="4944"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71" name="Line 19"/>
              <p:cNvSpPr>
                <a:spLocks noChangeShapeType="1"/>
              </p:cNvSpPr>
              <p:nvPr/>
            </p:nvSpPr>
            <p:spPr bwMode="auto">
              <a:xfrm>
                <a:off x="1440"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72" name="Line 20"/>
              <p:cNvSpPr>
                <a:spLocks noChangeShapeType="1"/>
              </p:cNvSpPr>
              <p:nvPr/>
            </p:nvSpPr>
            <p:spPr bwMode="auto">
              <a:xfrm>
                <a:off x="2304"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73" name="Line 21"/>
              <p:cNvSpPr>
                <a:spLocks noChangeShapeType="1"/>
              </p:cNvSpPr>
              <p:nvPr/>
            </p:nvSpPr>
            <p:spPr bwMode="auto">
              <a:xfrm>
                <a:off x="3168"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74" name="Line 22"/>
              <p:cNvSpPr>
                <a:spLocks noChangeShapeType="1"/>
              </p:cNvSpPr>
              <p:nvPr/>
            </p:nvSpPr>
            <p:spPr bwMode="auto">
              <a:xfrm>
                <a:off x="4032" y="1488"/>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grpSp>
        <p:sp>
          <p:nvSpPr>
            <p:cNvPr id="44063" name="Line 23"/>
            <p:cNvSpPr>
              <a:spLocks noChangeShapeType="1"/>
            </p:cNvSpPr>
            <p:nvPr/>
          </p:nvSpPr>
          <p:spPr bwMode="auto">
            <a:xfrm>
              <a:off x="1008" y="2640"/>
              <a:ext cx="0" cy="288"/>
            </a:xfrm>
            <a:prstGeom prst="line">
              <a:avLst/>
            </a:prstGeom>
            <a:noFill/>
            <a:ln w="1270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64" name="Line 24"/>
            <p:cNvSpPr>
              <a:spLocks noChangeShapeType="1"/>
            </p:cNvSpPr>
            <p:nvPr/>
          </p:nvSpPr>
          <p:spPr bwMode="auto">
            <a:xfrm>
              <a:off x="1872" y="2640"/>
              <a:ext cx="0" cy="288"/>
            </a:xfrm>
            <a:prstGeom prst="line">
              <a:avLst/>
            </a:prstGeom>
            <a:noFill/>
            <a:ln w="1270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65" name="Line 25"/>
            <p:cNvSpPr>
              <a:spLocks noChangeShapeType="1"/>
            </p:cNvSpPr>
            <p:nvPr/>
          </p:nvSpPr>
          <p:spPr bwMode="auto">
            <a:xfrm>
              <a:off x="2736" y="2640"/>
              <a:ext cx="0" cy="288"/>
            </a:xfrm>
            <a:prstGeom prst="line">
              <a:avLst/>
            </a:prstGeom>
            <a:noFill/>
            <a:ln w="1270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66" name="Line 26"/>
            <p:cNvSpPr>
              <a:spLocks noChangeShapeType="1"/>
            </p:cNvSpPr>
            <p:nvPr/>
          </p:nvSpPr>
          <p:spPr bwMode="auto">
            <a:xfrm>
              <a:off x="3600" y="2640"/>
              <a:ext cx="0" cy="288"/>
            </a:xfrm>
            <a:prstGeom prst="line">
              <a:avLst/>
            </a:prstGeom>
            <a:noFill/>
            <a:ln w="1270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67" name="Line 27"/>
            <p:cNvSpPr>
              <a:spLocks noChangeShapeType="1"/>
            </p:cNvSpPr>
            <p:nvPr/>
          </p:nvSpPr>
          <p:spPr bwMode="auto">
            <a:xfrm>
              <a:off x="4464" y="2640"/>
              <a:ext cx="0" cy="288"/>
            </a:xfrm>
            <a:prstGeom prst="line">
              <a:avLst/>
            </a:prstGeom>
            <a:noFill/>
            <a:ln w="1270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grpSp>
      <p:grpSp>
        <p:nvGrpSpPr>
          <p:cNvPr id="44039" name="Group 28"/>
          <p:cNvGrpSpPr>
            <a:grpSpLocks/>
          </p:cNvGrpSpPr>
          <p:nvPr/>
        </p:nvGrpSpPr>
        <p:grpSpPr bwMode="auto">
          <a:xfrm>
            <a:off x="990600" y="5715000"/>
            <a:ext cx="6858000" cy="457200"/>
            <a:chOff x="624" y="3600"/>
            <a:chExt cx="4320" cy="288"/>
          </a:xfrm>
        </p:grpSpPr>
        <p:sp>
          <p:nvSpPr>
            <p:cNvPr id="44059" name="Line 29"/>
            <p:cNvSpPr>
              <a:spLocks noChangeShapeType="1"/>
            </p:cNvSpPr>
            <p:nvPr/>
          </p:nvSpPr>
          <p:spPr bwMode="auto">
            <a:xfrm>
              <a:off x="624" y="3744"/>
              <a:ext cx="4320" cy="0"/>
            </a:xfrm>
            <a:prstGeom prst="line">
              <a:avLst/>
            </a:prstGeom>
            <a:noFill/>
            <a:ln w="28575">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60" name="Line 30"/>
            <p:cNvSpPr>
              <a:spLocks noChangeShapeType="1"/>
            </p:cNvSpPr>
            <p:nvPr/>
          </p:nvSpPr>
          <p:spPr bwMode="auto">
            <a:xfrm>
              <a:off x="624" y="3600"/>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sp>
          <p:nvSpPr>
            <p:cNvPr id="44061" name="Line 31"/>
            <p:cNvSpPr>
              <a:spLocks noChangeShapeType="1"/>
            </p:cNvSpPr>
            <p:nvPr/>
          </p:nvSpPr>
          <p:spPr bwMode="auto">
            <a:xfrm>
              <a:off x="4944" y="3600"/>
              <a:ext cx="0" cy="288"/>
            </a:xfrm>
            <a:prstGeom prst="line">
              <a:avLst/>
            </a:prstGeom>
            <a:noFill/>
            <a:ln w="19050">
              <a:solidFill>
                <a:schemeClr val="tx1"/>
              </a:solidFill>
              <a:round/>
              <a:headEnd/>
              <a:tailEnd/>
            </a:ln>
          </p:spPr>
          <p:txBody>
            <a:bodyPr wrap="none" anchor="ctr"/>
            <a:lstStyle/>
            <a:p>
              <a:endParaRPr lang="en-US">
                <a:solidFill>
                  <a:srgbClr val="000000"/>
                </a:solidFill>
                <a:latin typeface="Arial" pitchFamily="34" charset="0"/>
                <a:cs typeface="Arial" pitchFamily="34" charset="0"/>
              </a:endParaRPr>
            </a:p>
          </p:txBody>
        </p:sp>
      </p:grpSp>
      <p:sp>
        <p:nvSpPr>
          <p:cNvPr id="47136" name="Text Box 32"/>
          <p:cNvSpPr txBox="1">
            <a:spLocks noChangeArrowheads="1"/>
          </p:cNvSpPr>
          <p:nvPr/>
        </p:nvSpPr>
        <p:spPr bwMode="auto">
          <a:xfrm>
            <a:off x="1447800" y="4495800"/>
            <a:ext cx="356188" cy="461665"/>
          </a:xfrm>
          <a:prstGeom prst="rect">
            <a:avLst/>
          </a:prstGeom>
          <a:noFill/>
          <a:ln w="12700">
            <a:noFill/>
            <a:miter lim="800000"/>
            <a:headEnd/>
            <a:tailEnd/>
          </a:ln>
          <a:effectLst/>
        </p:spPr>
        <p:txBody>
          <a:bodyPr wrap="none">
            <a:spAutoFit/>
          </a:bodyPr>
          <a:lstStyle/>
          <a:p>
            <a:pPr eaLnBrk="0" hangingPunct="0">
              <a:defRPr/>
            </a:pPr>
            <a:r>
              <a:rPr lang="en-US" sz="2400">
                <a:solidFill>
                  <a:srgbClr val="000000"/>
                </a:solidFill>
                <a:latin typeface="Arial" pitchFamily="34" charset="0"/>
                <a:cs typeface="Arial" pitchFamily="34" charset="0"/>
              </a:rPr>
              <a:t>1</a:t>
            </a:r>
          </a:p>
        </p:txBody>
      </p:sp>
      <p:sp>
        <p:nvSpPr>
          <p:cNvPr id="47137" name="Rectangle 33"/>
          <p:cNvSpPr>
            <a:spLocks noChangeArrowheads="1"/>
          </p:cNvSpPr>
          <p:nvPr/>
        </p:nvSpPr>
        <p:spPr bwMode="auto">
          <a:xfrm>
            <a:off x="838200" y="4495800"/>
            <a:ext cx="356188" cy="461665"/>
          </a:xfrm>
          <a:prstGeom prst="rect">
            <a:avLst/>
          </a:prstGeom>
          <a:noFill/>
          <a:ln w="12700">
            <a:noFill/>
            <a:miter lim="800000"/>
            <a:headEnd/>
            <a:tailEnd/>
          </a:ln>
          <a:effectLst/>
        </p:spPr>
        <p:txBody>
          <a:bodyPr wrap="none">
            <a:spAutoFit/>
          </a:bodyPr>
          <a:lstStyle/>
          <a:p>
            <a:pPr eaLnBrk="0" hangingPunct="0">
              <a:defRPr/>
            </a:pPr>
            <a:r>
              <a:rPr lang="en-US" sz="2400">
                <a:solidFill>
                  <a:srgbClr val="000000"/>
                </a:solidFill>
                <a:latin typeface="Arial" pitchFamily="34" charset="0"/>
                <a:cs typeface="Arial" pitchFamily="34" charset="0"/>
              </a:rPr>
              <a:t>0</a:t>
            </a:r>
          </a:p>
        </p:txBody>
      </p:sp>
      <p:sp>
        <p:nvSpPr>
          <p:cNvPr id="47138" name="Rectangle 34"/>
          <p:cNvSpPr>
            <a:spLocks noChangeArrowheads="1"/>
          </p:cNvSpPr>
          <p:nvPr/>
        </p:nvSpPr>
        <p:spPr bwMode="auto">
          <a:xfrm>
            <a:off x="2133600" y="4495800"/>
            <a:ext cx="356188" cy="461665"/>
          </a:xfrm>
          <a:prstGeom prst="rect">
            <a:avLst/>
          </a:prstGeom>
          <a:noFill/>
          <a:ln w="12700">
            <a:noFill/>
            <a:miter lim="800000"/>
            <a:headEnd/>
            <a:tailEnd/>
          </a:ln>
          <a:effectLst/>
        </p:spPr>
        <p:txBody>
          <a:bodyPr wrap="none">
            <a:spAutoFit/>
          </a:bodyPr>
          <a:lstStyle/>
          <a:p>
            <a:pPr eaLnBrk="0" hangingPunct="0">
              <a:defRPr/>
            </a:pPr>
            <a:r>
              <a:rPr lang="en-US" sz="2400">
                <a:solidFill>
                  <a:srgbClr val="000000"/>
                </a:solidFill>
                <a:latin typeface="Arial" pitchFamily="34" charset="0"/>
                <a:cs typeface="Arial" pitchFamily="34" charset="0"/>
              </a:rPr>
              <a:t>2</a:t>
            </a:r>
          </a:p>
        </p:txBody>
      </p:sp>
      <p:sp>
        <p:nvSpPr>
          <p:cNvPr id="47139" name="Rectangle 35"/>
          <p:cNvSpPr>
            <a:spLocks noChangeArrowheads="1"/>
          </p:cNvSpPr>
          <p:nvPr/>
        </p:nvSpPr>
        <p:spPr bwMode="auto">
          <a:xfrm>
            <a:off x="2819400" y="4495800"/>
            <a:ext cx="356188" cy="461665"/>
          </a:xfrm>
          <a:prstGeom prst="rect">
            <a:avLst/>
          </a:prstGeom>
          <a:noFill/>
          <a:ln w="12700">
            <a:noFill/>
            <a:miter lim="800000"/>
            <a:headEnd/>
            <a:tailEnd/>
          </a:ln>
          <a:effectLst/>
        </p:spPr>
        <p:txBody>
          <a:bodyPr wrap="none">
            <a:spAutoFit/>
          </a:bodyPr>
          <a:lstStyle/>
          <a:p>
            <a:pPr eaLnBrk="0" hangingPunct="0">
              <a:defRPr/>
            </a:pPr>
            <a:r>
              <a:rPr lang="en-US" sz="2400">
                <a:solidFill>
                  <a:srgbClr val="000000"/>
                </a:solidFill>
                <a:latin typeface="Arial" pitchFamily="34" charset="0"/>
                <a:cs typeface="Arial" pitchFamily="34" charset="0"/>
              </a:rPr>
              <a:t>3</a:t>
            </a:r>
          </a:p>
        </p:txBody>
      </p:sp>
      <p:sp>
        <p:nvSpPr>
          <p:cNvPr id="47140" name="Rectangle 36"/>
          <p:cNvSpPr>
            <a:spLocks noChangeArrowheads="1"/>
          </p:cNvSpPr>
          <p:nvPr/>
        </p:nvSpPr>
        <p:spPr bwMode="auto">
          <a:xfrm>
            <a:off x="3505200" y="4495800"/>
            <a:ext cx="356188" cy="461665"/>
          </a:xfrm>
          <a:prstGeom prst="rect">
            <a:avLst/>
          </a:prstGeom>
          <a:noFill/>
          <a:ln w="12700">
            <a:noFill/>
            <a:miter lim="800000"/>
            <a:headEnd/>
            <a:tailEnd/>
          </a:ln>
          <a:effectLst/>
        </p:spPr>
        <p:txBody>
          <a:bodyPr wrap="none">
            <a:spAutoFit/>
          </a:bodyPr>
          <a:lstStyle/>
          <a:p>
            <a:pPr eaLnBrk="0" hangingPunct="0">
              <a:defRPr/>
            </a:pPr>
            <a:r>
              <a:rPr lang="en-US" sz="2400">
                <a:solidFill>
                  <a:srgbClr val="000000"/>
                </a:solidFill>
                <a:latin typeface="Arial" pitchFamily="34" charset="0"/>
                <a:cs typeface="Arial" pitchFamily="34" charset="0"/>
              </a:rPr>
              <a:t>4</a:t>
            </a:r>
          </a:p>
        </p:txBody>
      </p:sp>
      <p:sp>
        <p:nvSpPr>
          <p:cNvPr id="47141" name="Rectangle 37"/>
          <p:cNvSpPr>
            <a:spLocks noChangeArrowheads="1"/>
          </p:cNvSpPr>
          <p:nvPr/>
        </p:nvSpPr>
        <p:spPr bwMode="auto">
          <a:xfrm>
            <a:off x="4191000" y="4495800"/>
            <a:ext cx="356188" cy="461665"/>
          </a:xfrm>
          <a:prstGeom prst="rect">
            <a:avLst/>
          </a:prstGeom>
          <a:noFill/>
          <a:ln w="12700">
            <a:noFill/>
            <a:miter lim="800000"/>
            <a:headEnd/>
            <a:tailEnd/>
          </a:ln>
          <a:effectLst/>
        </p:spPr>
        <p:txBody>
          <a:bodyPr wrap="none">
            <a:spAutoFit/>
          </a:bodyPr>
          <a:lstStyle/>
          <a:p>
            <a:pPr eaLnBrk="0" hangingPunct="0">
              <a:defRPr/>
            </a:pPr>
            <a:r>
              <a:rPr lang="en-US" sz="2400">
                <a:solidFill>
                  <a:srgbClr val="000000"/>
                </a:solidFill>
                <a:latin typeface="Arial" pitchFamily="34" charset="0"/>
                <a:cs typeface="Arial" pitchFamily="34" charset="0"/>
              </a:rPr>
              <a:t>5</a:t>
            </a:r>
          </a:p>
        </p:txBody>
      </p:sp>
      <p:sp>
        <p:nvSpPr>
          <p:cNvPr id="47142" name="Rectangle 38"/>
          <p:cNvSpPr>
            <a:spLocks noChangeArrowheads="1"/>
          </p:cNvSpPr>
          <p:nvPr/>
        </p:nvSpPr>
        <p:spPr bwMode="auto">
          <a:xfrm>
            <a:off x="4876800" y="4495800"/>
            <a:ext cx="356188" cy="461665"/>
          </a:xfrm>
          <a:prstGeom prst="rect">
            <a:avLst/>
          </a:prstGeom>
          <a:noFill/>
          <a:ln w="12700">
            <a:noFill/>
            <a:miter lim="800000"/>
            <a:headEnd/>
            <a:tailEnd/>
          </a:ln>
          <a:effectLst/>
        </p:spPr>
        <p:txBody>
          <a:bodyPr wrap="none">
            <a:spAutoFit/>
          </a:bodyPr>
          <a:lstStyle/>
          <a:p>
            <a:pPr eaLnBrk="0" hangingPunct="0">
              <a:defRPr/>
            </a:pPr>
            <a:r>
              <a:rPr lang="en-US" sz="2400">
                <a:solidFill>
                  <a:srgbClr val="000000"/>
                </a:solidFill>
                <a:latin typeface="Arial" pitchFamily="34" charset="0"/>
                <a:cs typeface="Arial" pitchFamily="34" charset="0"/>
              </a:rPr>
              <a:t>6</a:t>
            </a:r>
          </a:p>
        </p:txBody>
      </p:sp>
      <p:sp>
        <p:nvSpPr>
          <p:cNvPr id="47143" name="Rectangle 39"/>
          <p:cNvSpPr>
            <a:spLocks noChangeArrowheads="1"/>
          </p:cNvSpPr>
          <p:nvPr/>
        </p:nvSpPr>
        <p:spPr bwMode="auto">
          <a:xfrm>
            <a:off x="5562600" y="4495800"/>
            <a:ext cx="356188" cy="461665"/>
          </a:xfrm>
          <a:prstGeom prst="rect">
            <a:avLst/>
          </a:prstGeom>
          <a:noFill/>
          <a:ln w="12700">
            <a:noFill/>
            <a:miter lim="800000"/>
            <a:headEnd/>
            <a:tailEnd/>
          </a:ln>
          <a:effectLst/>
        </p:spPr>
        <p:txBody>
          <a:bodyPr wrap="none">
            <a:spAutoFit/>
          </a:bodyPr>
          <a:lstStyle/>
          <a:p>
            <a:pPr eaLnBrk="0" hangingPunct="0">
              <a:defRPr/>
            </a:pPr>
            <a:r>
              <a:rPr lang="en-US" sz="2400">
                <a:solidFill>
                  <a:srgbClr val="000000"/>
                </a:solidFill>
                <a:latin typeface="Arial" pitchFamily="34" charset="0"/>
                <a:cs typeface="Arial" pitchFamily="34" charset="0"/>
              </a:rPr>
              <a:t>7</a:t>
            </a:r>
          </a:p>
        </p:txBody>
      </p:sp>
      <p:sp>
        <p:nvSpPr>
          <p:cNvPr id="47144" name="Rectangle 40"/>
          <p:cNvSpPr>
            <a:spLocks noChangeArrowheads="1"/>
          </p:cNvSpPr>
          <p:nvPr/>
        </p:nvSpPr>
        <p:spPr bwMode="auto">
          <a:xfrm>
            <a:off x="6248400" y="4495800"/>
            <a:ext cx="356188" cy="461665"/>
          </a:xfrm>
          <a:prstGeom prst="rect">
            <a:avLst/>
          </a:prstGeom>
          <a:noFill/>
          <a:ln w="12700">
            <a:noFill/>
            <a:miter lim="800000"/>
            <a:headEnd/>
            <a:tailEnd/>
          </a:ln>
          <a:effectLst/>
        </p:spPr>
        <p:txBody>
          <a:bodyPr wrap="none">
            <a:spAutoFit/>
          </a:bodyPr>
          <a:lstStyle/>
          <a:p>
            <a:pPr eaLnBrk="0" hangingPunct="0">
              <a:defRPr/>
            </a:pPr>
            <a:r>
              <a:rPr lang="en-US" sz="2400">
                <a:solidFill>
                  <a:srgbClr val="000000"/>
                </a:solidFill>
                <a:latin typeface="Arial" pitchFamily="34" charset="0"/>
                <a:cs typeface="Arial" pitchFamily="34" charset="0"/>
              </a:rPr>
              <a:t>8</a:t>
            </a:r>
          </a:p>
        </p:txBody>
      </p:sp>
      <p:sp>
        <p:nvSpPr>
          <p:cNvPr id="47145" name="Rectangle 41"/>
          <p:cNvSpPr>
            <a:spLocks noChangeArrowheads="1"/>
          </p:cNvSpPr>
          <p:nvPr/>
        </p:nvSpPr>
        <p:spPr bwMode="auto">
          <a:xfrm>
            <a:off x="6934200" y="4495800"/>
            <a:ext cx="356188" cy="461665"/>
          </a:xfrm>
          <a:prstGeom prst="rect">
            <a:avLst/>
          </a:prstGeom>
          <a:noFill/>
          <a:ln w="12700">
            <a:noFill/>
            <a:miter lim="800000"/>
            <a:headEnd/>
            <a:tailEnd/>
          </a:ln>
          <a:effectLst/>
        </p:spPr>
        <p:txBody>
          <a:bodyPr wrap="none">
            <a:spAutoFit/>
          </a:bodyPr>
          <a:lstStyle/>
          <a:p>
            <a:pPr eaLnBrk="0" hangingPunct="0">
              <a:defRPr/>
            </a:pPr>
            <a:r>
              <a:rPr lang="en-US" sz="2400">
                <a:solidFill>
                  <a:srgbClr val="000000"/>
                </a:solidFill>
                <a:latin typeface="Arial" pitchFamily="34" charset="0"/>
                <a:cs typeface="Arial" pitchFamily="34" charset="0"/>
              </a:rPr>
              <a:t>9</a:t>
            </a:r>
          </a:p>
        </p:txBody>
      </p:sp>
      <p:sp>
        <p:nvSpPr>
          <p:cNvPr id="47146" name="Rectangle 42"/>
          <p:cNvSpPr>
            <a:spLocks noChangeArrowheads="1"/>
          </p:cNvSpPr>
          <p:nvPr/>
        </p:nvSpPr>
        <p:spPr bwMode="auto">
          <a:xfrm>
            <a:off x="7620000" y="4495800"/>
            <a:ext cx="527709" cy="461665"/>
          </a:xfrm>
          <a:prstGeom prst="rect">
            <a:avLst/>
          </a:prstGeom>
          <a:noFill/>
          <a:ln w="12700">
            <a:noFill/>
            <a:miter lim="800000"/>
            <a:headEnd/>
            <a:tailEnd/>
          </a:ln>
          <a:effectLst/>
        </p:spPr>
        <p:txBody>
          <a:bodyPr wrap="none">
            <a:spAutoFit/>
          </a:bodyPr>
          <a:lstStyle/>
          <a:p>
            <a:pPr eaLnBrk="0" hangingPunct="0">
              <a:defRPr/>
            </a:pPr>
            <a:r>
              <a:rPr lang="en-US" sz="2400">
                <a:solidFill>
                  <a:srgbClr val="000000"/>
                </a:solidFill>
                <a:latin typeface="Arial" pitchFamily="34" charset="0"/>
                <a:cs typeface="Arial" pitchFamily="34" charset="0"/>
              </a:rPr>
              <a:t>10</a:t>
            </a:r>
          </a:p>
        </p:txBody>
      </p:sp>
      <p:sp>
        <p:nvSpPr>
          <p:cNvPr id="47147" name="Text Box 43"/>
          <p:cNvSpPr txBox="1">
            <a:spLocks noChangeArrowheads="1"/>
          </p:cNvSpPr>
          <p:nvPr/>
        </p:nvSpPr>
        <p:spPr bwMode="auto">
          <a:xfrm>
            <a:off x="457200" y="6096000"/>
            <a:ext cx="1281120" cy="461665"/>
          </a:xfrm>
          <a:prstGeom prst="rect">
            <a:avLst/>
          </a:prstGeom>
          <a:noFill/>
          <a:ln w="12700">
            <a:noFill/>
            <a:miter lim="800000"/>
            <a:headEnd/>
            <a:tailEnd/>
          </a:ln>
          <a:effectLst/>
        </p:spPr>
        <p:txBody>
          <a:bodyPr wrap="none">
            <a:spAutoFit/>
          </a:bodyPr>
          <a:lstStyle/>
          <a:p>
            <a:pPr eaLnBrk="0" hangingPunct="0">
              <a:defRPr/>
            </a:pPr>
            <a:r>
              <a:rPr lang="hr-HR" sz="2400">
                <a:solidFill>
                  <a:srgbClr val="000000"/>
                </a:solidFill>
                <a:latin typeface="Arial" pitchFamily="34" charset="0"/>
                <a:cs typeface="Arial" pitchFamily="34" charset="0"/>
              </a:rPr>
              <a:t>Bez boli</a:t>
            </a:r>
            <a:endParaRPr lang="en-US" sz="2400">
              <a:solidFill>
                <a:srgbClr val="000000"/>
              </a:solidFill>
              <a:latin typeface="Arial" pitchFamily="34" charset="0"/>
              <a:cs typeface="Arial" pitchFamily="34" charset="0"/>
            </a:endParaRPr>
          </a:p>
        </p:txBody>
      </p:sp>
      <p:sp>
        <p:nvSpPr>
          <p:cNvPr id="47148" name="Text Box 44"/>
          <p:cNvSpPr txBox="1">
            <a:spLocks noChangeArrowheads="1"/>
          </p:cNvSpPr>
          <p:nvPr/>
        </p:nvSpPr>
        <p:spPr bwMode="auto">
          <a:xfrm>
            <a:off x="7086600" y="6172200"/>
            <a:ext cx="1762021" cy="461665"/>
          </a:xfrm>
          <a:prstGeom prst="rect">
            <a:avLst/>
          </a:prstGeom>
          <a:noFill/>
          <a:ln w="12700">
            <a:noFill/>
            <a:miter lim="800000"/>
            <a:headEnd/>
            <a:tailEnd/>
          </a:ln>
          <a:effectLst/>
        </p:spPr>
        <p:txBody>
          <a:bodyPr wrap="none">
            <a:spAutoFit/>
          </a:bodyPr>
          <a:lstStyle/>
          <a:p>
            <a:pPr eaLnBrk="0" hangingPunct="0">
              <a:defRPr/>
            </a:pPr>
            <a:r>
              <a:rPr lang="hr-HR" sz="2400">
                <a:solidFill>
                  <a:srgbClr val="000000"/>
                </a:solidFill>
                <a:latin typeface="Arial" pitchFamily="34" charset="0"/>
                <a:cs typeface="Arial" pitchFamily="34" charset="0"/>
              </a:rPr>
              <a:t>Najgora bol</a:t>
            </a:r>
            <a:endParaRPr lang="en-US" sz="2400">
              <a:solidFill>
                <a:srgbClr val="000000"/>
              </a:solidFill>
              <a:latin typeface="Arial" pitchFamily="34" charset="0"/>
              <a:cs typeface="Arial" pitchFamily="34" charset="0"/>
            </a:endParaRPr>
          </a:p>
        </p:txBody>
      </p:sp>
      <p:sp>
        <p:nvSpPr>
          <p:cNvPr id="47149" name="Text Box 45"/>
          <p:cNvSpPr txBox="1">
            <a:spLocks noChangeArrowheads="1"/>
          </p:cNvSpPr>
          <p:nvPr/>
        </p:nvSpPr>
        <p:spPr bwMode="auto">
          <a:xfrm>
            <a:off x="838200" y="2667000"/>
            <a:ext cx="886781" cy="461665"/>
          </a:xfrm>
          <a:prstGeom prst="rect">
            <a:avLst/>
          </a:prstGeom>
          <a:noFill/>
          <a:ln w="12700">
            <a:noFill/>
            <a:miter lim="800000"/>
            <a:headEnd/>
            <a:tailEnd/>
          </a:ln>
          <a:effectLst/>
        </p:spPr>
        <p:txBody>
          <a:bodyPr wrap="none">
            <a:spAutoFit/>
          </a:bodyPr>
          <a:lstStyle/>
          <a:p>
            <a:pPr eaLnBrk="0" hangingPunct="0">
              <a:defRPr/>
            </a:pPr>
            <a:r>
              <a:rPr lang="hr-HR" sz="2400">
                <a:solidFill>
                  <a:srgbClr val="000000"/>
                </a:solidFill>
                <a:latin typeface="Arial" pitchFamily="34" charset="0"/>
                <a:cs typeface="Arial" pitchFamily="34" charset="0"/>
              </a:rPr>
              <a:t>Ništa</a:t>
            </a:r>
            <a:endParaRPr lang="en-US" sz="2400">
              <a:solidFill>
                <a:srgbClr val="000000"/>
              </a:solidFill>
              <a:latin typeface="Arial" pitchFamily="34" charset="0"/>
              <a:cs typeface="Arial" pitchFamily="34" charset="0"/>
            </a:endParaRPr>
          </a:p>
        </p:txBody>
      </p:sp>
      <p:sp>
        <p:nvSpPr>
          <p:cNvPr id="47150" name="Rectangle 46"/>
          <p:cNvSpPr>
            <a:spLocks noChangeArrowheads="1"/>
          </p:cNvSpPr>
          <p:nvPr/>
        </p:nvSpPr>
        <p:spPr bwMode="auto">
          <a:xfrm>
            <a:off x="1905000" y="2667000"/>
            <a:ext cx="973343" cy="461665"/>
          </a:xfrm>
          <a:prstGeom prst="rect">
            <a:avLst/>
          </a:prstGeom>
          <a:noFill/>
          <a:ln w="12700">
            <a:noFill/>
            <a:miter lim="800000"/>
            <a:headEnd/>
            <a:tailEnd/>
          </a:ln>
          <a:effectLst/>
        </p:spPr>
        <p:txBody>
          <a:bodyPr wrap="none">
            <a:spAutoFit/>
          </a:bodyPr>
          <a:lstStyle/>
          <a:p>
            <a:pPr eaLnBrk="0" hangingPunct="0">
              <a:defRPr/>
            </a:pPr>
            <a:r>
              <a:rPr lang="hr-HR" sz="2400">
                <a:solidFill>
                  <a:srgbClr val="000000"/>
                </a:solidFill>
                <a:latin typeface="Arial" pitchFamily="34" charset="0"/>
                <a:cs typeface="Arial" pitchFamily="34" charset="0"/>
              </a:rPr>
              <a:t>Slaba</a:t>
            </a:r>
            <a:endParaRPr lang="en-US" sz="2400">
              <a:solidFill>
                <a:srgbClr val="000000"/>
              </a:solidFill>
              <a:latin typeface="Arial" pitchFamily="34" charset="0"/>
              <a:cs typeface="Arial" pitchFamily="34" charset="0"/>
            </a:endParaRPr>
          </a:p>
        </p:txBody>
      </p:sp>
      <p:sp>
        <p:nvSpPr>
          <p:cNvPr id="47151" name="Rectangle 47"/>
          <p:cNvSpPr>
            <a:spLocks noChangeArrowheads="1"/>
          </p:cNvSpPr>
          <p:nvPr/>
        </p:nvSpPr>
        <p:spPr bwMode="auto">
          <a:xfrm>
            <a:off x="3048000" y="2667000"/>
            <a:ext cx="1247457" cy="461665"/>
          </a:xfrm>
          <a:prstGeom prst="rect">
            <a:avLst/>
          </a:prstGeom>
          <a:noFill/>
          <a:ln w="12700">
            <a:noFill/>
            <a:miter lim="800000"/>
            <a:headEnd/>
            <a:tailEnd/>
          </a:ln>
          <a:effectLst/>
        </p:spPr>
        <p:txBody>
          <a:bodyPr wrap="none">
            <a:spAutoFit/>
          </a:bodyPr>
          <a:lstStyle/>
          <a:p>
            <a:pPr eaLnBrk="0" hangingPunct="0">
              <a:defRPr/>
            </a:pPr>
            <a:r>
              <a:rPr lang="hr-HR" sz="2400">
                <a:solidFill>
                  <a:srgbClr val="000000"/>
                </a:solidFill>
                <a:latin typeface="Arial" pitchFamily="34" charset="0"/>
                <a:cs typeface="Arial" pitchFamily="34" charset="0"/>
              </a:rPr>
              <a:t>Srednja</a:t>
            </a:r>
            <a:endParaRPr lang="en-US" sz="2400">
              <a:solidFill>
                <a:srgbClr val="000000"/>
              </a:solidFill>
              <a:latin typeface="Arial" pitchFamily="34" charset="0"/>
              <a:cs typeface="Arial" pitchFamily="34" charset="0"/>
            </a:endParaRPr>
          </a:p>
        </p:txBody>
      </p:sp>
      <p:sp>
        <p:nvSpPr>
          <p:cNvPr id="47152" name="Rectangle 48"/>
          <p:cNvSpPr>
            <a:spLocks noChangeArrowheads="1"/>
          </p:cNvSpPr>
          <p:nvPr/>
        </p:nvSpPr>
        <p:spPr bwMode="auto">
          <a:xfrm>
            <a:off x="4572000" y="2667000"/>
            <a:ext cx="988925" cy="461665"/>
          </a:xfrm>
          <a:prstGeom prst="rect">
            <a:avLst/>
          </a:prstGeom>
          <a:noFill/>
          <a:ln w="12700">
            <a:noFill/>
            <a:miter lim="800000"/>
            <a:headEnd/>
            <a:tailEnd/>
          </a:ln>
          <a:effectLst/>
        </p:spPr>
        <p:txBody>
          <a:bodyPr wrap="none">
            <a:spAutoFit/>
          </a:bodyPr>
          <a:lstStyle/>
          <a:p>
            <a:pPr eaLnBrk="0" hangingPunct="0">
              <a:defRPr/>
            </a:pPr>
            <a:r>
              <a:rPr lang="hr-HR" sz="2400">
                <a:solidFill>
                  <a:srgbClr val="000000"/>
                </a:solidFill>
                <a:latin typeface="Arial" pitchFamily="34" charset="0"/>
                <a:cs typeface="Arial" pitchFamily="34" charset="0"/>
              </a:rPr>
              <a:t>Teška</a:t>
            </a:r>
            <a:endParaRPr lang="en-US" sz="2400">
              <a:solidFill>
                <a:srgbClr val="000000"/>
              </a:solidFill>
              <a:latin typeface="Arial" pitchFamily="34" charset="0"/>
              <a:cs typeface="Arial" pitchFamily="34" charset="0"/>
            </a:endParaRPr>
          </a:p>
        </p:txBody>
      </p:sp>
      <p:sp>
        <p:nvSpPr>
          <p:cNvPr id="47153" name="Rectangle 49"/>
          <p:cNvSpPr>
            <a:spLocks noChangeArrowheads="1"/>
          </p:cNvSpPr>
          <p:nvPr/>
        </p:nvSpPr>
        <p:spPr bwMode="auto">
          <a:xfrm>
            <a:off x="5867400" y="2667000"/>
            <a:ext cx="1542217" cy="461665"/>
          </a:xfrm>
          <a:prstGeom prst="rect">
            <a:avLst/>
          </a:prstGeom>
          <a:noFill/>
          <a:ln w="12700">
            <a:noFill/>
            <a:miter lim="800000"/>
            <a:headEnd/>
            <a:tailEnd/>
          </a:ln>
          <a:effectLst/>
        </p:spPr>
        <p:txBody>
          <a:bodyPr wrap="none">
            <a:spAutoFit/>
          </a:bodyPr>
          <a:lstStyle/>
          <a:p>
            <a:pPr eaLnBrk="0" hangingPunct="0">
              <a:defRPr/>
            </a:pPr>
            <a:r>
              <a:rPr lang="hr-HR" sz="2400">
                <a:solidFill>
                  <a:srgbClr val="000000"/>
                </a:solidFill>
                <a:latin typeface="Arial" pitchFamily="34" charset="0"/>
                <a:cs typeface="Arial" pitchFamily="34" charset="0"/>
              </a:rPr>
              <a:t>Vrlo teška</a:t>
            </a:r>
            <a:endParaRPr lang="en-US" sz="2400">
              <a:solidFill>
                <a:srgbClr val="000000"/>
              </a:solidFill>
              <a:latin typeface="Arial" pitchFamily="34" charset="0"/>
              <a:cs typeface="Arial" pitchFamily="34" charset="0"/>
            </a:endParaRPr>
          </a:p>
        </p:txBody>
      </p:sp>
      <p:sp>
        <p:nvSpPr>
          <p:cNvPr id="47154" name="Rectangle 50"/>
          <p:cNvSpPr>
            <a:spLocks noChangeArrowheads="1"/>
          </p:cNvSpPr>
          <p:nvPr/>
        </p:nvSpPr>
        <p:spPr bwMode="auto">
          <a:xfrm>
            <a:off x="7391400" y="2667000"/>
            <a:ext cx="1265090" cy="461665"/>
          </a:xfrm>
          <a:prstGeom prst="rect">
            <a:avLst/>
          </a:prstGeom>
          <a:noFill/>
          <a:ln w="12700">
            <a:noFill/>
            <a:miter lim="800000"/>
            <a:headEnd/>
            <a:tailEnd/>
          </a:ln>
          <a:effectLst/>
        </p:spPr>
        <p:txBody>
          <a:bodyPr wrap="none">
            <a:spAutoFit/>
          </a:bodyPr>
          <a:lstStyle/>
          <a:p>
            <a:pPr eaLnBrk="0" hangingPunct="0">
              <a:defRPr/>
            </a:pPr>
            <a:r>
              <a:rPr lang="hr-HR" sz="2400">
                <a:solidFill>
                  <a:srgbClr val="000000"/>
                </a:solidFill>
                <a:latin typeface="Arial" pitchFamily="34" charset="0"/>
                <a:cs typeface="Arial" pitchFamily="34" charset="0"/>
              </a:rPr>
              <a:t>Najgora</a:t>
            </a:r>
            <a:endParaRPr lang="en-US" sz="2400">
              <a:solidFill>
                <a:srgbClr val="000000"/>
              </a:solidFill>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42" name="Object 2"/>
          <p:cNvGraphicFramePr>
            <a:graphicFrameLocks noChangeAspect="1"/>
          </p:cNvGraphicFramePr>
          <p:nvPr/>
        </p:nvGraphicFramePr>
        <p:xfrm>
          <a:off x="1116013" y="1341438"/>
          <a:ext cx="6985000" cy="5168900"/>
        </p:xfrm>
        <a:graphic>
          <a:graphicData uri="http://schemas.openxmlformats.org/presentationml/2006/ole">
            <p:oleObj spid="_x0000_s83970" name="Document" r:id="rId3" imgW="6263640" imgH="4260960" progId="">
              <p:embed/>
            </p:oleObj>
          </a:graphicData>
        </a:graphic>
      </p:graphicFrame>
      <p:sp>
        <p:nvSpPr>
          <p:cNvPr id="3" name="Rectangle 2"/>
          <p:cNvSpPr txBox="1">
            <a:spLocks noChangeArrowheads="1"/>
          </p:cNvSpPr>
          <p:nvPr/>
        </p:nvSpPr>
        <p:spPr>
          <a:xfrm>
            <a:off x="457200" y="277813"/>
            <a:ext cx="8229600" cy="11398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hr-HR" sz="4400" b="1" i="0" u="none" strike="noStrike" kern="0" cap="none" spc="0" normalizeH="0" baseline="0" noProof="0" smtClean="0">
                <a:ln>
                  <a:noFill/>
                </a:ln>
                <a:solidFill>
                  <a:srgbClr val="000000"/>
                </a:solidFill>
                <a:effectLst/>
                <a:uLnTx/>
                <a:uFillTx/>
                <a:latin typeface="Arial" pitchFamily="34" charset="0"/>
                <a:ea typeface="+mj-ea"/>
                <a:cs typeface="Arial" pitchFamily="34" charset="0"/>
              </a:rPr>
              <a:t>Procjena boli</a:t>
            </a:r>
            <a:endParaRPr kumimoji="0" lang="en-US" sz="4400" b="1" i="0" u="none" strike="noStrike" kern="0" cap="none" spc="0" normalizeH="0" baseline="0" noProof="0" smtClean="0">
              <a:ln>
                <a:noFill/>
              </a:ln>
              <a:solidFill>
                <a:srgbClr val="000000"/>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990600" y="1447800"/>
            <a:ext cx="7924800" cy="5105400"/>
          </a:xfrm>
          <a:prstGeom prst="rect">
            <a:avLst/>
          </a:prstGeom>
          <a:effectLst/>
        </p:spPr>
        <p:txBody>
          <a:bodyPr lIns="90488" tIns="44450" rIns="90488" bIns="44450"/>
          <a:lstStyle/>
          <a:p>
            <a:pPr marL="342900" indent="-342900" eaLnBrk="0" hangingPunct="0">
              <a:lnSpc>
                <a:spcPct val="90000"/>
              </a:lnSpc>
              <a:spcBef>
                <a:spcPct val="20000"/>
              </a:spcBef>
              <a:buClr>
                <a:schemeClr val="hlink"/>
              </a:buClr>
              <a:buSzPct val="90000"/>
              <a:buFont typeface="Wingdings" pitchFamily="2" charset="2"/>
              <a:buChar char="q"/>
              <a:defRPr/>
            </a:pPr>
            <a:r>
              <a:rPr lang="hr-HR" sz="3200" kern="0" dirty="0">
                <a:solidFill>
                  <a:srgbClr val="000000"/>
                </a:solidFill>
                <a:latin typeface="Arial" pitchFamily="34" charset="0"/>
                <a:cs typeface="Arial" pitchFamily="34" charset="0"/>
              </a:rPr>
              <a:t> Povjerenje bolesnika</a:t>
            </a:r>
            <a:endParaRPr lang="en-US" sz="3200" kern="0" dirty="0">
              <a:solidFill>
                <a:srgbClr val="000000"/>
              </a:solidFill>
              <a:latin typeface="Arial" pitchFamily="34" charset="0"/>
              <a:cs typeface="Arial" pitchFamily="34" charset="0"/>
            </a:endParaRPr>
          </a:p>
          <a:p>
            <a:pPr marL="342900" indent="-342900" eaLnBrk="0" hangingPunct="0">
              <a:lnSpc>
                <a:spcPct val="90000"/>
              </a:lnSpc>
              <a:spcBef>
                <a:spcPct val="20000"/>
              </a:spcBef>
              <a:buClr>
                <a:schemeClr val="hlink"/>
              </a:buClr>
              <a:buSzPct val="90000"/>
              <a:buFont typeface="Wingdings" pitchFamily="2" charset="2"/>
              <a:buChar char="q"/>
              <a:defRPr/>
            </a:pPr>
            <a:r>
              <a:rPr lang="hr-HR" sz="3200" kern="0" dirty="0">
                <a:solidFill>
                  <a:srgbClr val="000000"/>
                </a:solidFill>
                <a:latin typeface="Arial" pitchFamily="34" charset="0"/>
                <a:cs typeface="Arial" pitchFamily="34" charset="0"/>
              </a:rPr>
              <a:t> Sistematični pristup prosudbi boli</a:t>
            </a:r>
            <a:endParaRPr lang="en-US" sz="3200" kern="0" dirty="0">
              <a:solidFill>
                <a:srgbClr val="000000"/>
              </a:solidFill>
              <a:latin typeface="Arial" pitchFamily="34" charset="0"/>
              <a:cs typeface="Arial" pitchFamily="34" charset="0"/>
            </a:endParaRPr>
          </a:p>
          <a:p>
            <a:pPr marL="742950" lvl="1" indent="-285750" eaLnBrk="0" hangingPunct="0">
              <a:lnSpc>
                <a:spcPct val="90000"/>
              </a:lnSpc>
              <a:spcBef>
                <a:spcPct val="20000"/>
              </a:spcBef>
              <a:defRPr/>
            </a:pPr>
            <a:r>
              <a:rPr lang="hr-HR" kern="0" dirty="0">
                <a:solidFill>
                  <a:srgbClr val="000000"/>
                </a:solidFill>
                <a:latin typeface="Arial" pitchFamily="34" charset="0"/>
                <a:cs typeface="Arial" pitchFamily="34" charset="0"/>
              </a:rPr>
              <a:t>Anamneza</a:t>
            </a:r>
            <a:endParaRPr lang="en-US" kern="0" dirty="0">
              <a:solidFill>
                <a:srgbClr val="000000"/>
              </a:solidFill>
              <a:latin typeface="Arial" pitchFamily="34" charset="0"/>
              <a:cs typeface="Arial" pitchFamily="34" charset="0"/>
            </a:endParaRPr>
          </a:p>
          <a:p>
            <a:pPr marL="742950" lvl="1" indent="-285750" eaLnBrk="0" hangingPunct="0">
              <a:lnSpc>
                <a:spcPct val="90000"/>
              </a:lnSpc>
              <a:spcBef>
                <a:spcPct val="20000"/>
              </a:spcBef>
              <a:defRPr/>
            </a:pPr>
            <a:r>
              <a:rPr lang="hr-HR" kern="0" dirty="0">
                <a:solidFill>
                  <a:srgbClr val="000000"/>
                </a:solidFill>
                <a:latin typeface="Arial" pitchFamily="34" charset="0"/>
                <a:cs typeface="Arial" pitchFamily="34" charset="0"/>
              </a:rPr>
              <a:t>Fizikalni pregled</a:t>
            </a:r>
            <a:endParaRPr lang="en-US" kern="0" dirty="0">
              <a:solidFill>
                <a:srgbClr val="000000"/>
              </a:solidFill>
              <a:latin typeface="Arial" pitchFamily="34" charset="0"/>
              <a:cs typeface="Arial" pitchFamily="34" charset="0"/>
            </a:endParaRPr>
          </a:p>
          <a:p>
            <a:pPr marL="742950" lvl="1" indent="-285750" eaLnBrk="0" hangingPunct="0">
              <a:lnSpc>
                <a:spcPct val="90000"/>
              </a:lnSpc>
              <a:spcBef>
                <a:spcPct val="20000"/>
              </a:spcBef>
              <a:defRPr/>
            </a:pPr>
            <a:r>
              <a:rPr lang="en-US" kern="0" dirty="0">
                <a:solidFill>
                  <a:srgbClr val="000000"/>
                </a:solidFill>
                <a:latin typeface="Arial" pitchFamily="34" charset="0"/>
                <a:cs typeface="Arial" pitchFamily="34" charset="0"/>
              </a:rPr>
              <a:t>Di</a:t>
            </a:r>
            <a:r>
              <a:rPr lang="hr-HR" kern="0" dirty="0">
                <a:solidFill>
                  <a:srgbClr val="000000"/>
                </a:solidFill>
                <a:latin typeface="Arial" pitchFamily="34" charset="0"/>
                <a:cs typeface="Arial" pitchFamily="34" charset="0"/>
              </a:rPr>
              <a:t>jagnostika</a:t>
            </a:r>
            <a:endParaRPr lang="en-US" kern="0" dirty="0">
              <a:solidFill>
                <a:srgbClr val="000000"/>
              </a:solidFill>
              <a:latin typeface="Arial" pitchFamily="34" charset="0"/>
              <a:cs typeface="Arial" pitchFamily="34" charset="0"/>
            </a:endParaRPr>
          </a:p>
        </p:txBody>
      </p:sp>
      <p:pic>
        <p:nvPicPr>
          <p:cNvPr id="63492" name="Picture 2" descr="http://www.womenshealthmag.com/files/images/0703-sweet-relief-1459.jpg">
            <a:hlinkClick r:id="rId2"/>
          </p:cNvPr>
          <p:cNvPicPr>
            <a:picLocks noChangeAspect="1" noChangeArrowheads="1"/>
          </p:cNvPicPr>
          <p:nvPr/>
        </p:nvPicPr>
        <p:blipFill>
          <a:blip r:embed="rId3" cstate="print"/>
          <a:srcRect/>
          <a:stretch>
            <a:fillRect/>
          </a:stretch>
        </p:blipFill>
        <p:spPr bwMode="auto">
          <a:xfrm>
            <a:off x="4932363" y="2924175"/>
            <a:ext cx="3559175" cy="3560763"/>
          </a:xfrm>
          <a:prstGeom prst="rect">
            <a:avLst/>
          </a:prstGeom>
          <a:noFill/>
          <a:ln w="9525">
            <a:noFill/>
            <a:miter lim="800000"/>
            <a:headEnd/>
            <a:tailEnd/>
          </a:ln>
        </p:spPr>
      </p:pic>
      <p:pic>
        <p:nvPicPr>
          <p:cNvPr id="63493" name="Picture 6" descr="http://www.boomer-livingplus.com/assets/EE-20110329-ManInPain-600x480.jpg">
            <a:hlinkClick r:id="rId4"/>
          </p:cNvPr>
          <p:cNvPicPr>
            <a:picLocks noChangeAspect="1" noChangeArrowheads="1"/>
          </p:cNvPicPr>
          <p:nvPr/>
        </p:nvPicPr>
        <p:blipFill>
          <a:blip r:embed="rId5" cstate="print"/>
          <a:srcRect/>
          <a:stretch>
            <a:fillRect/>
          </a:stretch>
        </p:blipFill>
        <p:spPr bwMode="auto">
          <a:xfrm>
            <a:off x="827088" y="4041775"/>
            <a:ext cx="3195637" cy="2555875"/>
          </a:xfrm>
          <a:prstGeom prst="rect">
            <a:avLst/>
          </a:prstGeom>
          <a:noFill/>
          <a:ln w="9525">
            <a:noFill/>
            <a:miter lim="800000"/>
            <a:headEnd/>
            <a:tailEnd/>
          </a:ln>
        </p:spPr>
      </p:pic>
      <p:sp>
        <p:nvSpPr>
          <p:cNvPr id="7" name="Rectangle 2"/>
          <p:cNvSpPr txBox="1">
            <a:spLocks noChangeArrowheads="1"/>
          </p:cNvSpPr>
          <p:nvPr/>
        </p:nvSpPr>
        <p:spPr>
          <a:xfrm>
            <a:off x="457200" y="277813"/>
            <a:ext cx="8229600" cy="11398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hr-HR" sz="4400" b="1" i="0" u="none" strike="noStrike" kern="0" cap="none" spc="0" normalizeH="0" baseline="0" noProof="0" smtClean="0">
                <a:ln>
                  <a:noFill/>
                </a:ln>
                <a:solidFill>
                  <a:srgbClr val="000000"/>
                </a:solidFill>
                <a:effectLst/>
                <a:uLnTx/>
                <a:uFillTx/>
                <a:latin typeface="Arial" pitchFamily="34" charset="0"/>
                <a:ea typeface="+mj-ea"/>
                <a:cs typeface="Arial" pitchFamily="34" charset="0"/>
              </a:rPr>
              <a:t>Procjena boli</a:t>
            </a:r>
            <a:endParaRPr kumimoji="0" lang="en-US" sz="4400" b="1" i="0" u="none" strike="noStrike" kern="0" cap="none" spc="0" normalizeH="0" baseline="0" noProof="0" smtClean="0">
              <a:ln>
                <a:noFill/>
              </a:ln>
              <a:solidFill>
                <a:srgbClr val="000000"/>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hr-HR" b="1" smtClean="0">
                <a:solidFill>
                  <a:srgbClr val="000000"/>
                </a:solidFill>
                <a:effectLst/>
                <a:latin typeface="Arial" pitchFamily="34" charset="0"/>
                <a:cs typeface="Arial" pitchFamily="34" charset="0"/>
              </a:rPr>
              <a:t>Psihosocijalna procjena</a:t>
            </a:r>
            <a:endParaRPr lang="en-US" b="1" smtClean="0">
              <a:solidFill>
                <a:srgbClr val="000000"/>
              </a:solidFill>
              <a:effectLst/>
              <a:latin typeface="Arial" pitchFamily="34" charset="0"/>
              <a:cs typeface="Arial" pitchFamily="34" charset="0"/>
            </a:endParaRPr>
          </a:p>
        </p:txBody>
      </p:sp>
      <p:sp>
        <p:nvSpPr>
          <p:cNvPr id="28675" name="Rectangle 3"/>
          <p:cNvSpPr>
            <a:spLocks noGrp="1" noChangeArrowheads="1"/>
          </p:cNvSpPr>
          <p:nvPr>
            <p:ph type="body" idx="1"/>
          </p:nvPr>
        </p:nvSpPr>
        <p:spPr>
          <a:xfrm>
            <a:off x="457200" y="1555750"/>
            <a:ext cx="8229600" cy="5302250"/>
          </a:xfrm>
        </p:spPr>
        <p:txBody>
          <a:bodyPr/>
          <a:lstStyle/>
          <a:p>
            <a:pPr eaLnBrk="1" hangingPunct="1">
              <a:lnSpc>
                <a:spcPct val="80000"/>
              </a:lnSpc>
              <a:defRPr/>
            </a:pPr>
            <a:r>
              <a:rPr lang="hr-HR" sz="2800" smtClean="0">
                <a:solidFill>
                  <a:srgbClr val="000000"/>
                </a:solidFill>
                <a:effectLst/>
                <a:latin typeface="Arial" pitchFamily="34" charset="0"/>
                <a:cs typeface="Arial" pitchFamily="34" charset="0"/>
              </a:rPr>
              <a:t>Djelovanje boli na bolesnika</a:t>
            </a:r>
            <a:r>
              <a:rPr lang="en-US" sz="2800" smtClean="0">
                <a:solidFill>
                  <a:srgbClr val="000000"/>
                </a:solidFill>
                <a:effectLst/>
                <a:latin typeface="Arial" pitchFamily="34" charset="0"/>
                <a:cs typeface="Arial" pitchFamily="34" charset="0"/>
              </a:rPr>
              <a:t>, </a:t>
            </a:r>
            <a:r>
              <a:rPr lang="hr-HR" sz="2800" smtClean="0">
                <a:solidFill>
                  <a:srgbClr val="000000"/>
                </a:solidFill>
                <a:effectLst/>
                <a:latin typeface="Arial" pitchFamily="34" charset="0"/>
                <a:cs typeface="Arial" pitchFamily="34" charset="0"/>
              </a:rPr>
              <a:t>obitelj</a:t>
            </a:r>
            <a:r>
              <a:rPr lang="en-US" sz="2800" smtClean="0">
                <a:solidFill>
                  <a:srgbClr val="000000"/>
                </a:solidFill>
                <a:effectLst/>
                <a:latin typeface="Arial" pitchFamily="34" charset="0"/>
                <a:cs typeface="Arial" pitchFamily="34" charset="0"/>
              </a:rPr>
              <a:t>, </a:t>
            </a:r>
            <a:r>
              <a:rPr lang="hr-HR" sz="2800" smtClean="0">
                <a:solidFill>
                  <a:srgbClr val="000000"/>
                </a:solidFill>
                <a:effectLst/>
                <a:latin typeface="Arial" pitchFamily="34" charset="0"/>
                <a:cs typeface="Arial" pitchFamily="34" charset="0"/>
              </a:rPr>
              <a:t>skrbnike</a:t>
            </a:r>
            <a:r>
              <a:rPr lang="en-US" sz="2800" smtClean="0">
                <a:solidFill>
                  <a:srgbClr val="000000"/>
                </a:solidFill>
                <a:effectLst/>
                <a:latin typeface="Arial" pitchFamily="34" charset="0"/>
                <a:cs typeface="Arial" pitchFamily="34" charset="0"/>
              </a:rPr>
              <a:t>, </a:t>
            </a:r>
            <a:r>
              <a:rPr lang="hr-HR" sz="2800" smtClean="0">
                <a:solidFill>
                  <a:srgbClr val="000000"/>
                </a:solidFill>
                <a:effectLst/>
                <a:latin typeface="Arial" pitchFamily="34" charset="0"/>
                <a:cs typeface="Arial" pitchFamily="34" charset="0"/>
              </a:rPr>
              <a:t>i druge sudionike</a:t>
            </a:r>
            <a:endParaRPr lang="en-US" sz="2800" smtClean="0">
              <a:solidFill>
                <a:srgbClr val="000000"/>
              </a:solidFill>
              <a:effectLst/>
              <a:latin typeface="Arial" pitchFamily="34" charset="0"/>
              <a:cs typeface="Arial" pitchFamily="34" charset="0"/>
            </a:endParaRPr>
          </a:p>
          <a:p>
            <a:pPr eaLnBrk="1" hangingPunct="1">
              <a:lnSpc>
                <a:spcPct val="80000"/>
              </a:lnSpc>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lnSpc>
                <a:spcPct val="80000"/>
              </a:lnSpc>
              <a:defRPr/>
            </a:pPr>
            <a:r>
              <a:rPr lang="hr-HR" sz="2800" smtClean="0">
                <a:solidFill>
                  <a:srgbClr val="000000"/>
                </a:solidFill>
                <a:effectLst/>
                <a:latin typeface="Arial" pitchFamily="34" charset="0"/>
                <a:cs typeface="Arial" pitchFamily="34" charset="0"/>
              </a:rPr>
              <a:t>Financijski efekti boli i terapije</a:t>
            </a:r>
            <a:endParaRPr lang="en-US" sz="2800" smtClean="0">
              <a:solidFill>
                <a:srgbClr val="000000"/>
              </a:solidFill>
              <a:effectLst/>
              <a:latin typeface="Arial" pitchFamily="34" charset="0"/>
              <a:cs typeface="Arial" pitchFamily="34" charset="0"/>
            </a:endParaRPr>
          </a:p>
          <a:p>
            <a:pPr eaLnBrk="1" hangingPunct="1">
              <a:lnSpc>
                <a:spcPct val="80000"/>
              </a:lnSpc>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lnSpc>
                <a:spcPct val="80000"/>
              </a:lnSpc>
              <a:defRPr/>
            </a:pPr>
            <a:r>
              <a:rPr lang="hr-HR" sz="2800" smtClean="0">
                <a:solidFill>
                  <a:srgbClr val="000000"/>
                </a:solidFill>
                <a:effectLst/>
                <a:latin typeface="Arial" pitchFamily="34" charset="0"/>
                <a:cs typeface="Arial" pitchFamily="34" charset="0"/>
              </a:rPr>
              <a:t>Bolesnikov uobičajeni odgovor na bol</a:t>
            </a:r>
            <a:endParaRPr lang="en-US" sz="2800" smtClean="0">
              <a:solidFill>
                <a:srgbClr val="000000"/>
              </a:solidFill>
              <a:effectLst/>
              <a:latin typeface="Arial" pitchFamily="34" charset="0"/>
              <a:cs typeface="Arial" pitchFamily="34" charset="0"/>
            </a:endParaRPr>
          </a:p>
          <a:p>
            <a:pPr eaLnBrk="1" hangingPunct="1">
              <a:lnSpc>
                <a:spcPct val="80000"/>
              </a:lnSpc>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lnSpc>
                <a:spcPct val="80000"/>
              </a:lnSpc>
              <a:defRPr/>
            </a:pPr>
            <a:r>
              <a:rPr lang="hr-HR" sz="2800" smtClean="0">
                <a:solidFill>
                  <a:srgbClr val="000000"/>
                </a:solidFill>
                <a:effectLst/>
                <a:latin typeface="Arial" pitchFamily="34" charset="0"/>
                <a:cs typeface="Arial" pitchFamily="34" charset="0"/>
              </a:rPr>
              <a:t>Promjene raspoloženja</a:t>
            </a:r>
            <a:endParaRPr lang="en-US" sz="2800" smtClean="0">
              <a:solidFill>
                <a:srgbClr val="000000"/>
              </a:solidFill>
              <a:effectLst/>
              <a:latin typeface="Arial" pitchFamily="34" charset="0"/>
              <a:cs typeface="Arial" pitchFamily="34" charset="0"/>
            </a:endParaRPr>
          </a:p>
          <a:p>
            <a:pPr eaLnBrk="1" hangingPunct="1">
              <a:lnSpc>
                <a:spcPct val="80000"/>
              </a:lnSpc>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lnSpc>
                <a:spcPct val="80000"/>
              </a:lnSpc>
              <a:defRPr/>
            </a:pPr>
            <a:r>
              <a:rPr lang="hr-HR" sz="2800" smtClean="0">
                <a:solidFill>
                  <a:srgbClr val="000000"/>
                </a:solidFill>
                <a:effectLst/>
                <a:latin typeface="Arial" pitchFamily="34" charset="0"/>
                <a:cs typeface="Arial" pitchFamily="34" charset="0"/>
              </a:rPr>
              <a:t>Uobičajeni načini liječenja boli</a:t>
            </a:r>
            <a:endParaRPr lang="en-US" sz="2800" smtClean="0">
              <a:solidFill>
                <a:srgbClr val="000000"/>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hr-HR" b="1" smtClean="0">
                <a:solidFill>
                  <a:srgbClr val="000000"/>
                </a:solidFill>
                <a:effectLst/>
                <a:latin typeface="Arial" pitchFamily="34" charset="0"/>
                <a:cs typeface="Arial" pitchFamily="34" charset="0"/>
              </a:rPr>
              <a:t>Psihosocijalna procjena</a:t>
            </a:r>
            <a:endParaRPr lang="en-US" b="1" smtClean="0">
              <a:solidFill>
                <a:srgbClr val="000000"/>
              </a:solidFill>
              <a:effectLst/>
              <a:latin typeface="Arial" pitchFamily="34" charset="0"/>
              <a:cs typeface="Arial" pitchFamily="34" charset="0"/>
            </a:endParaRPr>
          </a:p>
        </p:txBody>
      </p:sp>
      <p:sp>
        <p:nvSpPr>
          <p:cNvPr id="28675" name="Rectangle 3"/>
          <p:cNvSpPr>
            <a:spLocks noGrp="1" noChangeArrowheads="1"/>
          </p:cNvSpPr>
          <p:nvPr>
            <p:ph type="body" idx="1"/>
          </p:nvPr>
        </p:nvSpPr>
        <p:spPr/>
        <p:txBody>
          <a:bodyPr/>
          <a:lstStyle/>
          <a:p>
            <a:pPr marL="609600" indent="-609600">
              <a:spcBef>
                <a:spcPct val="0"/>
              </a:spcBef>
              <a:buClrTx/>
              <a:buSzTx/>
              <a:buFont typeface="Wingdings" pitchFamily="2" charset="2"/>
              <a:buChar char="v"/>
              <a:defRPr/>
            </a:pPr>
            <a:r>
              <a:rPr lang="hr-HR" smtClean="0">
                <a:solidFill>
                  <a:srgbClr val="000000"/>
                </a:solidFill>
                <a:effectLst/>
                <a:latin typeface="Arial" pitchFamily="34" charset="0"/>
                <a:cs typeface="Arial" pitchFamily="34" charset="0"/>
              </a:rPr>
              <a:t>     Kako bol utječe na vaše fizičko i  	  socijalno funkcioniranje?</a:t>
            </a:r>
            <a:endParaRPr lang="en-US" smtClean="0">
              <a:solidFill>
                <a:srgbClr val="000000"/>
              </a:solidFill>
              <a:effectLst/>
              <a:latin typeface="Arial" pitchFamily="34" charset="0"/>
              <a:cs typeface="Arial" pitchFamily="34" charset="0"/>
            </a:endParaRPr>
          </a:p>
          <a:p>
            <a:pPr marL="609600" indent="-609600" eaLnBrk="1" hangingPunct="1">
              <a:buSzTx/>
              <a:buFont typeface="Wingdings" pitchFamily="2" charset="2"/>
              <a:buChar char="v"/>
              <a:defRPr/>
            </a:pPr>
            <a:r>
              <a:rPr lang="hr-HR" smtClean="0">
                <a:solidFill>
                  <a:srgbClr val="000000"/>
                </a:solidFill>
                <a:effectLst/>
                <a:latin typeface="Arial" pitchFamily="34" charset="0"/>
                <a:cs typeface="Arial" pitchFamily="34" charset="0"/>
              </a:rPr>
              <a:t>     Kako bol djeluje na spavanje, 	   		  aktivnost i raspoloženje?</a:t>
            </a:r>
          </a:p>
          <a:p>
            <a:pPr marL="609600" indent="-609600" eaLnBrk="1" hangingPunct="1">
              <a:buSzTx/>
              <a:buFont typeface="Wingdings" pitchFamily="2" charset="2"/>
              <a:buChar char="v"/>
              <a:defRPr/>
            </a:pPr>
            <a:r>
              <a:rPr lang="hr-HR" smtClean="0">
                <a:solidFill>
                  <a:srgbClr val="000000"/>
                </a:solidFill>
                <a:effectLst/>
                <a:latin typeface="Arial" pitchFamily="34" charset="0"/>
                <a:cs typeface="Arial" pitchFamily="34" charset="0"/>
              </a:rPr>
              <a:t>     Značenje boli za bolesnika…</a:t>
            </a:r>
            <a:endParaRPr lang="en-US" smtClean="0">
              <a:solidFill>
                <a:srgbClr val="000000"/>
              </a:solidFill>
              <a:effectLst/>
              <a:latin typeface="Arial" pitchFamily="34" charset="0"/>
              <a:cs typeface="Arial" pitchFamily="34" charset="0"/>
            </a:endParaRPr>
          </a:p>
          <a:p>
            <a:pPr marL="609600" indent="-609600" eaLnBrk="1" hangingPunct="1">
              <a:buSzTx/>
              <a:buFont typeface="Wingdings" pitchFamily="2" charset="2"/>
              <a:buChar char="v"/>
              <a:defRPr/>
            </a:pPr>
            <a:r>
              <a:rPr lang="hr-HR" smtClean="0">
                <a:solidFill>
                  <a:srgbClr val="000000"/>
                </a:solidFill>
                <a:effectLst/>
                <a:latin typeface="Arial" pitchFamily="34" charset="0"/>
                <a:cs typeface="Arial" pitchFamily="34" charset="0"/>
              </a:rPr>
              <a:t>     Neverbalna komunikacija.</a:t>
            </a:r>
            <a:r>
              <a:rPr lang="en-US" smtClean="0">
                <a:solidFill>
                  <a:srgbClr val="000000"/>
                </a:solidFill>
                <a:effectLst/>
                <a:latin typeface="Arial" pitchFamily="34" charset="0"/>
                <a:cs typeface="Arial" pitchFamily="34" charset="0"/>
              </a:rPr>
              <a:t> </a:t>
            </a:r>
          </a:p>
          <a:p>
            <a:pPr marL="609600" indent="-609600" eaLnBrk="1" hangingPunct="1">
              <a:defRPr/>
            </a:pPr>
            <a:endParaRPr lang="en-US" smtClean="0">
              <a:solidFill>
                <a:srgbClr val="000000"/>
              </a:solidFill>
              <a:effectLst/>
              <a:latin typeface="Arial" pitchFamily="34" charset="0"/>
              <a:cs typeface="Arial" pitchFamily="34" charset="0"/>
            </a:endParaRPr>
          </a:p>
          <a:p>
            <a:pPr marL="609600" indent="-609600" eaLnBrk="1" hangingPunct="1">
              <a:defRPr/>
            </a:pPr>
            <a:endParaRPr lang="en-US" sz="3600" smtClean="0">
              <a:solidFill>
                <a:srgbClr val="000000"/>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7813"/>
            <a:ext cx="8229600" cy="684212"/>
          </a:xfrm>
        </p:spPr>
        <p:txBody>
          <a:bodyPr/>
          <a:lstStyle/>
          <a:p>
            <a:pPr eaLnBrk="1" hangingPunct="1">
              <a:defRPr/>
            </a:pPr>
            <a:r>
              <a:rPr lang="hr-HR" sz="4000" b="1" smtClean="0">
                <a:solidFill>
                  <a:srgbClr val="000000"/>
                </a:solidFill>
                <a:effectLst/>
                <a:latin typeface="Arial" pitchFamily="34" charset="0"/>
                <a:cs typeface="Arial" pitchFamily="34" charset="0"/>
              </a:rPr>
              <a:t>Psihosocijalna procjena</a:t>
            </a:r>
            <a:endParaRPr lang="en-US" sz="4000" b="1" smtClean="0">
              <a:solidFill>
                <a:srgbClr val="000000"/>
              </a:solidFill>
              <a:effectLst/>
              <a:latin typeface="Arial" pitchFamily="34" charset="0"/>
              <a:cs typeface="Arial" pitchFamily="34" charset="0"/>
            </a:endParaRPr>
          </a:p>
        </p:txBody>
      </p:sp>
      <p:sp>
        <p:nvSpPr>
          <p:cNvPr id="30723" name="Rectangle 3"/>
          <p:cNvSpPr>
            <a:spLocks noGrp="1" noChangeArrowheads="1"/>
          </p:cNvSpPr>
          <p:nvPr>
            <p:ph type="body" idx="1"/>
          </p:nvPr>
        </p:nvSpPr>
        <p:spPr>
          <a:xfrm>
            <a:off x="457200" y="1371600"/>
            <a:ext cx="8229600" cy="4935538"/>
          </a:xfrm>
        </p:spPr>
        <p:txBody>
          <a:bodyPr/>
          <a:lstStyle/>
          <a:p>
            <a:pPr eaLnBrk="1" hangingPunct="1">
              <a:defRPr/>
            </a:pPr>
            <a:r>
              <a:rPr lang="hr-HR" sz="2800" smtClean="0">
                <a:solidFill>
                  <a:srgbClr val="000000"/>
                </a:solidFill>
                <a:effectLst/>
                <a:latin typeface="Arial" pitchFamily="34" charset="0"/>
                <a:cs typeface="Arial" pitchFamily="34" charset="0"/>
              </a:rPr>
              <a:t>Učinak i razumijevanje slijeda dijagnoza/terapija na bolesnika i obitelj</a:t>
            </a:r>
            <a:endParaRPr lang="en-US" sz="2800" smtClean="0">
              <a:solidFill>
                <a:srgbClr val="000000"/>
              </a:solidFill>
              <a:effectLst/>
              <a:latin typeface="Arial" pitchFamily="34" charset="0"/>
              <a:cs typeface="Arial" pitchFamily="34" charset="0"/>
            </a:endParaRPr>
          </a:p>
          <a:p>
            <a:pPr eaLnBrk="1" hangingPunct="1">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defRPr/>
            </a:pPr>
            <a:r>
              <a:rPr lang="hr-HR" sz="2800" smtClean="0">
                <a:solidFill>
                  <a:srgbClr val="000000"/>
                </a:solidFill>
                <a:effectLst/>
                <a:latin typeface="Arial" pitchFamily="34" charset="0"/>
                <a:cs typeface="Arial" pitchFamily="34" charset="0"/>
              </a:rPr>
              <a:t>Iskustva sa boli u prošlosti i bolesnikova interpretacija</a:t>
            </a:r>
            <a:endParaRPr lang="en-US" sz="2800" smtClean="0">
              <a:solidFill>
                <a:srgbClr val="000000"/>
              </a:solidFill>
              <a:effectLst/>
              <a:latin typeface="Arial" pitchFamily="34" charset="0"/>
              <a:cs typeface="Arial" pitchFamily="34" charset="0"/>
            </a:endParaRPr>
          </a:p>
          <a:p>
            <a:pPr eaLnBrk="1" hangingPunct="1">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defRPr/>
            </a:pPr>
            <a:r>
              <a:rPr lang="hr-HR" sz="2800" smtClean="0">
                <a:solidFill>
                  <a:srgbClr val="000000"/>
                </a:solidFill>
                <a:effectLst/>
                <a:latin typeface="Arial" pitchFamily="34" charset="0"/>
                <a:cs typeface="Arial" pitchFamily="34" charset="0"/>
              </a:rPr>
              <a:t>Zabrinutost bolesnikove okoline o korištenju opioida</a:t>
            </a:r>
            <a:endParaRPr lang="en-US" sz="2800" smtClean="0">
              <a:solidFill>
                <a:srgbClr val="000000"/>
              </a:solidFill>
              <a:effectLst/>
              <a:latin typeface="Arial" pitchFamily="34" charset="0"/>
              <a:cs typeface="Arial" pitchFamily="34" charset="0"/>
            </a:endParaRPr>
          </a:p>
          <a:p>
            <a:pPr eaLnBrk="1" hangingPunct="1">
              <a:buFont typeface="Wingdings" pitchFamily="2" charset="2"/>
              <a:buNone/>
              <a:defRPr/>
            </a:pPr>
            <a:endParaRPr lang="en-US" sz="2800" smtClean="0">
              <a:solidFill>
                <a:srgbClr val="000000"/>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236538" y="228600"/>
            <a:ext cx="8670925" cy="914400"/>
          </a:xfrm>
          <a:prstGeom prst="rect">
            <a:avLst/>
          </a:prstGeom>
          <a:noFill/>
          <a:ln w="9525">
            <a:noFill/>
            <a:miter lim="800000"/>
            <a:headEnd/>
            <a:tailEnd/>
          </a:ln>
          <a:effectLst/>
        </p:spPr>
        <p:txBody>
          <a:bodyPr lIns="91430" tIns="45714" rIns="91430" bIns="45714" anchor="b"/>
          <a:lstStyle/>
          <a:p>
            <a:pPr algn="ctr">
              <a:defRPr/>
            </a:pPr>
            <a:r>
              <a:rPr lang="hr-HR" sz="4000" b="1">
                <a:solidFill>
                  <a:srgbClr val="000000"/>
                </a:solidFill>
                <a:latin typeface="Arial" pitchFamily="34" charset="0"/>
                <a:cs typeface="Arial" pitchFamily="34" charset="0"/>
              </a:rPr>
              <a:t>Postupak procjene boli</a:t>
            </a:r>
            <a:endParaRPr lang="en-US" sz="4000" b="1">
              <a:solidFill>
                <a:srgbClr val="000000"/>
              </a:solidFill>
              <a:latin typeface="Arial" pitchFamily="34" charset="0"/>
              <a:cs typeface="Arial" pitchFamily="34" charset="0"/>
            </a:endParaRPr>
          </a:p>
        </p:txBody>
      </p:sp>
      <p:sp>
        <p:nvSpPr>
          <p:cNvPr id="51203" name="Rectangle 3"/>
          <p:cNvSpPr>
            <a:spLocks noChangeArrowheads="1"/>
          </p:cNvSpPr>
          <p:nvPr/>
        </p:nvSpPr>
        <p:spPr bwMode="auto">
          <a:xfrm>
            <a:off x="609600" y="1752600"/>
            <a:ext cx="7853363" cy="3956050"/>
          </a:xfrm>
          <a:prstGeom prst="rect">
            <a:avLst/>
          </a:prstGeom>
          <a:noFill/>
          <a:ln w="9525">
            <a:noFill/>
            <a:miter lim="800000"/>
            <a:headEnd/>
            <a:tailEnd/>
          </a:ln>
          <a:effectLst/>
        </p:spPr>
        <p:txBody>
          <a:bodyPr lIns="91430" tIns="45714" rIns="91430" bIns="45714"/>
          <a:lstStyle/>
          <a:p>
            <a:pPr marL="342900" indent="-342900">
              <a:spcBef>
                <a:spcPct val="20000"/>
              </a:spcBef>
              <a:buClr>
                <a:schemeClr val="hlink"/>
              </a:buClr>
              <a:buSzPct val="70000"/>
              <a:buFont typeface="Wingdings" pitchFamily="2" charset="2"/>
              <a:buChar char="u"/>
              <a:defRPr/>
            </a:pPr>
            <a:r>
              <a:rPr lang="hr-HR" sz="3000">
                <a:solidFill>
                  <a:srgbClr val="000000"/>
                </a:solidFill>
                <a:latin typeface="Arial" pitchFamily="34" charset="0"/>
                <a:cs typeface="Arial" pitchFamily="34" charset="0"/>
              </a:rPr>
              <a:t>U pravilnim intervalima nakon početka terapije</a:t>
            </a:r>
            <a:endParaRPr lang="en-US" sz="3000">
              <a:solidFill>
                <a:srgbClr val="000000"/>
              </a:solidFill>
              <a:latin typeface="Arial" pitchFamily="34" charset="0"/>
              <a:cs typeface="Arial" pitchFamily="34" charset="0"/>
            </a:endParaRPr>
          </a:p>
          <a:p>
            <a:pPr marL="342900" indent="-342900">
              <a:spcBef>
                <a:spcPct val="20000"/>
              </a:spcBef>
              <a:buClr>
                <a:schemeClr val="hlink"/>
              </a:buClr>
              <a:buSzPct val="70000"/>
              <a:buFont typeface="Wingdings" pitchFamily="2" charset="2"/>
              <a:buChar char="u"/>
              <a:defRPr/>
            </a:pPr>
            <a:r>
              <a:rPr lang="hr-HR" sz="3000">
                <a:solidFill>
                  <a:srgbClr val="000000"/>
                </a:solidFill>
                <a:latin typeface="Arial" pitchFamily="34" charset="0"/>
                <a:cs typeface="Arial" pitchFamily="34" charset="0"/>
              </a:rPr>
              <a:t>Svakom promjenom u razini boli</a:t>
            </a:r>
            <a:endParaRPr lang="en-US" sz="3000">
              <a:solidFill>
                <a:srgbClr val="000000"/>
              </a:solidFill>
              <a:latin typeface="Arial" pitchFamily="34" charset="0"/>
              <a:cs typeface="Arial" pitchFamily="34" charset="0"/>
            </a:endParaRPr>
          </a:p>
          <a:p>
            <a:pPr marL="342900" indent="-342900">
              <a:spcBef>
                <a:spcPct val="20000"/>
              </a:spcBef>
              <a:buClr>
                <a:schemeClr val="hlink"/>
              </a:buClr>
              <a:buSzPct val="70000"/>
              <a:buFont typeface="Wingdings" pitchFamily="2" charset="2"/>
              <a:buChar char="u"/>
              <a:defRPr/>
            </a:pPr>
            <a:r>
              <a:rPr lang="hr-HR" sz="3000">
                <a:solidFill>
                  <a:srgbClr val="000000"/>
                </a:solidFill>
                <a:latin typeface="Arial" pitchFamily="34" charset="0"/>
                <a:cs typeface="Arial" pitchFamily="34" charset="0"/>
              </a:rPr>
              <a:t>U prihvatljivim intervalima nakon svake farmakološke i nefarmakološke intervencije</a:t>
            </a:r>
            <a:endParaRPr lang="en-US" sz="3000">
              <a:solidFill>
                <a:srgbClr val="000000"/>
              </a:solidFill>
              <a:latin typeface="Arial" pitchFamily="34" charset="0"/>
              <a:cs typeface="Arial" pitchFamily="34" charset="0"/>
            </a:endParaRPr>
          </a:p>
          <a:p>
            <a:pPr marL="342900" indent="-342900">
              <a:spcBef>
                <a:spcPct val="20000"/>
              </a:spcBef>
              <a:buClr>
                <a:schemeClr val="hlink"/>
              </a:buClr>
              <a:buSzPct val="70000"/>
              <a:buFont typeface="Wingdings" pitchFamily="2" charset="2"/>
              <a:buChar char="u"/>
              <a:defRPr/>
            </a:pPr>
            <a:r>
              <a:rPr lang="hr-HR" sz="3000">
                <a:solidFill>
                  <a:srgbClr val="000000"/>
                </a:solidFill>
                <a:latin typeface="Arial" pitchFamily="34" charset="0"/>
                <a:cs typeface="Arial" pitchFamily="34" charset="0"/>
              </a:rPr>
              <a:t>Nastavkom ili promjenom terapije</a:t>
            </a:r>
            <a:r>
              <a:rPr lang="en-US" sz="3000">
                <a:solidFill>
                  <a:srgbClr val="000000"/>
                </a:solidFill>
                <a:latin typeface="Arial" pitchFamily="34" charset="0"/>
                <a:cs typeface="Arial" pitchFamily="34" charset="0"/>
              </a:rPr>
              <a:t> </a:t>
            </a:r>
            <a:r>
              <a:rPr lang="hr-HR" sz="3000">
                <a:solidFill>
                  <a:srgbClr val="000000"/>
                </a:solidFill>
                <a:latin typeface="Arial" pitchFamily="34" charset="0"/>
                <a:cs typeface="Arial" pitchFamily="34" charset="0"/>
              </a:rPr>
              <a:t>temeljeno na procjenama i th. planu</a:t>
            </a:r>
            <a:endParaRPr lang="en-US" sz="3000">
              <a:solidFill>
                <a:srgbClr val="000000"/>
              </a:solidFill>
              <a:latin typeface="Arial" pitchFamily="34" charset="0"/>
              <a:cs typeface="Arial" pitchFamily="34" charset="0"/>
            </a:endParaRPr>
          </a:p>
        </p:txBody>
      </p:sp>
      <p:sp>
        <p:nvSpPr>
          <p:cNvPr id="49155" name="Text Box 4"/>
          <p:cNvSpPr txBox="1">
            <a:spLocks noChangeArrowheads="1"/>
          </p:cNvSpPr>
          <p:nvPr/>
        </p:nvSpPr>
        <p:spPr bwMode="auto">
          <a:xfrm>
            <a:off x="762000" y="1219200"/>
            <a:ext cx="7969250" cy="555625"/>
          </a:xfrm>
          <a:prstGeom prst="rect">
            <a:avLst/>
          </a:prstGeom>
          <a:noFill/>
          <a:ln w="9525">
            <a:noFill/>
            <a:miter lim="800000"/>
            <a:headEnd/>
            <a:tailEnd/>
          </a:ln>
        </p:spPr>
        <p:txBody>
          <a:bodyPr>
            <a:spAutoFit/>
          </a:bodyPr>
          <a:lstStyle/>
          <a:p>
            <a:pPr eaLnBrk="0" hangingPunct="0">
              <a:lnSpc>
                <a:spcPct val="95000"/>
              </a:lnSpc>
              <a:spcBef>
                <a:spcPct val="35000"/>
              </a:spcBef>
              <a:buClr>
                <a:srgbClr val="FFFF00"/>
              </a:buClr>
              <a:buFont typeface="Wingdings" pitchFamily="2" charset="2"/>
              <a:buNone/>
            </a:pPr>
            <a:r>
              <a:rPr lang="hr-HR" sz="3200" i="1">
                <a:solidFill>
                  <a:srgbClr val="000000"/>
                </a:solidFill>
                <a:latin typeface="Arial" pitchFamily="34" charset="0"/>
                <a:cs typeface="Arial" pitchFamily="34" charset="0"/>
              </a:rPr>
              <a:t>Bol treba procjenjivati i dokumentirati</a:t>
            </a:r>
            <a:r>
              <a:rPr lang="en-US" sz="3200" i="1">
                <a:solidFill>
                  <a:srgbClr val="000000"/>
                </a:solidFill>
                <a:latin typeface="Arial" pitchFamily="34" charset="0"/>
                <a:cs typeface="Arial" pitchFamily="34" charset="0"/>
              </a:rPr>
              <a:t>:</a:t>
            </a:r>
          </a:p>
        </p:txBody>
      </p:sp>
      <p:sp>
        <p:nvSpPr>
          <p:cNvPr id="49156" name="Text Box 5"/>
          <p:cNvSpPr txBox="1">
            <a:spLocks noChangeArrowheads="1"/>
          </p:cNvSpPr>
          <p:nvPr/>
        </p:nvSpPr>
        <p:spPr bwMode="auto">
          <a:xfrm>
            <a:off x="914400" y="6127750"/>
            <a:ext cx="8001000" cy="457200"/>
          </a:xfrm>
          <a:prstGeom prst="rect">
            <a:avLst/>
          </a:prstGeom>
          <a:noFill/>
          <a:ln w="9525">
            <a:noFill/>
            <a:miter lim="800000"/>
            <a:headEnd/>
            <a:tailEnd/>
          </a:ln>
        </p:spPr>
        <p:txBody>
          <a:bodyPr>
            <a:spAutoFit/>
          </a:bodyPr>
          <a:lstStyle/>
          <a:p>
            <a:pPr>
              <a:spcBef>
                <a:spcPct val="30000"/>
              </a:spcBef>
            </a:pPr>
            <a:r>
              <a:rPr lang="en-US" sz="1200">
                <a:solidFill>
                  <a:srgbClr val="000000"/>
                </a:solidFill>
                <a:latin typeface="Arial" pitchFamily="34" charset="0"/>
                <a:cs typeface="Arial" pitchFamily="34" charset="0"/>
              </a:rPr>
              <a:t>Joint Commission. Assessment of persons with pain.  In: Joint Commission, ed.  </a:t>
            </a:r>
            <a:r>
              <a:rPr lang="en-US" sz="1200" i="1">
                <a:solidFill>
                  <a:srgbClr val="000000"/>
                </a:solidFill>
                <a:latin typeface="Arial" pitchFamily="34" charset="0"/>
                <a:cs typeface="Arial" pitchFamily="34" charset="0"/>
              </a:rPr>
              <a:t>Pain Assessment and Management: an organizational approach.</a:t>
            </a:r>
            <a:r>
              <a:rPr lang="en-US" sz="1200">
                <a:solidFill>
                  <a:srgbClr val="000000"/>
                </a:solidFill>
                <a:latin typeface="Arial" pitchFamily="34" charset="0"/>
                <a:cs typeface="Arial" pitchFamily="34" charset="0"/>
              </a:rPr>
              <a:t> Oakbrook Terrance, IL:  Joint Commission; 2000: 13-25.</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defRPr/>
            </a:pPr>
            <a:r>
              <a:rPr lang="hr-HR" sz="3600" b="1" smtClean="0">
                <a:solidFill>
                  <a:srgbClr val="000000"/>
                </a:solidFill>
                <a:effectLst/>
                <a:latin typeface="Arial" pitchFamily="34" charset="0"/>
                <a:cs typeface="Arial" pitchFamily="34" charset="0"/>
              </a:rPr>
              <a:t>Nefarmakološke intervencije</a:t>
            </a:r>
            <a:endParaRPr lang="en-US" sz="3600" b="1" smtClean="0">
              <a:solidFill>
                <a:srgbClr val="000000"/>
              </a:solidFill>
              <a:effectLst/>
              <a:latin typeface="Arial" pitchFamily="34" charset="0"/>
              <a:cs typeface="Arial" pitchFamily="34" charset="0"/>
            </a:endParaRPr>
          </a:p>
        </p:txBody>
      </p:sp>
      <p:sp>
        <p:nvSpPr>
          <p:cNvPr id="83971" name="Rectangle 3"/>
          <p:cNvSpPr>
            <a:spLocks noGrp="1" noChangeArrowheads="1"/>
          </p:cNvSpPr>
          <p:nvPr>
            <p:ph type="body" idx="1"/>
          </p:nvPr>
        </p:nvSpPr>
        <p:spPr>
          <a:xfrm>
            <a:off x="1143000" y="1752600"/>
            <a:ext cx="7796213" cy="4025900"/>
          </a:xfrm>
        </p:spPr>
        <p:txBody>
          <a:bodyPr lIns="92075" tIns="46038" rIns="92075" bIns="46038"/>
          <a:lstStyle/>
          <a:p>
            <a:pPr eaLnBrk="1" hangingPunct="1">
              <a:lnSpc>
                <a:spcPct val="80000"/>
              </a:lnSpc>
              <a:defRPr/>
            </a:pPr>
            <a:r>
              <a:rPr lang="hr-HR" smtClean="0">
                <a:solidFill>
                  <a:srgbClr val="000000"/>
                </a:solidFill>
                <a:effectLst/>
                <a:latin typeface="Arial" pitchFamily="34" charset="0"/>
                <a:cs typeface="Arial" pitchFamily="34" charset="0"/>
              </a:rPr>
              <a:t>Fizikalni modus</a:t>
            </a:r>
            <a:endParaRPr lang="en-US" smtClean="0">
              <a:solidFill>
                <a:srgbClr val="000000"/>
              </a:solidFill>
              <a:effectLst/>
              <a:latin typeface="Arial" pitchFamily="34" charset="0"/>
              <a:cs typeface="Arial" pitchFamily="34" charset="0"/>
            </a:endParaRPr>
          </a:p>
          <a:p>
            <a:pPr lvl="1" eaLnBrk="1" hangingPunct="1">
              <a:lnSpc>
                <a:spcPct val="80000"/>
              </a:lnSpc>
              <a:defRPr/>
            </a:pPr>
            <a:r>
              <a:rPr lang="hr-HR" smtClean="0">
                <a:solidFill>
                  <a:srgbClr val="000000"/>
                </a:solidFill>
                <a:effectLst/>
                <a:latin typeface="Arial" pitchFamily="34" charset="0"/>
                <a:cs typeface="Arial" pitchFamily="34" charset="0"/>
              </a:rPr>
              <a:t>Fizikalna terapija/Vježbanje</a:t>
            </a:r>
            <a:endParaRPr lang="en-US" smtClean="0">
              <a:solidFill>
                <a:srgbClr val="000000"/>
              </a:solidFill>
              <a:effectLst/>
              <a:latin typeface="Arial" pitchFamily="34" charset="0"/>
              <a:cs typeface="Arial" pitchFamily="34" charset="0"/>
            </a:endParaRPr>
          </a:p>
          <a:p>
            <a:pPr lvl="1" eaLnBrk="1" hangingPunct="1">
              <a:lnSpc>
                <a:spcPct val="80000"/>
              </a:lnSpc>
              <a:defRPr/>
            </a:pPr>
            <a:r>
              <a:rPr lang="hr-HR" smtClean="0">
                <a:solidFill>
                  <a:srgbClr val="000000"/>
                </a:solidFill>
                <a:effectLst/>
                <a:latin typeface="Arial" pitchFamily="34" charset="0"/>
                <a:cs typeface="Arial" pitchFamily="34" charset="0"/>
              </a:rPr>
              <a:t>Akupunktura</a:t>
            </a:r>
            <a:endParaRPr lang="en-US" smtClean="0">
              <a:solidFill>
                <a:srgbClr val="000000"/>
              </a:solidFill>
              <a:effectLst/>
              <a:latin typeface="Arial" pitchFamily="34" charset="0"/>
              <a:cs typeface="Arial" pitchFamily="34" charset="0"/>
            </a:endParaRPr>
          </a:p>
          <a:p>
            <a:pPr eaLnBrk="1" hangingPunct="1">
              <a:lnSpc>
                <a:spcPct val="80000"/>
              </a:lnSpc>
              <a:defRPr/>
            </a:pPr>
            <a:r>
              <a:rPr lang="hr-HR" smtClean="0">
                <a:solidFill>
                  <a:srgbClr val="000000"/>
                </a:solidFill>
                <a:effectLst/>
                <a:latin typeface="Arial" pitchFamily="34" charset="0"/>
                <a:cs typeface="Arial" pitchFamily="34" charset="0"/>
              </a:rPr>
              <a:t>Psihosocijalni modus</a:t>
            </a:r>
            <a:endParaRPr lang="en-US" smtClean="0">
              <a:solidFill>
                <a:srgbClr val="000000"/>
              </a:solidFill>
              <a:effectLst/>
              <a:latin typeface="Arial" pitchFamily="34" charset="0"/>
              <a:cs typeface="Arial" pitchFamily="34" charset="0"/>
            </a:endParaRPr>
          </a:p>
          <a:p>
            <a:pPr lvl="1" eaLnBrk="1" hangingPunct="1">
              <a:lnSpc>
                <a:spcPct val="80000"/>
              </a:lnSpc>
              <a:defRPr/>
            </a:pPr>
            <a:r>
              <a:rPr lang="hr-HR" smtClean="0">
                <a:solidFill>
                  <a:srgbClr val="000000"/>
                </a:solidFill>
                <a:effectLst/>
                <a:latin typeface="Arial" pitchFamily="34" charset="0"/>
                <a:cs typeface="Arial" pitchFamily="34" charset="0"/>
              </a:rPr>
              <a:t>Relaksacija i vizualizacija</a:t>
            </a:r>
            <a:endParaRPr lang="en-US" smtClean="0">
              <a:solidFill>
                <a:srgbClr val="000000"/>
              </a:solidFill>
              <a:effectLst/>
              <a:latin typeface="Arial" pitchFamily="34" charset="0"/>
              <a:cs typeface="Arial" pitchFamily="34" charset="0"/>
            </a:endParaRPr>
          </a:p>
          <a:p>
            <a:pPr lvl="1" eaLnBrk="1" hangingPunct="1">
              <a:lnSpc>
                <a:spcPct val="80000"/>
              </a:lnSpc>
              <a:defRPr/>
            </a:pPr>
            <a:r>
              <a:rPr lang="hr-HR" smtClean="0">
                <a:solidFill>
                  <a:srgbClr val="000000"/>
                </a:solidFill>
                <a:effectLst/>
                <a:latin typeface="Arial" pitchFamily="34" charset="0"/>
                <a:cs typeface="Arial" pitchFamily="34" charset="0"/>
              </a:rPr>
              <a:t>Distrakcija</a:t>
            </a:r>
            <a:endParaRPr lang="en-US" smtClean="0">
              <a:solidFill>
                <a:srgbClr val="000000"/>
              </a:solidFill>
              <a:effectLst/>
              <a:latin typeface="Arial" pitchFamily="34" charset="0"/>
              <a:cs typeface="Arial" pitchFamily="34" charset="0"/>
            </a:endParaRPr>
          </a:p>
          <a:p>
            <a:pPr lvl="1" eaLnBrk="1" hangingPunct="1">
              <a:lnSpc>
                <a:spcPct val="80000"/>
              </a:lnSpc>
              <a:defRPr/>
            </a:pPr>
            <a:r>
              <a:rPr lang="hr-HR" smtClean="0">
                <a:solidFill>
                  <a:srgbClr val="000000"/>
                </a:solidFill>
                <a:effectLst/>
                <a:latin typeface="Arial" pitchFamily="34" charset="0"/>
                <a:cs typeface="Arial" pitchFamily="34" charset="0"/>
              </a:rPr>
              <a:t>Edukacija</a:t>
            </a:r>
            <a:endParaRPr lang="en-US" smtClean="0">
              <a:solidFill>
                <a:srgbClr val="000000"/>
              </a:solidFill>
              <a:effectLst/>
              <a:latin typeface="Arial" pitchFamily="34" charset="0"/>
              <a:cs typeface="Arial" pitchFamily="34" charset="0"/>
            </a:endParaRPr>
          </a:p>
          <a:p>
            <a:pPr lvl="1" eaLnBrk="1" hangingPunct="1">
              <a:lnSpc>
                <a:spcPct val="80000"/>
              </a:lnSpc>
              <a:defRPr/>
            </a:pPr>
            <a:r>
              <a:rPr lang="hr-HR" smtClean="0">
                <a:solidFill>
                  <a:srgbClr val="000000"/>
                </a:solidFill>
                <a:effectLst/>
                <a:latin typeface="Arial" pitchFamily="34" charset="0"/>
                <a:cs typeface="Arial" pitchFamily="34" charset="0"/>
              </a:rPr>
              <a:t>Savjetovanje i grupe za potporu</a:t>
            </a:r>
            <a:endParaRPr lang="en-US" smtClean="0">
              <a:solidFill>
                <a:srgbClr val="000000"/>
              </a:solidFill>
              <a:effectLst/>
              <a:latin typeface="Arial" pitchFamily="34" charset="0"/>
              <a:cs typeface="Arial" pitchFamily="34" charset="0"/>
            </a:endParaRPr>
          </a:p>
          <a:p>
            <a:pPr lvl="1" eaLnBrk="1" hangingPunct="1">
              <a:lnSpc>
                <a:spcPct val="80000"/>
              </a:lnSpc>
              <a:defRPr/>
            </a:pPr>
            <a:r>
              <a:rPr lang="hr-HR" smtClean="0">
                <a:solidFill>
                  <a:srgbClr val="000000"/>
                </a:solidFill>
                <a:effectLst/>
                <a:latin typeface="Arial" pitchFamily="34" charset="0"/>
                <a:cs typeface="Arial" pitchFamily="34" charset="0"/>
              </a:rPr>
              <a:t>Hipnoza</a:t>
            </a:r>
            <a:endParaRPr lang="en-US" smtClean="0">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defRPr/>
            </a:pPr>
            <a:r>
              <a:rPr lang="hr-HR" b="1" smtClean="0">
                <a:solidFill>
                  <a:srgbClr val="000000"/>
                </a:solidFill>
                <a:effectLst/>
                <a:latin typeface="Arial" pitchFamily="34" charset="0"/>
                <a:cs typeface="Arial" pitchFamily="34" charset="0"/>
              </a:rPr>
              <a:t>Farmakološke intervencije</a:t>
            </a:r>
            <a:endParaRPr lang="en-US" b="1" smtClean="0">
              <a:solidFill>
                <a:srgbClr val="000000"/>
              </a:solidFill>
              <a:effectLst/>
              <a:latin typeface="Arial" pitchFamily="34" charset="0"/>
              <a:cs typeface="Arial" pitchFamily="34" charset="0"/>
            </a:endParaRPr>
          </a:p>
        </p:txBody>
      </p:sp>
      <p:sp>
        <p:nvSpPr>
          <p:cNvPr id="84995" name="Rectangle 3"/>
          <p:cNvSpPr>
            <a:spLocks noGrp="1" noChangeArrowheads="1"/>
          </p:cNvSpPr>
          <p:nvPr>
            <p:ph type="body" idx="1"/>
          </p:nvPr>
        </p:nvSpPr>
        <p:spPr>
          <a:xfrm>
            <a:off x="1143000" y="1752600"/>
            <a:ext cx="7796213" cy="4025900"/>
          </a:xfrm>
        </p:spPr>
        <p:txBody>
          <a:bodyPr lIns="92075" tIns="46038" rIns="92075" bIns="46038"/>
          <a:lstStyle/>
          <a:p>
            <a:pPr eaLnBrk="1" hangingPunct="1">
              <a:defRPr/>
            </a:pPr>
            <a:r>
              <a:rPr lang="en-US" smtClean="0">
                <a:solidFill>
                  <a:srgbClr val="000000"/>
                </a:solidFill>
                <a:effectLst/>
                <a:latin typeface="Arial" pitchFamily="34" charset="0"/>
                <a:cs typeface="Arial" pitchFamily="34" charset="0"/>
              </a:rPr>
              <a:t>Acetamino</a:t>
            </a:r>
            <a:r>
              <a:rPr lang="hr-HR" smtClean="0">
                <a:solidFill>
                  <a:srgbClr val="000000"/>
                </a:solidFill>
                <a:effectLst/>
                <a:latin typeface="Arial" pitchFamily="34" charset="0"/>
                <a:cs typeface="Arial" pitchFamily="34" charset="0"/>
              </a:rPr>
              <a:t>f</a:t>
            </a:r>
            <a:r>
              <a:rPr lang="en-US" smtClean="0">
                <a:solidFill>
                  <a:srgbClr val="000000"/>
                </a:solidFill>
                <a:effectLst/>
                <a:latin typeface="Arial" pitchFamily="34" charset="0"/>
                <a:cs typeface="Arial" pitchFamily="34" charset="0"/>
              </a:rPr>
              <a:t>en</a:t>
            </a:r>
          </a:p>
          <a:p>
            <a:pPr eaLnBrk="1" hangingPunct="1">
              <a:defRPr/>
            </a:pPr>
            <a:r>
              <a:rPr lang="hr-HR" smtClean="0">
                <a:solidFill>
                  <a:srgbClr val="000000"/>
                </a:solidFill>
                <a:effectLst/>
                <a:latin typeface="Arial" pitchFamily="34" charset="0"/>
                <a:cs typeface="Arial" pitchFamily="34" charset="0"/>
              </a:rPr>
              <a:t>Nesteroidni protuupalni lijekovi</a:t>
            </a:r>
            <a:r>
              <a:rPr lang="en-US" smtClean="0">
                <a:solidFill>
                  <a:srgbClr val="000000"/>
                </a:solidFill>
                <a:effectLst/>
                <a:latin typeface="Arial" pitchFamily="34" charset="0"/>
                <a:cs typeface="Arial" pitchFamily="34" charset="0"/>
              </a:rPr>
              <a:t> (NSAIDs)</a:t>
            </a:r>
          </a:p>
          <a:p>
            <a:pPr eaLnBrk="1" hangingPunct="1">
              <a:defRPr/>
            </a:pPr>
            <a:r>
              <a:rPr lang="en-US" smtClean="0">
                <a:solidFill>
                  <a:srgbClr val="000000"/>
                </a:solidFill>
                <a:effectLst/>
                <a:latin typeface="Arial" pitchFamily="34" charset="0"/>
                <a:cs typeface="Arial" pitchFamily="34" charset="0"/>
              </a:rPr>
              <a:t>Antidepres</a:t>
            </a:r>
            <a:r>
              <a:rPr lang="hr-HR" smtClean="0">
                <a:solidFill>
                  <a:srgbClr val="000000"/>
                </a:solidFill>
                <a:effectLst/>
                <a:latin typeface="Arial" pitchFamily="34" charset="0"/>
                <a:cs typeface="Arial" pitchFamily="34" charset="0"/>
              </a:rPr>
              <a:t>ivi</a:t>
            </a:r>
            <a:endParaRPr lang="en-US" smtClean="0">
              <a:solidFill>
                <a:srgbClr val="000000"/>
              </a:solidFill>
              <a:effectLst/>
              <a:latin typeface="Arial" pitchFamily="34" charset="0"/>
              <a:cs typeface="Arial" pitchFamily="34" charset="0"/>
            </a:endParaRPr>
          </a:p>
          <a:p>
            <a:pPr eaLnBrk="1" hangingPunct="1">
              <a:defRPr/>
            </a:pPr>
            <a:r>
              <a:rPr lang="en-US" smtClean="0">
                <a:solidFill>
                  <a:srgbClr val="000000"/>
                </a:solidFill>
                <a:effectLst/>
                <a:latin typeface="Arial" pitchFamily="34" charset="0"/>
                <a:cs typeface="Arial" pitchFamily="34" charset="0"/>
              </a:rPr>
              <a:t>Anti</a:t>
            </a:r>
            <a:r>
              <a:rPr lang="hr-HR" smtClean="0">
                <a:solidFill>
                  <a:srgbClr val="000000"/>
                </a:solidFill>
                <a:effectLst/>
                <a:latin typeface="Arial" pitchFamily="34" charset="0"/>
                <a:cs typeface="Arial" pitchFamily="34" charset="0"/>
              </a:rPr>
              <a:t>konvulzivi</a:t>
            </a:r>
            <a:endParaRPr lang="en-US" smtClean="0">
              <a:solidFill>
                <a:srgbClr val="000000"/>
              </a:solidFill>
              <a:effectLst/>
              <a:latin typeface="Arial" pitchFamily="34" charset="0"/>
              <a:cs typeface="Arial" pitchFamily="34" charset="0"/>
            </a:endParaRPr>
          </a:p>
          <a:p>
            <a:pPr eaLnBrk="1" hangingPunct="1">
              <a:defRPr/>
            </a:pPr>
            <a:r>
              <a:rPr lang="hr-HR" smtClean="0">
                <a:solidFill>
                  <a:srgbClr val="000000"/>
                </a:solidFill>
                <a:effectLst/>
                <a:latin typeface="Arial" pitchFamily="34" charset="0"/>
                <a:cs typeface="Arial" pitchFamily="34" charset="0"/>
              </a:rPr>
              <a:t>Topički anestetici</a:t>
            </a:r>
            <a:endParaRPr lang="en-US" smtClean="0">
              <a:solidFill>
                <a:srgbClr val="000000"/>
              </a:solidFill>
              <a:effectLst/>
              <a:latin typeface="Arial" pitchFamily="34" charset="0"/>
              <a:cs typeface="Arial" pitchFamily="34" charset="0"/>
            </a:endParaRPr>
          </a:p>
          <a:p>
            <a:pPr eaLnBrk="1" hangingPunct="1">
              <a:defRPr/>
            </a:pPr>
            <a:r>
              <a:rPr lang="en-US" smtClean="0">
                <a:solidFill>
                  <a:srgbClr val="000000"/>
                </a:solidFill>
                <a:effectLst/>
                <a:latin typeface="Arial" pitchFamily="34" charset="0"/>
                <a:cs typeface="Arial" pitchFamily="34" charset="0"/>
              </a:rPr>
              <a:t>Opioid</a:t>
            </a:r>
            <a:r>
              <a:rPr lang="hr-HR" smtClean="0">
                <a:solidFill>
                  <a:srgbClr val="000000"/>
                </a:solidFill>
                <a:effectLst/>
                <a:latin typeface="Arial" pitchFamily="34" charset="0"/>
                <a:cs typeface="Arial" pitchFamily="34" charset="0"/>
              </a:rPr>
              <a:t>i</a:t>
            </a:r>
            <a:endParaRPr lang="en-US" smtClean="0">
              <a:solidFill>
                <a:srgbClr val="000000"/>
              </a:solidFill>
              <a:effectLst/>
              <a:latin typeface="Arial" pitchFamily="34" charset="0"/>
              <a:cs typeface="Arial" pitchFamily="34" charset="0"/>
            </a:endParaRPr>
          </a:p>
          <a:p>
            <a:pPr eaLnBrk="1" hangingPunct="1">
              <a:defRPr/>
            </a:pPr>
            <a:endParaRPr lang="en-US" smtClean="0">
              <a:solidFill>
                <a:srgbClr val="000000"/>
              </a:solidFill>
              <a:effectLst/>
              <a:latin typeface="Arial" pitchFamily="34" charset="0"/>
              <a:cs typeface="Arial" pitchFamily="34" charset="0"/>
            </a:endParaRPr>
          </a:p>
          <a:p>
            <a:pPr eaLnBrk="1" hangingPunct="1">
              <a:defRPr/>
            </a:pPr>
            <a:endParaRPr lang="en-US" sz="2800" smtClean="0">
              <a:solidFill>
                <a:srgbClr val="000000"/>
              </a:solidFill>
              <a:effectLst/>
              <a:latin typeface="Arial" pitchFamily="34" charset="0"/>
              <a:cs typeface="Arial" pitchFamily="34" charset="0"/>
            </a:endParaRPr>
          </a:p>
          <a:p>
            <a:pPr eaLnBrk="1" hangingPunct="1">
              <a:defRPr/>
            </a:pPr>
            <a:endParaRPr lang="en-US" sz="2800" smtClean="0">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defRPr/>
            </a:pPr>
            <a:r>
              <a:rPr lang="hr-HR" smtClean="0">
                <a:solidFill>
                  <a:srgbClr val="000000"/>
                </a:solidFill>
                <a:effectLst/>
                <a:latin typeface="Arial" pitchFamily="34" charset="0"/>
                <a:cs typeface="Arial" pitchFamily="34" charset="0"/>
              </a:rPr>
              <a:t>Lijekovi</a:t>
            </a:r>
            <a:r>
              <a:rPr lang="en-US" smtClean="0">
                <a:solidFill>
                  <a:srgbClr val="000000"/>
                </a:solidFill>
                <a:effectLst/>
                <a:latin typeface="Arial" pitchFamily="34" charset="0"/>
                <a:cs typeface="Arial" pitchFamily="34" charset="0"/>
              </a:rPr>
              <a:t>	</a:t>
            </a:r>
          </a:p>
        </p:txBody>
      </p:sp>
      <p:sp>
        <p:nvSpPr>
          <p:cNvPr id="86019" name="Rectangle 3"/>
          <p:cNvSpPr>
            <a:spLocks noGrp="1" noChangeArrowheads="1"/>
          </p:cNvSpPr>
          <p:nvPr>
            <p:ph type="body" idx="1"/>
          </p:nvPr>
        </p:nvSpPr>
        <p:spPr/>
        <p:txBody>
          <a:bodyPr/>
          <a:lstStyle/>
          <a:p>
            <a:pPr eaLnBrk="1" hangingPunct="1">
              <a:defRPr/>
            </a:pPr>
            <a:r>
              <a:rPr lang="hr-HR" smtClean="0">
                <a:solidFill>
                  <a:srgbClr val="000000"/>
                </a:solidFill>
                <a:effectLst/>
                <a:latin typeface="Arial" pitchFamily="34" charset="0"/>
                <a:cs typeface="Arial" pitchFamily="34" charset="0"/>
              </a:rPr>
              <a:t>Moguće povisivanje doza liojekova do praga tolerancije- NE ovisnosti</a:t>
            </a:r>
            <a:endParaRPr lang="en-US" smtClean="0">
              <a:solidFill>
                <a:srgbClr val="000000"/>
              </a:solidFill>
              <a:effectLst/>
              <a:latin typeface="Arial" pitchFamily="34" charset="0"/>
              <a:cs typeface="Arial" pitchFamily="34" charset="0"/>
            </a:endParaRPr>
          </a:p>
          <a:p>
            <a:pPr eaLnBrk="1" hangingPunct="1">
              <a:defRPr/>
            </a:pPr>
            <a:r>
              <a:rPr lang="hr-HR" smtClean="0">
                <a:solidFill>
                  <a:srgbClr val="000000"/>
                </a:solidFill>
                <a:effectLst/>
                <a:latin typeface="Arial" pitchFamily="34" charset="0"/>
                <a:cs typeface="Arial" pitchFamily="34" charset="0"/>
              </a:rPr>
              <a:t>Moguće korištenje više vrsta analgetika</a:t>
            </a:r>
            <a:endParaRPr lang="en-US" smtClean="0">
              <a:solidFill>
                <a:srgbClr val="000000"/>
              </a:solidFill>
              <a:effectLst/>
              <a:latin typeface="Arial" pitchFamily="34" charset="0"/>
              <a:cs typeface="Arial" pitchFamily="34" charset="0"/>
            </a:endParaRPr>
          </a:p>
          <a:p>
            <a:pPr eaLnBrk="1" hangingPunct="1">
              <a:defRPr/>
            </a:pPr>
            <a:r>
              <a:rPr lang="hr-HR" smtClean="0">
                <a:solidFill>
                  <a:srgbClr val="000000"/>
                </a:solidFill>
                <a:effectLst/>
                <a:latin typeface="Arial" pitchFamily="34" charset="0"/>
                <a:cs typeface="Arial" pitchFamily="34" charset="0"/>
              </a:rPr>
              <a:t>Dugodjelujući lijekovi</a:t>
            </a:r>
            <a:endParaRPr lang="en-US" smtClean="0">
              <a:solidFill>
                <a:srgbClr val="000000"/>
              </a:solidFill>
              <a:effectLst/>
              <a:latin typeface="Arial" pitchFamily="34" charset="0"/>
              <a:cs typeface="Arial" pitchFamily="34" charset="0"/>
            </a:endParaRPr>
          </a:p>
          <a:p>
            <a:pPr eaLnBrk="1" hangingPunct="1">
              <a:defRPr/>
            </a:pPr>
            <a:r>
              <a:rPr lang="hr-HR" smtClean="0">
                <a:solidFill>
                  <a:srgbClr val="000000"/>
                </a:solidFill>
                <a:effectLst/>
                <a:latin typeface="Arial" pitchFamily="34" charset="0"/>
                <a:cs typeface="Arial" pitchFamily="34" charset="0"/>
              </a:rPr>
              <a:t>Kratkodjelujući lijekovi</a:t>
            </a:r>
            <a:endParaRPr lang="en-US" smtClean="0">
              <a:solidFill>
                <a:srgbClr val="000000"/>
              </a:solidFill>
              <a:effectLst/>
              <a:latin typeface="Arial" pitchFamily="34" charset="0"/>
              <a:cs typeface="Arial"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hr-HR" b="1" smtClean="0">
                <a:solidFill>
                  <a:srgbClr val="000000"/>
                </a:solidFill>
                <a:effectLst/>
                <a:latin typeface="Arial" pitchFamily="34" charset="0"/>
                <a:cs typeface="Arial" pitchFamily="34" charset="0"/>
              </a:rPr>
              <a:t>Razlozi za liječenje boli</a:t>
            </a:r>
            <a:endParaRPr lang="en-US" sz="4000" b="1" smtClean="0">
              <a:solidFill>
                <a:srgbClr val="000000"/>
              </a:solidFill>
              <a:effectLst/>
              <a:latin typeface="Arial" pitchFamily="34" charset="0"/>
              <a:cs typeface="Arial" pitchFamily="34" charset="0"/>
            </a:endParaRPr>
          </a:p>
        </p:txBody>
      </p:sp>
      <p:sp>
        <p:nvSpPr>
          <p:cNvPr id="5123" name="Rectangle 3"/>
          <p:cNvSpPr>
            <a:spLocks noGrp="1" noChangeArrowheads="1"/>
          </p:cNvSpPr>
          <p:nvPr>
            <p:ph type="body" idx="1"/>
          </p:nvPr>
        </p:nvSpPr>
        <p:spPr/>
        <p:txBody>
          <a:bodyPr/>
          <a:lstStyle/>
          <a:p>
            <a:pPr eaLnBrk="1" hangingPunct="1"/>
            <a:r>
              <a:rPr lang="hr-HR" smtClean="0">
                <a:solidFill>
                  <a:srgbClr val="000000"/>
                </a:solidFill>
                <a:effectLst/>
                <a:latin typeface="Arial" pitchFamily="34" charset="0"/>
                <a:cs typeface="Arial" pitchFamily="34" charset="0"/>
              </a:rPr>
              <a:t>Humanost u samom postupku</a:t>
            </a:r>
            <a:endParaRPr lang="en-US" smtClean="0">
              <a:solidFill>
                <a:srgbClr val="000000"/>
              </a:solidFill>
              <a:effectLst/>
              <a:latin typeface="Arial" pitchFamily="34" charset="0"/>
              <a:cs typeface="Arial" pitchFamily="34" charset="0"/>
            </a:endParaRPr>
          </a:p>
          <a:p>
            <a:pPr eaLnBrk="1" hangingPunct="1"/>
            <a:r>
              <a:rPr lang="hr-HR" smtClean="0">
                <a:solidFill>
                  <a:srgbClr val="000000"/>
                </a:solidFill>
                <a:effectLst/>
                <a:latin typeface="Arial" pitchFamily="34" charset="0"/>
                <a:cs typeface="Arial" pitchFamily="34" charset="0"/>
              </a:rPr>
              <a:t>Etička, moralna i pravna obaveza</a:t>
            </a:r>
            <a:endParaRPr lang="en-US" smtClean="0">
              <a:solidFill>
                <a:srgbClr val="000000"/>
              </a:solidFill>
              <a:effectLst/>
              <a:latin typeface="Arial" pitchFamily="34" charset="0"/>
              <a:cs typeface="Arial" pitchFamily="34" charset="0"/>
            </a:endParaRPr>
          </a:p>
          <a:p>
            <a:pPr eaLnBrk="1" hangingPunct="1"/>
            <a:r>
              <a:rPr lang="hr-HR" smtClean="0">
                <a:solidFill>
                  <a:srgbClr val="000000"/>
                </a:solidFill>
                <a:effectLst/>
                <a:latin typeface="Arial" pitchFamily="34" charset="0"/>
                <a:cs typeface="Arial" pitchFamily="34" charset="0"/>
              </a:rPr>
              <a:t>Neliječena bol uzrokuje ozljedu i patnju</a:t>
            </a:r>
            <a:endParaRPr lang="en-US" smtClean="0">
              <a:solidFill>
                <a:srgbClr val="000000"/>
              </a:solidFill>
              <a:effectLst/>
              <a:latin typeface="Arial" pitchFamily="34" charset="0"/>
              <a:cs typeface="Arial" pitchFamily="34" charset="0"/>
            </a:endParaRPr>
          </a:p>
          <a:p>
            <a:pPr eaLnBrk="1" hangingPunct="1"/>
            <a:r>
              <a:rPr lang="hr-HR" smtClean="0">
                <a:solidFill>
                  <a:srgbClr val="000000"/>
                </a:solidFill>
                <a:effectLst/>
                <a:latin typeface="Arial" pitchFamily="34" charset="0"/>
                <a:cs typeface="Arial" pitchFamily="34" charset="0"/>
              </a:rPr>
              <a:t>Bol smanjuje aktivnost, apetit, spavanje i kvalitetu života</a:t>
            </a:r>
            <a:endParaRPr lang="en-US" smtClean="0">
              <a:solidFill>
                <a:srgbClr val="000000"/>
              </a:solidFill>
              <a:effectLst/>
              <a:latin typeface="Arial" pitchFamily="34" charset="0"/>
              <a:cs typeface="Arial" pitchFamily="34" charset="0"/>
            </a:endParaRPr>
          </a:p>
          <a:p>
            <a:pPr eaLnBrk="1" hangingPunct="1"/>
            <a:r>
              <a:rPr lang="hr-HR" smtClean="0">
                <a:solidFill>
                  <a:srgbClr val="000000"/>
                </a:solidFill>
                <a:effectLst/>
                <a:latin typeface="Arial" pitchFamily="34" charset="0"/>
                <a:cs typeface="Arial" pitchFamily="34" charset="0"/>
              </a:rPr>
              <a:t>Bol dodatno oslabljuje ionako oslabljene pacijente</a:t>
            </a:r>
            <a:endParaRPr lang="en-US" smtClean="0">
              <a:solidFill>
                <a:srgbClr val="0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en-US" sz="3600" b="1" smtClean="0">
                <a:solidFill>
                  <a:srgbClr val="000000"/>
                </a:solidFill>
                <a:effectLst/>
                <a:latin typeface="Arial" pitchFamily="34" charset="0"/>
                <a:cs typeface="Arial" pitchFamily="34" charset="0"/>
              </a:rPr>
              <a:t>PLAN</a:t>
            </a:r>
          </a:p>
        </p:txBody>
      </p:sp>
      <p:sp>
        <p:nvSpPr>
          <p:cNvPr id="38915" name="Rectangle 3"/>
          <p:cNvSpPr>
            <a:spLocks noGrp="1" noChangeArrowheads="1"/>
          </p:cNvSpPr>
          <p:nvPr>
            <p:ph type="body" idx="1"/>
          </p:nvPr>
        </p:nvSpPr>
        <p:spPr/>
        <p:txBody>
          <a:bodyPr/>
          <a:lstStyle/>
          <a:p>
            <a:pPr eaLnBrk="1" hangingPunct="1">
              <a:lnSpc>
                <a:spcPct val="90000"/>
              </a:lnSpc>
              <a:defRPr/>
            </a:pPr>
            <a:r>
              <a:rPr lang="hr-HR" sz="2800" smtClean="0">
                <a:solidFill>
                  <a:srgbClr val="000000"/>
                </a:solidFill>
                <a:effectLst/>
                <a:latin typeface="Arial" pitchFamily="34" charset="0"/>
                <a:cs typeface="Arial" pitchFamily="34" charset="0"/>
              </a:rPr>
              <a:t>Razvijanje multimodalnog plana liječenja koji uključuje bolesnika→ educirajte bolesnika</a:t>
            </a:r>
          </a:p>
          <a:p>
            <a:pPr eaLnBrk="1" hangingPunct="1">
              <a:lnSpc>
                <a:spcPct val="90000"/>
              </a:lnSpc>
              <a:defRPr/>
            </a:pPr>
            <a:endParaRPr lang="en-US" sz="2800" smtClean="0">
              <a:solidFill>
                <a:srgbClr val="000000"/>
              </a:solidFill>
              <a:effectLst/>
              <a:latin typeface="Arial" pitchFamily="34" charset="0"/>
              <a:cs typeface="Arial" pitchFamily="34" charset="0"/>
            </a:endParaRPr>
          </a:p>
          <a:p>
            <a:pPr eaLnBrk="1" hangingPunct="1">
              <a:lnSpc>
                <a:spcPct val="90000"/>
              </a:lnSpc>
              <a:defRPr/>
            </a:pPr>
            <a:r>
              <a:rPr lang="hr-HR" sz="2800" smtClean="0">
                <a:solidFill>
                  <a:srgbClr val="000000"/>
                </a:solidFill>
                <a:effectLst/>
                <a:latin typeface="Arial" pitchFamily="34" charset="0"/>
                <a:cs typeface="Arial" pitchFamily="34" charset="0"/>
              </a:rPr>
              <a:t>Dajte bolesniku osjećaj kontrole u terapiji→ educirajte bolesnika</a:t>
            </a:r>
            <a:r>
              <a:rPr lang="en-US" sz="2800" smtClean="0">
                <a:solidFill>
                  <a:srgbClr val="000000"/>
                </a:solidFill>
                <a:effectLst/>
                <a:latin typeface="Arial" pitchFamily="34" charset="0"/>
                <a:cs typeface="Arial" pitchFamily="34" charset="0"/>
              </a:rPr>
              <a:t>.</a:t>
            </a:r>
          </a:p>
          <a:p>
            <a:pPr eaLnBrk="1" hangingPunct="1">
              <a:lnSpc>
                <a:spcPct val="90000"/>
              </a:lnSpc>
              <a:defRPr/>
            </a:pPr>
            <a:endParaRPr lang="en-US" sz="2800" smtClean="0">
              <a:solidFill>
                <a:srgbClr val="000000"/>
              </a:solidFill>
              <a:effectLst/>
              <a:latin typeface="Arial" pitchFamily="34" charset="0"/>
              <a:cs typeface="Arial" pitchFamily="34" charset="0"/>
            </a:endParaRPr>
          </a:p>
          <a:p>
            <a:pPr eaLnBrk="1" hangingPunct="1">
              <a:lnSpc>
                <a:spcPct val="90000"/>
              </a:lnSpc>
              <a:defRPr/>
            </a:pPr>
            <a:r>
              <a:rPr lang="hr-HR" sz="2800" smtClean="0">
                <a:solidFill>
                  <a:srgbClr val="000000"/>
                </a:solidFill>
                <a:effectLst/>
                <a:latin typeface="Arial" pitchFamily="34" charset="0"/>
                <a:cs typeface="Arial" pitchFamily="34" charset="0"/>
              </a:rPr>
              <a:t>Uzmite u obzir financijski status bolesnika kod propisivanja terapije→ educirajte bolesnika.</a:t>
            </a:r>
          </a:p>
          <a:p>
            <a:pPr eaLnBrk="1" hangingPunct="1">
              <a:lnSpc>
                <a:spcPct val="90000"/>
              </a:lnSpc>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lnSpc>
                <a:spcPct val="90000"/>
              </a:lnSpc>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lnSpc>
                <a:spcPct val="90000"/>
              </a:lnSpc>
              <a:buFont typeface="Wingdings" pitchFamily="2" charset="2"/>
              <a:buNone/>
              <a:defRPr/>
            </a:pPr>
            <a:endParaRPr lang="en-US" sz="2800" smtClean="0">
              <a:solidFill>
                <a:srgbClr val="000000"/>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defRPr/>
            </a:pPr>
            <a:r>
              <a:rPr lang="hr-HR" smtClean="0">
                <a:solidFill>
                  <a:srgbClr val="000000"/>
                </a:solidFill>
                <a:effectLst/>
                <a:latin typeface="Arial" pitchFamily="34" charset="0"/>
                <a:cs typeface="Arial" pitchFamily="34" charset="0"/>
              </a:rPr>
              <a:t>Procjena boli: Uloga bolesnika</a:t>
            </a:r>
            <a:endParaRPr lang="en-US" smtClean="0">
              <a:solidFill>
                <a:srgbClr val="000000"/>
              </a:solidFill>
              <a:effectLst/>
              <a:latin typeface="Arial" pitchFamily="34" charset="0"/>
              <a:cs typeface="Arial" pitchFamily="34" charset="0"/>
            </a:endParaRPr>
          </a:p>
        </p:txBody>
      </p:sp>
      <p:sp>
        <p:nvSpPr>
          <p:cNvPr id="82947" name="Rectangle 3"/>
          <p:cNvSpPr>
            <a:spLocks noGrp="1" noChangeArrowheads="1"/>
          </p:cNvSpPr>
          <p:nvPr>
            <p:ph type="body" idx="1"/>
          </p:nvPr>
        </p:nvSpPr>
        <p:spPr>
          <a:xfrm>
            <a:off x="1371600" y="1524000"/>
            <a:ext cx="6234113" cy="4146550"/>
          </a:xfrm>
        </p:spPr>
        <p:txBody>
          <a:bodyPr lIns="92075" tIns="46038" rIns="92075" bIns="46038"/>
          <a:lstStyle/>
          <a:p>
            <a:pPr eaLnBrk="1" hangingPunct="1">
              <a:defRPr/>
            </a:pPr>
            <a:r>
              <a:rPr lang="hr-HR" sz="2800" smtClean="0">
                <a:solidFill>
                  <a:srgbClr val="000000"/>
                </a:solidFill>
                <a:effectLst/>
                <a:latin typeface="Arial" pitchFamily="34" charset="0"/>
                <a:cs typeface="Arial" pitchFamily="34" charset="0"/>
              </a:rPr>
              <a:t>Zauzmite se za sebe</a:t>
            </a:r>
            <a:r>
              <a:rPr lang="en-US" sz="2800" smtClean="0">
                <a:solidFill>
                  <a:srgbClr val="000000"/>
                </a:solidFill>
                <a:effectLst/>
                <a:latin typeface="Arial" pitchFamily="34" charset="0"/>
                <a:cs typeface="Arial" pitchFamily="34" charset="0"/>
              </a:rPr>
              <a:t>!</a:t>
            </a:r>
          </a:p>
          <a:p>
            <a:pPr eaLnBrk="1" hangingPunct="1">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defRPr/>
            </a:pPr>
            <a:r>
              <a:rPr lang="hr-HR" sz="2800" smtClean="0">
                <a:solidFill>
                  <a:srgbClr val="000000"/>
                </a:solidFill>
                <a:effectLst/>
                <a:latin typeface="Arial" pitchFamily="34" charset="0"/>
                <a:cs typeface="Arial" pitchFamily="34" charset="0"/>
              </a:rPr>
              <a:t>Ne podliježite mitovima!</a:t>
            </a:r>
            <a:endParaRPr lang="en-US" sz="2800" smtClean="0">
              <a:solidFill>
                <a:srgbClr val="000000"/>
              </a:solidFill>
              <a:effectLst/>
              <a:latin typeface="Arial" pitchFamily="34" charset="0"/>
              <a:cs typeface="Arial" pitchFamily="34" charset="0"/>
            </a:endParaRPr>
          </a:p>
          <a:p>
            <a:pPr eaLnBrk="1" hangingPunct="1">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defRPr/>
            </a:pPr>
            <a:r>
              <a:rPr lang="hr-HR" sz="2800" smtClean="0">
                <a:solidFill>
                  <a:srgbClr val="000000"/>
                </a:solidFill>
                <a:effectLst/>
                <a:latin typeface="Arial" pitchFamily="34" charset="0"/>
                <a:cs typeface="Arial" pitchFamily="34" charset="0"/>
              </a:rPr>
              <a:t>Podijelite iskustvo o svojoj boli.</a:t>
            </a:r>
            <a:endParaRPr lang="en-US" sz="2800" smtClean="0">
              <a:solidFill>
                <a:srgbClr val="000000"/>
              </a:solidFill>
              <a:effectLst/>
              <a:latin typeface="Arial" pitchFamily="34" charset="0"/>
              <a:cs typeface="Arial" pitchFamily="34" charset="0"/>
            </a:endParaRPr>
          </a:p>
          <a:p>
            <a:pPr eaLnBrk="1" hangingPunct="1">
              <a:buFont typeface="Wingdings" pitchFamily="2" charset="2"/>
              <a:buNone/>
              <a:defRPr/>
            </a:pPr>
            <a:endParaRPr lang="en-US" sz="2800" smtClean="0">
              <a:solidFill>
                <a:srgbClr val="000000"/>
              </a:solidFill>
              <a:effectLst/>
              <a:latin typeface="Arial" pitchFamily="34" charset="0"/>
              <a:cs typeface="Arial" pitchFamily="34" charset="0"/>
            </a:endParaRPr>
          </a:p>
          <a:p>
            <a:pPr eaLnBrk="1" hangingPunct="1">
              <a:defRPr/>
            </a:pPr>
            <a:r>
              <a:rPr lang="hr-HR" sz="2800" smtClean="0">
                <a:solidFill>
                  <a:srgbClr val="000000"/>
                </a:solidFill>
                <a:effectLst/>
                <a:latin typeface="Arial" pitchFamily="34" charset="0"/>
                <a:cs typeface="Arial" pitchFamily="34" charset="0"/>
              </a:rPr>
              <a:t>Postavljajte pitanja…</a:t>
            </a:r>
            <a:endParaRPr lang="en-US" sz="2800" smtClean="0">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838200" y="2047875"/>
            <a:ext cx="8001000" cy="1471172"/>
          </a:xfrm>
          <a:prstGeom prst="rect">
            <a:avLst/>
          </a:prstGeom>
        </p:spPr>
        <p:txBody>
          <a:bodyPr wrap="square">
            <a:spAutoFit/>
          </a:bodyPr>
          <a:lstStyle/>
          <a:p>
            <a:pPr marL="342900" indent="-342900" eaLnBrk="0" hangingPunct="0">
              <a:spcBef>
                <a:spcPct val="20000"/>
              </a:spcBef>
              <a:buClr>
                <a:schemeClr val="hlink"/>
              </a:buClr>
              <a:buSzPct val="90000"/>
              <a:buFontTx/>
              <a:buBlip>
                <a:blip r:embed="rId2"/>
              </a:buBlip>
            </a:pPr>
            <a:r>
              <a:rPr lang="hr-HR">
                <a:solidFill>
                  <a:srgbClr val="000000"/>
                </a:solidFill>
                <a:latin typeface="Arial" charset="0"/>
              </a:rPr>
              <a:t>Suzbijanje boli i drugih simptoma u izravnoj su vezi s kvalitetom života bolesnika</a:t>
            </a:r>
            <a:r>
              <a:rPr lang="en-US">
                <a:solidFill>
                  <a:srgbClr val="000000"/>
                </a:solidFill>
                <a:latin typeface="Arial" charset="0"/>
              </a:rPr>
              <a:t>.</a:t>
            </a:r>
          </a:p>
          <a:p>
            <a:pPr marL="342900" indent="-342900" eaLnBrk="0" hangingPunct="0">
              <a:spcBef>
                <a:spcPct val="20000"/>
              </a:spcBef>
              <a:buClr>
                <a:schemeClr val="hlink"/>
              </a:buClr>
              <a:buSzPct val="90000"/>
              <a:buFontTx/>
              <a:buBlip>
                <a:blip r:embed="rId2"/>
              </a:buBlip>
            </a:pPr>
            <a:r>
              <a:rPr lang="hr-HR">
                <a:solidFill>
                  <a:srgbClr val="000000"/>
                </a:solidFill>
                <a:latin typeface="Arial" charset="0"/>
              </a:rPr>
              <a:t>Bolesnici najteže podnose bol. </a:t>
            </a:r>
            <a:endParaRPr lang="en-US">
              <a:solidFill>
                <a:srgbClr val="000000"/>
              </a:solidFill>
              <a:latin typeface="Arial"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defRPr/>
            </a:pPr>
            <a:r>
              <a:rPr lang="en-US" sz="4000" smtClean="0">
                <a:solidFill>
                  <a:srgbClr val="000000"/>
                </a:solidFill>
                <a:effectLst/>
                <a:latin typeface="Arial" pitchFamily="34" charset="0"/>
                <a:cs typeface="Arial" pitchFamily="34" charset="0"/>
              </a:rPr>
              <a:t/>
            </a:r>
            <a:br>
              <a:rPr lang="en-US" sz="4000" smtClean="0">
                <a:solidFill>
                  <a:srgbClr val="000000"/>
                </a:solidFill>
                <a:effectLst/>
                <a:latin typeface="Arial" pitchFamily="34" charset="0"/>
                <a:cs typeface="Arial" pitchFamily="34" charset="0"/>
              </a:rPr>
            </a:br>
            <a:endParaRPr lang="en-US" sz="4000" smtClean="0">
              <a:solidFill>
                <a:srgbClr val="000000"/>
              </a:solidFill>
              <a:effectLst/>
              <a:latin typeface="Arial" pitchFamily="34" charset="0"/>
              <a:cs typeface="Arial" pitchFamily="34" charset="0"/>
            </a:endParaRPr>
          </a:p>
        </p:txBody>
      </p:sp>
      <p:sp>
        <p:nvSpPr>
          <p:cNvPr id="56323" name="Rectangle 3"/>
          <p:cNvSpPr>
            <a:spLocks noGrp="1" noChangeArrowheads="1"/>
          </p:cNvSpPr>
          <p:nvPr>
            <p:ph type="body" idx="1"/>
          </p:nvPr>
        </p:nvSpPr>
        <p:spPr/>
        <p:txBody>
          <a:bodyPr/>
          <a:lstStyle/>
          <a:p>
            <a:pPr algn="ctr" eaLnBrk="1" hangingPunct="1">
              <a:buFont typeface="Wingdings" pitchFamily="2" charset="2"/>
              <a:buNone/>
              <a:defRPr/>
            </a:pPr>
            <a:endParaRPr lang="en-US" smtClean="0">
              <a:solidFill>
                <a:srgbClr val="000000"/>
              </a:solidFill>
              <a:effectLst/>
              <a:latin typeface="Arial" pitchFamily="34" charset="0"/>
              <a:cs typeface="Arial" pitchFamily="34" charset="0"/>
            </a:endParaRPr>
          </a:p>
          <a:p>
            <a:pPr algn="ctr" eaLnBrk="1" hangingPunct="1">
              <a:buFont typeface="Wingdings" pitchFamily="2" charset="2"/>
              <a:buNone/>
              <a:defRPr/>
            </a:pPr>
            <a:endParaRPr lang="en-US" smtClean="0">
              <a:solidFill>
                <a:srgbClr val="000000"/>
              </a:solidFill>
              <a:effectLst/>
              <a:latin typeface="Arial" pitchFamily="34" charset="0"/>
              <a:cs typeface="Arial" pitchFamily="34" charset="0"/>
            </a:endParaRPr>
          </a:p>
          <a:p>
            <a:pPr algn="ctr" eaLnBrk="1" hangingPunct="1">
              <a:buFont typeface="Wingdings" pitchFamily="2" charset="2"/>
              <a:buNone/>
              <a:defRPr/>
            </a:pPr>
            <a:r>
              <a:rPr lang="hr-HR" sz="4800" smtClean="0">
                <a:solidFill>
                  <a:srgbClr val="000000"/>
                </a:solidFill>
                <a:effectLst/>
                <a:latin typeface="Arial" pitchFamily="34" charset="0"/>
                <a:cs typeface="Arial" pitchFamily="34" charset="0"/>
              </a:rPr>
              <a:t>Pitanja?</a:t>
            </a:r>
          </a:p>
          <a:p>
            <a:pPr algn="ctr" eaLnBrk="1" hangingPunct="1">
              <a:buFont typeface="Wingdings" pitchFamily="2" charset="2"/>
              <a:buNone/>
              <a:defRPr/>
            </a:pPr>
            <a:r>
              <a:rPr lang="hr-HR" sz="4800" smtClean="0">
                <a:solidFill>
                  <a:srgbClr val="000000"/>
                </a:solidFill>
                <a:effectLst/>
                <a:latin typeface="Arial" pitchFamily="34" charset="0"/>
                <a:cs typeface="Arial" pitchFamily="34" charset="0"/>
              </a:rPr>
              <a:t>Komentari</a:t>
            </a:r>
            <a:r>
              <a:rPr lang="en-US" sz="4800" smtClean="0">
                <a:solidFill>
                  <a:srgbClr val="000000"/>
                </a:solidFill>
                <a:effectLst/>
                <a:latin typeface="Arial" pitchFamily="34" charset="0"/>
                <a:cs typeface="Arial" pitchFamily="34" charset="0"/>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447800" y="4953000"/>
            <a:ext cx="6400800" cy="533400"/>
          </a:xfrm>
        </p:spPr>
        <p:txBody>
          <a:bodyPr/>
          <a:lstStyle/>
          <a:p>
            <a:pPr eaLnBrk="1" hangingPunct="1">
              <a:lnSpc>
                <a:spcPct val="80000"/>
              </a:lnSpc>
              <a:defRPr/>
            </a:pPr>
            <a:r>
              <a:rPr lang="hr-HR" sz="2800" smtClean="0">
                <a:solidFill>
                  <a:srgbClr val="000000"/>
                </a:solidFill>
                <a:effectLst/>
                <a:latin typeface="Arial" pitchFamily="34" charset="0"/>
                <a:cs typeface="Arial" pitchFamily="34" charset="0"/>
              </a:rPr>
              <a:t>Izvorni slajdovi: Mato Devčić</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88925"/>
            <a:ext cx="8229600" cy="1128713"/>
          </a:xfrm>
        </p:spPr>
        <p:txBody>
          <a:bodyPr/>
          <a:lstStyle/>
          <a:p>
            <a:pPr eaLnBrk="1" hangingPunct="1">
              <a:defRPr/>
            </a:pPr>
            <a:r>
              <a:rPr lang="hr-HR" b="1" smtClean="0">
                <a:solidFill>
                  <a:srgbClr val="000000"/>
                </a:solidFill>
                <a:effectLst/>
                <a:latin typeface="Arial" pitchFamily="34" charset="0"/>
                <a:cs typeface="Arial" pitchFamily="34" charset="0"/>
              </a:rPr>
              <a:t>Ciljevi kontrole boli</a:t>
            </a:r>
            <a:endParaRPr lang="en-US" b="1" smtClean="0">
              <a:solidFill>
                <a:srgbClr val="000000"/>
              </a:solidFill>
              <a:effectLst/>
              <a:latin typeface="Arial" pitchFamily="34" charset="0"/>
              <a:cs typeface="Arial" pitchFamily="34" charset="0"/>
            </a:endParaRPr>
          </a:p>
        </p:txBody>
      </p:sp>
      <p:sp>
        <p:nvSpPr>
          <p:cNvPr id="6147" name="Rectangle 3"/>
          <p:cNvSpPr>
            <a:spLocks noGrp="1" noChangeArrowheads="1"/>
          </p:cNvSpPr>
          <p:nvPr>
            <p:ph type="body" idx="1"/>
          </p:nvPr>
        </p:nvSpPr>
        <p:spPr/>
        <p:txBody>
          <a:bodyPr/>
          <a:lstStyle/>
          <a:p>
            <a:pPr eaLnBrk="1" hangingPunct="1">
              <a:defRPr/>
            </a:pPr>
            <a:r>
              <a:rPr lang="hr-HR" smtClean="0">
                <a:solidFill>
                  <a:srgbClr val="000000"/>
                </a:solidFill>
                <a:effectLst/>
                <a:latin typeface="Arial" pitchFamily="34" charset="0"/>
                <a:cs typeface="Arial" pitchFamily="34" charset="0"/>
              </a:rPr>
              <a:t>Poboljšanje kvalitete života</a:t>
            </a:r>
            <a:endParaRPr lang="en-US" smtClean="0">
              <a:solidFill>
                <a:srgbClr val="000000"/>
              </a:solidFill>
              <a:effectLst/>
              <a:latin typeface="Arial" pitchFamily="34" charset="0"/>
              <a:cs typeface="Arial" pitchFamily="34" charset="0"/>
            </a:endParaRPr>
          </a:p>
          <a:p>
            <a:pPr eaLnBrk="1" hangingPunct="1">
              <a:defRPr/>
            </a:pPr>
            <a:r>
              <a:rPr lang="hr-HR" smtClean="0">
                <a:solidFill>
                  <a:srgbClr val="000000"/>
                </a:solidFill>
                <a:effectLst/>
                <a:latin typeface="Arial" pitchFamily="34" charset="0"/>
                <a:cs typeface="Arial" pitchFamily="34" charset="0"/>
              </a:rPr>
              <a:t>Održavanje autonomije</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dostojanstva</a:t>
            </a:r>
            <a:r>
              <a:rPr lang="en-US" smtClean="0">
                <a:solidFill>
                  <a:srgbClr val="000000"/>
                </a:solidFill>
                <a:effectLst/>
                <a:latin typeface="Arial" pitchFamily="34" charset="0"/>
                <a:cs typeface="Arial" pitchFamily="34" charset="0"/>
              </a:rPr>
              <a:t>,</a:t>
            </a:r>
            <a:r>
              <a:rPr lang="hr-HR" smtClean="0">
                <a:solidFill>
                  <a:srgbClr val="000000"/>
                </a:solidFill>
                <a:effectLst/>
                <a:latin typeface="Arial" pitchFamily="34" charset="0"/>
                <a:cs typeface="Arial" pitchFamily="34" charset="0"/>
              </a:rPr>
              <a:t> emocionalnog i spoznajnog kapaciteta</a:t>
            </a:r>
            <a:endParaRPr lang="en-US" smtClean="0">
              <a:solidFill>
                <a:srgbClr val="000000"/>
              </a:solidFill>
              <a:effectLst/>
              <a:latin typeface="Arial" pitchFamily="34" charset="0"/>
              <a:cs typeface="Arial" pitchFamily="34" charset="0"/>
            </a:endParaRPr>
          </a:p>
          <a:p>
            <a:pPr eaLnBrk="1" hangingPunct="1">
              <a:defRPr/>
            </a:pPr>
            <a:r>
              <a:rPr lang="hr-HR" smtClean="0">
                <a:solidFill>
                  <a:srgbClr val="000000"/>
                </a:solidFill>
                <a:effectLst/>
                <a:latin typeface="Arial" pitchFamily="34" charset="0"/>
                <a:cs typeface="Arial" pitchFamily="34" charset="0"/>
              </a:rPr>
              <a:t>Kontrola depresije i anksioznosti u odnosu prema loše kontroliranoj boli</a:t>
            </a:r>
            <a:endParaRPr lang="en-US" smtClean="0">
              <a:solidFill>
                <a:srgbClr val="000000"/>
              </a:solidFill>
              <a:effectLst/>
              <a:latin typeface="Arial" pitchFamily="34" charset="0"/>
              <a:cs typeface="Arial" pitchFamily="34" charset="0"/>
            </a:endParaRPr>
          </a:p>
          <a:p>
            <a:pPr eaLnBrk="1" hangingPunct="1">
              <a:defRPr/>
            </a:pPr>
            <a:r>
              <a:rPr lang="hr-HR" smtClean="0">
                <a:solidFill>
                  <a:srgbClr val="000000"/>
                </a:solidFill>
                <a:effectLst/>
                <a:latin typeface="Arial" pitchFamily="34" charset="0"/>
                <a:cs typeface="Arial" pitchFamily="34" charset="0"/>
              </a:rPr>
              <a:t>Očuvanje funkcija i rehabilitacijskog potencijala</a:t>
            </a:r>
            <a:endParaRPr lang="en-US" smtClean="0">
              <a:solidFill>
                <a:srgbClr val="0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defRPr/>
            </a:pPr>
            <a:r>
              <a:rPr lang="hr-HR" b="1" smtClean="0">
                <a:solidFill>
                  <a:srgbClr val="000000"/>
                </a:solidFill>
                <a:effectLst/>
                <a:latin typeface="Arial" pitchFamily="34" charset="0"/>
                <a:cs typeface="Arial" pitchFamily="34" charset="0"/>
              </a:rPr>
              <a:t>BOL</a:t>
            </a:r>
            <a:endParaRPr lang="en-US" b="1" smtClean="0">
              <a:solidFill>
                <a:srgbClr val="000000"/>
              </a:solidFill>
              <a:effectLst/>
              <a:latin typeface="Arial" pitchFamily="34" charset="0"/>
              <a:cs typeface="Arial" pitchFamily="34" charset="0"/>
            </a:endParaRPr>
          </a:p>
        </p:txBody>
      </p:sp>
      <p:sp>
        <p:nvSpPr>
          <p:cNvPr id="57347" name="Rectangle 3"/>
          <p:cNvSpPr>
            <a:spLocks noGrp="1" noChangeArrowheads="1"/>
          </p:cNvSpPr>
          <p:nvPr>
            <p:ph type="body" idx="1"/>
          </p:nvPr>
        </p:nvSpPr>
        <p:spPr/>
        <p:txBody>
          <a:bodyPr/>
          <a:lstStyle/>
          <a:p>
            <a:pPr eaLnBrk="1" hangingPunct="1"/>
            <a:r>
              <a:rPr lang="hr-HR" smtClean="0">
                <a:solidFill>
                  <a:srgbClr val="000000"/>
                </a:solidFill>
                <a:effectLst/>
                <a:latin typeface="Arial" pitchFamily="34" charset="0"/>
                <a:cs typeface="Arial" pitchFamily="34" charset="0"/>
              </a:rPr>
              <a:t>Bolesnikov doživljaj boli je "zlatni standard " u procjeni boli</a:t>
            </a:r>
            <a:endParaRPr lang="en-US" smtClean="0">
              <a:solidFill>
                <a:srgbClr val="000000"/>
              </a:solidFill>
              <a:effectLst/>
              <a:latin typeface="Arial" pitchFamily="34" charset="0"/>
              <a:cs typeface="Arial" pitchFamily="34" charset="0"/>
            </a:endParaRPr>
          </a:p>
          <a:p>
            <a:pPr eaLnBrk="1" hangingPunct="1">
              <a:buFont typeface="Wingdings" pitchFamily="2" charset="2"/>
              <a:buNone/>
            </a:pPr>
            <a:endParaRPr lang="en-US" smtClean="0">
              <a:solidFill>
                <a:srgbClr val="000000"/>
              </a:solidFill>
              <a:effectLst/>
              <a:latin typeface="Arial" pitchFamily="34" charset="0"/>
              <a:cs typeface="Arial" pitchFamily="34" charset="0"/>
            </a:endParaRPr>
          </a:p>
          <a:p>
            <a:pPr eaLnBrk="1" hangingPunct="1"/>
            <a:r>
              <a:rPr lang="hr-HR" smtClean="0">
                <a:solidFill>
                  <a:srgbClr val="000000"/>
                </a:solidFill>
                <a:effectLst/>
                <a:latin typeface="Arial" pitchFamily="34" charset="0"/>
                <a:cs typeface="Arial" pitchFamily="34" charset="0"/>
              </a:rPr>
              <a:t>Liječnik mora prihvatiti bolesnikov doživljaj boli kao važan u anamnezi. </a:t>
            </a:r>
            <a:endParaRPr lang="en-US" smtClean="0">
              <a:solidFill>
                <a:srgbClr val="000000"/>
              </a:solidFill>
              <a:effectLst/>
              <a:latin typeface="Arial" pitchFamily="34" charset="0"/>
              <a:cs typeface="Arial" pitchFamily="34" charset="0"/>
            </a:endParaRPr>
          </a:p>
          <a:p>
            <a:pPr eaLnBrk="1" hangingPunct="1"/>
            <a:endParaRPr lang="en-US" smtClean="0">
              <a:solidFill>
                <a:srgbClr val="000000"/>
              </a:solidFill>
              <a:effectLst/>
              <a:latin typeface="Arial" pitchFamily="34" charset="0"/>
              <a:cs typeface="Arial" pitchFamily="34" charset="0"/>
            </a:endParaRPr>
          </a:p>
          <a:p>
            <a:pPr eaLnBrk="1" hangingPunct="1"/>
            <a:endParaRPr lang="en-US" smtClean="0">
              <a:solidFill>
                <a:srgbClr val="0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defRPr/>
            </a:pPr>
            <a:r>
              <a:rPr lang="hr-HR" b="1" smtClean="0">
                <a:solidFill>
                  <a:srgbClr val="000000"/>
                </a:solidFill>
                <a:effectLst/>
                <a:latin typeface="Arial" pitchFamily="34" charset="0"/>
                <a:cs typeface="Arial" pitchFamily="34" charset="0"/>
              </a:rPr>
              <a:t>Bolne činjenice</a:t>
            </a:r>
            <a:endParaRPr lang="en-US" b="1" smtClean="0">
              <a:solidFill>
                <a:srgbClr val="000000"/>
              </a:solidFill>
              <a:effectLst/>
              <a:latin typeface="Arial" pitchFamily="34" charset="0"/>
              <a:cs typeface="Arial" pitchFamily="34" charset="0"/>
            </a:endParaRPr>
          </a:p>
        </p:txBody>
      </p:sp>
      <p:sp>
        <p:nvSpPr>
          <p:cNvPr id="58371" name="Rectangle 3"/>
          <p:cNvSpPr>
            <a:spLocks noGrp="1" noChangeArrowheads="1"/>
          </p:cNvSpPr>
          <p:nvPr>
            <p:ph type="body" idx="1"/>
          </p:nvPr>
        </p:nvSpPr>
        <p:spPr/>
        <p:txBody>
          <a:bodyPr/>
          <a:lstStyle/>
          <a:p>
            <a:pPr eaLnBrk="1" hangingPunct="1">
              <a:lnSpc>
                <a:spcPct val="90000"/>
              </a:lnSpc>
              <a:defRPr/>
            </a:pPr>
            <a:r>
              <a:rPr lang="en-US" sz="2400" smtClean="0">
                <a:solidFill>
                  <a:srgbClr val="000000"/>
                </a:solidFill>
                <a:effectLst/>
                <a:latin typeface="Arial" pitchFamily="34" charset="0"/>
                <a:cs typeface="Arial" pitchFamily="34" charset="0"/>
              </a:rPr>
              <a:t> </a:t>
            </a:r>
            <a:r>
              <a:rPr lang="hr-HR" sz="2400" smtClean="0">
                <a:solidFill>
                  <a:srgbClr val="000000"/>
                </a:solidFill>
                <a:effectLst/>
                <a:latin typeface="Arial" pitchFamily="34" charset="0"/>
                <a:cs typeface="Arial" pitchFamily="34" charset="0"/>
              </a:rPr>
              <a:t>Bol zahvaća više bolesnika nego </a:t>
            </a:r>
            <a:r>
              <a:rPr lang="en-US" sz="2400" smtClean="0">
                <a:solidFill>
                  <a:srgbClr val="000000"/>
                </a:solidFill>
                <a:effectLst/>
                <a:latin typeface="Arial" pitchFamily="34" charset="0"/>
                <a:cs typeface="Arial" pitchFamily="34" charset="0"/>
              </a:rPr>
              <a:t>DM, </a:t>
            </a:r>
            <a:r>
              <a:rPr lang="hr-HR" sz="2400" smtClean="0">
                <a:solidFill>
                  <a:srgbClr val="000000"/>
                </a:solidFill>
                <a:effectLst/>
                <a:latin typeface="Arial" pitchFamily="34" charset="0"/>
                <a:cs typeface="Arial" pitchFamily="34" charset="0"/>
              </a:rPr>
              <a:t>srčane bolesti i tumori zajedno</a:t>
            </a:r>
            <a:endParaRPr lang="en-US" sz="2400" smtClean="0">
              <a:solidFill>
                <a:srgbClr val="000000"/>
              </a:solidFill>
              <a:effectLst/>
              <a:latin typeface="Arial" pitchFamily="34" charset="0"/>
              <a:cs typeface="Arial" pitchFamily="34" charset="0"/>
            </a:endParaRPr>
          </a:p>
          <a:p>
            <a:pPr eaLnBrk="1" hangingPunct="1">
              <a:lnSpc>
                <a:spcPct val="90000"/>
              </a:lnSpc>
              <a:buFont typeface="Wingdings" pitchFamily="2" charset="2"/>
              <a:buNone/>
              <a:defRPr/>
            </a:pPr>
            <a:endParaRPr lang="en-US" sz="2400" smtClean="0">
              <a:solidFill>
                <a:srgbClr val="000000"/>
              </a:solidFill>
              <a:effectLst/>
              <a:latin typeface="Arial" pitchFamily="34" charset="0"/>
              <a:cs typeface="Arial" pitchFamily="34" charset="0"/>
            </a:endParaRPr>
          </a:p>
          <a:p>
            <a:pPr eaLnBrk="1" hangingPunct="1">
              <a:lnSpc>
                <a:spcPct val="90000"/>
              </a:lnSpc>
              <a:defRPr/>
            </a:pPr>
            <a:r>
              <a:rPr lang="en-US" sz="2400" smtClean="0">
                <a:solidFill>
                  <a:srgbClr val="000000"/>
                </a:solidFill>
                <a:effectLst/>
                <a:latin typeface="Arial" pitchFamily="34" charset="0"/>
                <a:cs typeface="Arial" pitchFamily="34" charset="0"/>
              </a:rPr>
              <a:t>75 </a:t>
            </a:r>
            <a:r>
              <a:rPr lang="hr-HR" sz="2400" smtClean="0">
                <a:solidFill>
                  <a:srgbClr val="000000"/>
                </a:solidFill>
                <a:effectLst/>
                <a:latin typeface="Arial" pitchFamily="34" charset="0"/>
                <a:cs typeface="Arial" pitchFamily="34" charset="0"/>
              </a:rPr>
              <a:t>milijuna ljudu ima danas trajnu onesposovljavajuću bol, sljedećih</a:t>
            </a:r>
            <a:r>
              <a:rPr lang="en-US" sz="2400" smtClean="0">
                <a:solidFill>
                  <a:srgbClr val="000000"/>
                </a:solidFill>
                <a:effectLst/>
                <a:latin typeface="Arial" pitchFamily="34" charset="0"/>
                <a:cs typeface="Arial" pitchFamily="34" charset="0"/>
              </a:rPr>
              <a:t> 25 </a:t>
            </a:r>
            <a:r>
              <a:rPr lang="hr-HR" sz="2400" smtClean="0">
                <a:solidFill>
                  <a:srgbClr val="000000"/>
                </a:solidFill>
                <a:effectLst/>
                <a:latin typeface="Arial" pitchFamily="34" charset="0"/>
                <a:cs typeface="Arial" pitchFamily="34" charset="0"/>
              </a:rPr>
              <a:t>milijuna iskusi akutnu bol svake godine</a:t>
            </a:r>
            <a:r>
              <a:rPr lang="en-US" sz="2400" smtClean="0">
                <a:solidFill>
                  <a:srgbClr val="000000"/>
                </a:solidFill>
                <a:effectLst/>
                <a:latin typeface="Arial" pitchFamily="34" charset="0"/>
                <a:cs typeface="Arial" pitchFamily="34" charset="0"/>
              </a:rPr>
              <a:t> </a:t>
            </a:r>
          </a:p>
          <a:p>
            <a:pPr eaLnBrk="1" hangingPunct="1">
              <a:lnSpc>
                <a:spcPct val="90000"/>
              </a:lnSpc>
              <a:buFont typeface="Wingdings" pitchFamily="2" charset="2"/>
              <a:buNone/>
              <a:defRPr/>
            </a:pPr>
            <a:endParaRPr lang="en-US" sz="2400" smtClean="0">
              <a:solidFill>
                <a:srgbClr val="000000"/>
              </a:solidFill>
              <a:effectLst/>
              <a:latin typeface="Arial" pitchFamily="34" charset="0"/>
              <a:cs typeface="Arial" pitchFamily="34" charset="0"/>
            </a:endParaRPr>
          </a:p>
          <a:p>
            <a:pPr eaLnBrk="1" hangingPunct="1">
              <a:lnSpc>
                <a:spcPct val="90000"/>
              </a:lnSpc>
              <a:defRPr/>
            </a:pPr>
            <a:r>
              <a:rPr lang="hr-HR" sz="2400" smtClean="0">
                <a:solidFill>
                  <a:srgbClr val="000000"/>
                </a:solidFill>
                <a:effectLst/>
                <a:latin typeface="Arial" pitchFamily="34" charset="0"/>
                <a:cs typeface="Arial" pitchFamily="34" charset="0"/>
              </a:rPr>
              <a:t>Bol je glavni razlog zbog kojeg ljudi potraže zdravstvenu skrb</a:t>
            </a:r>
            <a:r>
              <a:rPr lang="en-US" sz="2400" smtClean="0">
                <a:solidFill>
                  <a:srgbClr val="000000"/>
                </a:solidFill>
                <a:effectLst/>
                <a:latin typeface="Arial" pitchFamily="34" charset="0"/>
                <a:cs typeface="Arial" pitchFamily="34" charset="0"/>
              </a:rPr>
              <a:t>, </a:t>
            </a:r>
            <a:r>
              <a:rPr lang="hr-HR" sz="2400" smtClean="0">
                <a:solidFill>
                  <a:srgbClr val="000000"/>
                </a:solidFill>
                <a:effectLst/>
                <a:latin typeface="Arial" pitchFamily="34" charset="0"/>
                <a:cs typeface="Arial" pitchFamily="34" charset="0"/>
              </a:rPr>
              <a:t>a samo 1 od 4 bolesnika je ispravno liječen</a:t>
            </a:r>
            <a:endParaRPr lang="en-US" sz="2400" smtClean="0">
              <a:solidFill>
                <a:srgbClr val="000000"/>
              </a:solidFill>
              <a:effectLst/>
              <a:latin typeface="Arial" pitchFamily="34" charset="0"/>
              <a:cs typeface="Arial" pitchFamily="34" charset="0"/>
            </a:endParaRPr>
          </a:p>
          <a:p>
            <a:pPr eaLnBrk="1" hangingPunct="1">
              <a:lnSpc>
                <a:spcPct val="90000"/>
              </a:lnSpc>
              <a:buFont typeface="Wingdings" pitchFamily="2" charset="2"/>
              <a:buNone/>
              <a:defRPr/>
            </a:pPr>
            <a:endParaRPr lang="en-US" sz="2400" smtClean="0">
              <a:solidFill>
                <a:srgbClr val="000000"/>
              </a:solidFill>
              <a:effectLst/>
              <a:latin typeface="Arial" pitchFamily="34" charset="0"/>
              <a:cs typeface="Arial" pitchFamily="34" charset="0"/>
            </a:endParaRPr>
          </a:p>
          <a:p>
            <a:pPr eaLnBrk="1" hangingPunct="1">
              <a:lnSpc>
                <a:spcPct val="90000"/>
              </a:lnSpc>
              <a:defRPr/>
            </a:pPr>
            <a:r>
              <a:rPr lang="hr-HR" sz="2400" smtClean="0">
                <a:solidFill>
                  <a:srgbClr val="000000"/>
                </a:solidFill>
                <a:effectLst/>
                <a:latin typeface="Arial" pitchFamily="34" charset="0"/>
                <a:cs typeface="Arial" pitchFamily="34" charset="0"/>
              </a:rPr>
              <a:t>Preko </a:t>
            </a:r>
            <a:r>
              <a:rPr lang="en-US" sz="2400" smtClean="0">
                <a:solidFill>
                  <a:srgbClr val="000000"/>
                </a:solidFill>
                <a:effectLst/>
                <a:latin typeface="Arial" pitchFamily="34" charset="0"/>
                <a:cs typeface="Arial" pitchFamily="34" charset="0"/>
              </a:rPr>
              <a:t> 75% </a:t>
            </a:r>
            <a:r>
              <a:rPr lang="hr-HR" sz="2400" smtClean="0">
                <a:solidFill>
                  <a:srgbClr val="000000"/>
                </a:solidFill>
                <a:effectLst/>
                <a:latin typeface="Arial" pitchFamily="34" charset="0"/>
                <a:cs typeface="Arial" pitchFamily="34" charset="0"/>
              </a:rPr>
              <a:t>karcinomskih bolesnika iskusi srednje jaku do jaku bol; manje od pola ih je zbrinuto</a:t>
            </a:r>
            <a:endParaRPr lang="en-US" sz="2400" smtClean="0">
              <a:solidFill>
                <a:srgbClr val="0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457200" y="1981200"/>
            <a:ext cx="8229600" cy="4876800"/>
          </a:xfrm>
        </p:spPr>
        <p:txBody>
          <a:bodyPr/>
          <a:lstStyle/>
          <a:p>
            <a:pPr eaLnBrk="1" hangingPunct="1">
              <a:lnSpc>
                <a:spcPct val="80000"/>
              </a:lnSpc>
              <a:defRPr/>
            </a:pPr>
            <a:r>
              <a:rPr lang="hr-HR" smtClean="0">
                <a:solidFill>
                  <a:srgbClr val="000000"/>
                </a:solidFill>
                <a:effectLst/>
                <a:latin typeface="Arial" pitchFamily="34" charset="0"/>
                <a:cs typeface="Arial" pitchFamily="34" charset="0"/>
              </a:rPr>
              <a:t>Porast morbiditeta i mortaliteta</a:t>
            </a:r>
            <a:endParaRPr lang="en-US" smtClean="0">
              <a:solidFill>
                <a:srgbClr val="000000"/>
              </a:solidFill>
              <a:effectLst/>
              <a:latin typeface="Arial" pitchFamily="34" charset="0"/>
              <a:cs typeface="Arial" pitchFamily="34" charset="0"/>
            </a:endParaRPr>
          </a:p>
          <a:p>
            <a:pPr eaLnBrk="1" hangingPunct="1">
              <a:lnSpc>
                <a:spcPct val="80000"/>
              </a:lnSpc>
              <a:buFont typeface="Wingdings" pitchFamily="2" charset="2"/>
              <a:buNone/>
              <a:defRPr/>
            </a:pPr>
            <a:endParaRPr lang="en-US" smtClean="0">
              <a:solidFill>
                <a:srgbClr val="000000"/>
              </a:solidFill>
              <a:effectLst/>
              <a:latin typeface="Arial" pitchFamily="34" charset="0"/>
              <a:cs typeface="Arial" pitchFamily="34" charset="0"/>
            </a:endParaRPr>
          </a:p>
          <a:p>
            <a:pPr eaLnBrk="1" hangingPunct="1">
              <a:lnSpc>
                <a:spcPct val="80000"/>
              </a:lnSpc>
              <a:defRPr/>
            </a:pPr>
            <a:r>
              <a:rPr lang="hr-HR" smtClean="0">
                <a:solidFill>
                  <a:srgbClr val="000000"/>
                </a:solidFill>
                <a:effectLst/>
                <a:latin typeface="Arial" pitchFamily="34" charset="0"/>
                <a:cs typeface="Arial" pitchFamily="34" charset="0"/>
              </a:rPr>
              <a:t>Neublažena bol uzrokuje stresni odgovor koji potiče kaskadu događaja</a:t>
            </a:r>
            <a:endParaRPr lang="en-US" smtClean="0">
              <a:solidFill>
                <a:srgbClr val="000000"/>
              </a:solidFill>
              <a:effectLst/>
              <a:latin typeface="Arial" pitchFamily="34" charset="0"/>
              <a:cs typeface="Arial" pitchFamily="34" charset="0"/>
            </a:endParaRPr>
          </a:p>
          <a:p>
            <a:pPr eaLnBrk="1" hangingPunct="1">
              <a:lnSpc>
                <a:spcPct val="80000"/>
              </a:lnSpc>
              <a:buFont typeface="Wingdings" pitchFamily="2" charset="2"/>
              <a:buNone/>
              <a:defRPr/>
            </a:pPr>
            <a:endParaRPr lang="en-US" smtClean="0">
              <a:solidFill>
                <a:srgbClr val="000000"/>
              </a:solidFill>
              <a:effectLst/>
              <a:latin typeface="Arial" pitchFamily="34" charset="0"/>
              <a:cs typeface="Arial" pitchFamily="34" charset="0"/>
            </a:endParaRPr>
          </a:p>
          <a:p>
            <a:pPr eaLnBrk="1" hangingPunct="1">
              <a:lnSpc>
                <a:spcPct val="80000"/>
              </a:lnSpc>
              <a:defRPr/>
            </a:pPr>
            <a:r>
              <a:rPr lang="hr-HR" smtClean="0">
                <a:solidFill>
                  <a:srgbClr val="000000"/>
                </a:solidFill>
                <a:effectLst/>
                <a:latin typeface="Arial" pitchFamily="34" charset="0"/>
                <a:cs typeface="Arial" pitchFamily="34" charset="0"/>
              </a:rPr>
              <a:t>Povećanje kataboličkog odgovora</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slabije cijeljenje rana</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slabost</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mišićno popuštanje</a:t>
            </a:r>
            <a:endParaRPr lang="en-US" sz="2800" smtClean="0">
              <a:solidFill>
                <a:srgbClr val="000000"/>
              </a:solidFill>
              <a:effectLst/>
              <a:latin typeface="Arial" pitchFamily="34" charset="0"/>
              <a:cs typeface="Arial" pitchFamily="34" charset="0"/>
            </a:endParaRPr>
          </a:p>
          <a:p>
            <a:pPr eaLnBrk="1" hangingPunct="1">
              <a:lnSpc>
                <a:spcPct val="80000"/>
              </a:lnSpc>
              <a:buFont typeface="Wingdings" pitchFamily="2" charset="2"/>
              <a:buNone/>
              <a:defRPr/>
            </a:pPr>
            <a:endParaRPr lang="en-US" sz="2800" smtClean="0">
              <a:solidFill>
                <a:srgbClr val="000000"/>
              </a:solidFill>
              <a:effectLst/>
              <a:latin typeface="Arial" pitchFamily="34" charset="0"/>
              <a:cs typeface="Arial" pitchFamily="34" charset="0"/>
            </a:endParaRPr>
          </a:p>
        </p:txBody>
      </p:sp>
      <p:sp>
        <p:nvSpPr>
          <p:cNvPr id="15363" name="Text Box 3"/>
          <p:cNvSpPr txBox="1">
            <a:spLocks noChangeArrowheads="1"/>
          </p:cNvSpPr>
          <p:nvPr/>
        </p:nvSpPr>
        <p:spPr bwMode="auto">
          <a:xfrm>
            <a:off x="228600" y="762000"/>
            <a:ext cx="8382000" cy="531813"/>
          </a:xfrm>
          <a:prstGeom prst="rect">
            <a:avLst/>
          </a:prstGeom>
          <a:noFill/>
          <a:ln w="9525">
            <a:noFill/>
            <a:miter lim="800000"/>
            <a:headEnd/>
            <a:tailEnd/>
          </a:ln>
          <a:effectLst/>
        </p:spPr>
        <p:txBody>
          <a:bodyPr>
            <a:spAutoFit/>
          </a:bodyPr>
          <a:lstStyle/>
          <a:p>
            <a:pPr algn="ctr">
              <a:lnSpc>
                <a:spcPct val="80000"/>
              </a:lnSpc>
              <a:spcBef>
                <a:spcPct val="20000"/>
              </a:spcBef>
              <a:buClr>
                <a:schemeClr val="hlink"/>
              </a:buClr>
              <a:buSzPct val="120000"/>
              <a:defRPr/>
            </a:pPr>
            <a:r>
              <a:rPr lang="hr-HR" sz="3600" b="1">
                <a:solidFill>
                  <a:srgbClr val="000000"/>
                </a:solidFill>
                <a:latin typeface="Arial" pitchFamily="34" charset="0"/>
                <a:cs typeface="Arial" pitchFamily="34" charset="0"/>
              </a:rPr>
              <a:t> FIZIOLOŠKI EFEKTI BOLI</a:t>
            </a:r>
            <a:endParaRPr lang="en-US" sz="3600" b="1">
              <a:solidFill>
                <a:srgbClr val="0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Effect transition="in" filter="fade">
                                      <p:cBhvr>
                                        <p:cTn id="7" dur="1000"/>
                                        <p:tgtEl>
                                          <p:spTgt spid="15362">
                                            <p:txEl>
                                              <p:pRg st="0" end="0"/>
                                            </p:txEl>
                                          </p:spTgt>
                                        </p:tgtEl>
                                      </p:cBhvr>
                                    </p:animEffect>
                                    <p:anim calcmode="lin" valueType="num">
                                      <p:cBhvr>
                                        <p:cTn id="8" dur="10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362">
                                            <p:txEl>
                                              <p:pRg st="2" end="2"/>
                                            </p:txEl>
                                          </p:spTgt>
                                        </p:tgtEl>
                                        <p:attrNameLst>
                                          <p:attrName>style.visibility</p:attrName>
                                        </p:attrNameLst>
                                      </p:cBhvr>
                                      <p:to>
                                        <p:strVal val="visible"/>
                                      </p:to>
                                    </p:set>
                                    <p:animEffect transition="in" filter="fade">
                                      <p:cBhvr>
                                        <p:cTn id="14" dur="1000"/>
                                        <p:tgtEl>
                                          <p:spTgt spid="15362">
                                            <p:txEl>
                                              <p:pRg st="2" end="2"/>
                                            </p:txEl>
                                          </p:spTgt>
                                        </p:tgtEl>
                                      </p:cBhvr>
                                    </p:animEffect>
                                    <p:anim calcmode="lin" valueType="num">
                                      <p:cBhvr>
                                        <p:cTn id="15" dur="10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536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362">
                                            <p:txEl>
                                              <p:pRg st="4" end="4"/>
                                            </p:txEl>
                                          </p:spTgt>
                                        </p:tgtEl>
                                        <p:attrNameLst>
                                          <p:attrName>style.visibility</p:attrName>
                                        </p:attrNameLst>
                                      </p:cBhvr>
                                      <p:to>
                                        <p:strVal val="visible"/>
                                      </p:to>
                                    </p:set>
                                    <p:animEffect transition="in" filter="fade">
                                      <p:cBhvr>
                                        <p:cTn id="21" dur="1000"/>
                                        <p:tgtEl>
                                          <p:spTgt spid="15362">
                                            <p:txEl>
                                              <p:pRg st="4" end="4"/>
                                            </p:txEl>
                                          </p:spTgt>
                                        </p:tgtEl>
                                      </p:cBhvr>
                                    </p:animEffect>
                                    <p:anim calcmode="lin" valueType="num">
                                      <p:cBhvr>
                                        <p:cTn id="22" dur="10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536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b="1" smtClean="0">
                <a:solidFill>
                  <a:srgbClr val="000000"/>
                </a:solidFill>
                <a:effectLst/>
                <a:latin typeface="Arial" pitchFamily="34" charset="0"/>
                <a:cs typeface="Arial" pitchFamily="34" charset="0"/>
              </a:rPr>
              <a:t> </a:t>
            </a:r>
            <a:r>
              <a:rPr lang="hr-HR" sz="3600" b="1" smtClean="0">
                <a:solidFill>
                  <a:srgbClr val="000000"/>
                </a:solidFill>
                <a:effectLst/>
                <a:latin typeface="Arial" pitchFamily="34" charset="0"/>
                <a:cs typeface="Arial" pitchFamily="34" charset="0"/>
              </a:rPr>
              <a:t>FIZIOLOŠKI EFEKTI BOLI</a:t>
            </a:r>
            <a:endParaRPr lang="en-US" sz="3600" b="1" smtClean="0">
              <a:solidFill>
                <a:srgbClr val="000000"/>
              </a:solidFill>
              <a:effectLst/>
              <a:latin typeface="Arial" pitchFamily="34" charset="0"/>
              <a:cs typeface="Arial" pitchFamily="34" charset="0"/>
            </a:endParaRPr>
          </a:p>
        </p:txBody>
      </p:sp>
      <p:sp>
        <p:nvSpPr>
          <p:cNvPr id="19459" name="Rectangle 3"/>
          <p:cNvSpPr>
            <a:spLocks noGrp="1" noChangeArrowheads="1"/>
          </p:cNvSpPr>
          <p:nvPr>
            <p:ph type="body" idx="1"/>
          </p:nvPr>
        </p:nvSpPr>
        <p:spPr/>
        <p:txBody>
          <a:bodyPr/>
          <a:lstStyle/>
          <a:p>
            <a:pPr eaLnBrk="1" hangingPunct="1">
              <a:lnSpc>
                <a:spcPct val="80000"/>
              </a:lnSpc>
              <a:defRPr/>
            </a:pPr>
            <a:r>
              <a:rPr lang="hr-HR" smtClean="0">
                <a:solidFill>
                  <a:srgbClr val="000000"/>
                </a:solidFill>
                <a:effectLst/>
                <a:latin typeface="Arial" pitchFamily="34" charset="0"/>
                <a:cs typeface="Arial" pitchFamily="34" charset="0"/>
              </a:rPr>
              <a:t>Negativne emocije</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tjeskoba</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strah</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nevjerica i depresija</a:t>
            </a:r>
            <a:endParaRPr lang="en-US" smtClean="0">
              <a:solidFill>
                <a:srgbClr val="000000"/>
              </a:solidFill>
              <a:effectLst/>
              <a:latin typeface="Arial" pitchFamily="34" charset="0"/>
              <a:cs typeface="Arial" pitchFamily="34" charset="0"/>
            </a:endParaRPr>
          </a:p>
          <a:p>
            <a:pPr eaLnBrk="1" hangingPunct="1">
              <a:lnSpc>
                <a:spcPct val="80000"/>
              </a:lnSpc>
              <a:defRPr/>
            </a:pPr>
            <a:r>
              <a:rPr lang="hr-HR" smtClean="0">
                <a:solidFill>
                  <a:srgbClr val="000000"/>
                </a:solidFill>
                <a:effectLst/>
                <a:latin typeface="Arial" pitchFamily="34" charset="0"/>
                <a:cs typeface="Arial" pitchFamily="34" charset="0"/>
              </a:rPr>
              <a:t>Gubitak sna</a:t>
            </a:r>
            <a:endParaRPr lang="en-US" smtClean="0">
              <a:solidFill>
                <a:srgbClr val="000000"/>
              </a:solidFill>
              <a:effectLst/>
              <a:latin typeface="Arial" pitchFamily="34" charset="0"/>
              <a:cs typeface="Arial" pitchFamily="34" charset="0"/>
            </a:endParaRPr>
          </a:p>
          <a:p>
            <a:pPr eaLnBrk="1" hangingPunct="1">
              <a:lnSpc>
                <a:spcPct val="80000"/>
              </a:lnSpc>
              <a:defRPr/>
            </a:pPr>
            <a:r>
              <a:rPr lang="hr-HR" smtClean="0">
                <a:solidFill>
                  <a:srgbClr val="000000"/>
                </a:solidFill>
                <a:effectLst/>
                <a:latin typeface="Arial" pitchFamily="34" charset="0"/>
                <a:cs typeface="Arial" pitchFamily="34" charset="0"/>
              </a:rPr>
              <a:t>Ugroženost egzistencije</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može voditi do suicidalnih misli</a:t>
            </a:r>
            <a:endParaRPr lang="en-US" smtClean="0">
              <a:solidFill>
                <a:srgbClr val="000000"/>
              </a:solidFill>
              <a:effectLst/>
              <a:latin typeface="Arial" pitchFamily="34" charset="0"/>
              <a:cs typeface="Arial" pitchFamily="34" charset="0"/>
            </a:endParaRPr>
          </a:p>
          <a:p>
            <a:pPr eaLnBrk="1" hangingPunct="1">
              <a:lnSpc>
                <a:spcPct val="80000"/>
              </a:lnSpc>
              <a:defRPr/>
            </a:pPr>
            <a:r>
              <a:rPr lang="hr-HR" smtClean="0">
                <a:solidFill>
                  <a:srgbClr val="000000"/>
                </a:solidFill>
                <a:effectLst/>
                <a:latin typeface="Arial" pitchFamily="34" charset="0"/>
                <a:cs typeface="Arial" pitchFamily="34" charset="0"/>
              </a:rPr>
              <a:t>Smanjenje kvalitete života</a:t>
            </a:r>
            <a:endParaRPr lang="en-US" smtClean="0">
              <a:solidFill>
                <a:srgbClr val="000000"/>
              </a:solidFill>
              <a:effectLst/>
              <a:latin typeface="Arial" pitchFamily="34" charset="0"/>
              <a:cs typeface="Arial" pitchFamily="34" charset="0"/>
            </a:endParaRPr>
          </a:p>
          <a:p>
            <a:pPr eaLnBrk="1" hangingPunct="1">
              <a:lnSpc>
                <a:spcPct val="80000"/>
              </a:lnSpc>
              <a:defRPr/>
            </a:pPr>
            <a:r>
              <a:rPr lang="hr-HR" smtClean="0">
                <a:solidFill>
                  <a:srgbClr val="000000"/>
                </a:solidFill>
                <a:effectLst/>
                <a:latin typeface="Arial" pitchFamily="34" charset="0"/>
                <a:cs typeface="Arial" pitchFamily="34" charset="0"/>
              </a:rPr>
              <a:t>Smanjena sposobnost savladavanja stresa</a:t>
            </a:r>
            <a:endParaRPr lang="en-US" smtClean="0">
              <a:solidFill>
                <a:srgbClr val="00000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1000"/>
                                        <p:tgtEl>
                                          <p:spTgt spid="19459">
                                            <p:txEl>
                                              <p:pRg st="0" end="0"/>
                                            </p:txEl>
                                          </p:spTgt>
                                        </p:tgtEl>
                                      </p:cBhvr>
                                    </p:animEffect>
                                    <p:anim calcmode="lin" valueType="num">
                                      <p:cBhvr>
                                        <p:cTn id="8" dur="10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94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9459">
                                            <p:txEl>
                                              <p:pRg st="1" end="1"/>
                                            </p:txEl>
                                          </p:spTgt>
                                        </p:tgtEl>
                                        <p:attrNameLst>
                                          <p:attrName>style.visibility</p:attrName>
                                        </p:attrNameLst>
                                      </p:cBhvr>
                                      <p:to>
                                        <p:strVal val="visible"/>
                                      </p:to>
                                    </p:set>
                                    <p:animEffect transition="in" filter="fade">
                                      <p:cBhvr>
                                        <p:cTn id="14" dur="1000"/>
                                        <p:tgtEl>
                                          <p:spTgt spid="19459">
                                            <p:txEl>
                                              <p:pRg st="1" end="1"/>
                                            </p:txEl>
                                          </p:spTgt>
                                        </p:tgtEl>
                                      </p:cBhvr>
                                    </p:animEffect>
                                    <p:anim calcmode="lin" valueType="num">
                                      <p:cBhvr>
                                        <p:cTn id="15" dur="10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945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459">
                                            <p:txEl>
                                              <p:pRg st="2" end="2"/>
                                            </p:txEl>
                                          </p:spTgt>
                                        </p:tgtEl>
                                        <p:attrNameLst>
                                          <p:attrName>style.visibility</p:attrName>
                                        </p:attrNameLst>
                                      </p:cBhvr>
                                      <p:to>
                                        <p:strVal val="visible"/>
                                      </p:to>
                                    </p:set>
                                    <p:animEffect transition="in" filter="fade">
                                      <p:cBhvr>
                                        <p:cTn id="21" dur="1000"/>
                                        <p:tgtEl>
                                          <p:spTgt spid="19459">
                                            <p:txEl>
                                              <p:pRg st="2" end="2"/>
                                            </p:txEl>
                                          </p:spTgt>
                                        </p:tgtEl>
                                      </p:cBhvr>
                                    </p:animEffect>
                                    <p:anim calcmode="lin" valueType="num">
                                      <p:cBhvr>
                                        <p:cTn id="22" dur="10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945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459">
                                            <p:txEl>
                                              <p:pRg st="3" end="3"/>
                                            </p:txEl>
                                          </p:spTgt>
                                        </p:tgtEl>
                                        <p:attrNameLst>
                                          <p:attrName>style.visibility</p:attrName>
                                        </p:attrNameLst>
                                      </p:cBhvr>
                                      <p:to>
                                        <p:strVal val="visible"/>
                                      </p:to>
                                    </p:set>
                                    <p:animEffect transition="in" filter="fade">
                                      <p:cBhvr>
                                        <p:cTn id="28" dur="1000"/>
                                        <p:tgtEl>
                                          <p:spTgt spid="19459">
                                            <p:txEl>
                                              <p:pRg st="3" end="3"/>
                                            </p:txEl>
                                          </p:spTgt>
                                        </p:tgtEl>
                                      </p:cBhvr>
                                    </p:animEffect>
                                    <p:anim calcmode="lin" valueType="num">
                                      <p:cBhvr>
                                        <p:cTn id="29" dur="10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945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9459">
                                            <p:txEl>
                                              <p:pRg st="4" end="4"/>
                                            </p:txEl>
                                          </p:spTgt>
                                        </p:tgtEl>
                                        <p:attrNameLst>
                                          <p:attrName>style.visibility</p:attrName>
                                        </p:attrNameLst>
                                      </p:cBhvr>
                                      <p:to>
                                        <p:strVal val="visible"/>
                                      </p:to>
                                    </p:set>
                                    <p:animEffect transition="in" filter="fade">
                                      <p:cBhvr>
                                        <p:cTn id="35" dur="1000"/>
                                        <p:tgtEl>
                                          <p:spTgt spid="19459">
                                            <p:txEl>
                                              <p:pRg st="4" end="4"/>
                                            </p:txEl>
                                          </p:spTgt>
                                        </p:tgtEl>
                                      </p:cBhvr>
                                    </p:animEffect>
                                    <p:anim calcmode="lin" valueType="num">
                                      <p:cBhvr>
                                        <p:cTn id="36" dur="10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945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28600"/>
            <a:ext cx="8229600" cy="1384300"/>
          </a:xfrm>
        </p:spPr>
        <p:txBody>
          <a:bodyPr/>
          <a:lstStyle/>
          <a:p>
            <a:pPr eaLnBrk="1" hangingPunct="1">
              <a:defRPr/>
            </a:pPr>
            <a:r>
              <a:rPr lang="hr-HR" sz="4000" b="1" smtClean="0">
                <a:solidFill>
                  <a:srgbClr val="000000"/>
                </a:solidFill>
                <a:effectLst/>
                <a:latin typeface="Arial" pitchFamily="34" charset="0"/>
                <a:cs typeface="Arial" pitchFamily="34" charset="0"/>
              </a:rPr>
              <a:t>ČINJENICE I RAZMATRANJA U PROCJENI BOLI</a:t>
            </a:r>
            <a:r>
              <a:rPr lang="en-US" sz="4000" b="1" smtClean="0">
                <a:solidFill>
                  <a:srgbClr val="000000"/>
                </a:solidFill>
                <a:effectLst/>
                <a:latin typeface="Arial" pitchFamily="34" charset="0"/>
                <a:cs typeface="Arial" pitchFamily="34" charset="0"/>
              </a:rPr>
              <a:t>:</a:t>
            </a:r>
          </a:p>
        </p:txBody>
      </p:sp>
      <p:sp>
        <p:nvSpPr>
          <p:cNvPr id="21507" name="Rectangle 3"/>
          <p:cNvSpPr>
            <a:spLocks noGrp="1" noChangeArrowheads="1"/>
          </p:cNvSpPr>
          <p:nvPr>
            <p:ph type="body" idx="1"/>
          </p:nvPr>
        </p:nvSpPr>
        <p:spPr>
          <a:xfrm>
            <a:off x="381000" y="2057400"/>
            <a:ext cx="8229600" cy="4114800"/>
          </a:xfrm>
        </p:spPr>
        <p:txBody>
          <a:bodyPr/>
          <a:lstStyle/>
          <a:p>
            <a:pPr eaLnBrk="1" hangingPunct="1">
              <a:lnSpc>
                <a:spcPct val="80000"/>
              </a:lnSpc>
              <a:buFont typeface="Wingdings" pitchFamily="2" charset="2"/>
              <a:buNone/>
              <a:defRPr/>
            </a:pPr>
            <a:endParaRPr lang="en-US" sz="2400" smtClean="0">
              <a:solidFill>
                <a:srgbClr val="000000"/>
              </a:solidFill>
              <a:effectLst/>
              <a:latin typeface="Arial" pitchFamily="34" charset="0"/>
              <a:cs typeface="Arial" pitchFamily="34" charset="0"/>
            </a:endParaRPr>
          </a:p>
          <a:p>
            <a:pPr eaLnBrk="1" hangingPunct="1">
              <a:lnSpc>
                <a:spcPct val="80000"/>
              </a:lnSpc>
              <a:defRPr/>
            </a:pPr>
            <a:r>
              <a:rPr lang="hr-HR" smtClean="0">
                <a:solidFill>
                  <a:srgbClr val="000000"/>
                </a:solidFill>
                <a:effectLst/>
                <a:latin typeface="Arial" pitchFamily="34" charset="0"/>
                <a:cs typeface="Arial" pitchFamily="34" charset="0"/>
              </a:rPr>
              <a:t>Načelno, cilj liječenja boli je sprečavanje i smanjenje boli</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poboljšanje funkcije</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poboljšanja raspoloženja i kvalitete spavanja</a:t>
            </a:r>
            <a:r>
              <a:rPr lang="en-US" smtClean="0">
                <a:solidFill>
                  <a:srgbClr val="000000"/>
                </a:solidFill>
                <a:effectLst/>
                <a:latin typeface="Arial" pitchFamily="34" charset="0"/>
                <a:cs typeface="Arial" pitchFamily="34" charset="0"/>
              </a:rPr>
              <a:t>, </a:t>
            </a:r>
            <a:r>
              <a:rPr lang="hr-HR" smtClean="0">
                <a:solidFill>
                  <a:srgbClr val="000000"/>
                </a:solidFill>
                <a:effectLst/>
                <a:latin typeface="Arial" pitchFamily="34" charset="0"/>
                <a:cs typeface="Arial" pitchFamily="34" charset="0"/>
              </a:rPr>
              <a:t>te predviđanje i liječenje nuspojava</a:t>
            </a:r>
            <a:endParaRPr lang="en-US" smtClean="0">
              <a:solidFill>
                <a:srgbClr val="00000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fade">
                                      <p:cBhvr>
                                        <p:cTn id="7" dur="1000"/>
                                        <p:tgtEl>
                                          <p:spTgt spid="21507">
                                            <p:txEl>
                                              <p:pRg st="1" end="1"/>
                                            </p:txEl>
                                          </p:spTgt>
                                        </p:tgtEl>
                                      </p:cBhvr>
                                    </p:animEffect>
                                    <p:anim calcmode="lin" valueType="num">
                                      <p:cBhvr>
                                        <p:cTn id="8"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Book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Bookman" pitchFamily="18"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3699</TotalTime>
  <Words>3007</Words>
  <Application>Microsoft Office PowerPoint</Application>
  <PresentationFormat>On-screen Show (4:3)</PresentationFormat>
  <Paragraphs>305</Paragraphs>
  <Slides>34</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Bookman</vt:lpstr>
      <vt:lpstr>Arial</vt:lpstr>
      <vt:lpstr>Verdana</vt:lpstr>
      <vt:lpstr>Wingdings</vt:lpstr>
      <vt:lpstr>Times New Roman</vt:lpstr>
      <vt:lpstr>Cliff</vt:lpstr>
      <vt:lpstr>Document</vt:lpstr>
      <vt:lpstr>Slide 1</vt:lpstr>
      <vt:lpstr>PROCJENA BOLI</vt:lpstr>
      <vt:lpstr>Razlozi za liječenje boli</vt:lpstr>
      <vt:lpstr>Ciljevi kontrole boli</vt:lpstr>
      <vt:lpstr>BOL</vt:lpstr>
      <vt:lpstr>Bolne činjenice</vt:lpstr>
      <vt:lpstr>Slide 7</vt:lpstr>
      <vt:lpstr> FIZIOLOŠKI EFEKTI BOLI</vt:lpstr>
      <vt:lpstr>ČINJENICE I RAZMATRANJA U PROCJENI BOLI:</vt:lpstr>
      <vt:lpstr>ČINJENICE I RAZMATRANJA U PROCJENI BOLI:</vt:lpstr>
      <vt:lpstr>Što uzrokuje bol u bolesnika sa karcinomom?</vt:lpstr>
      <vt:lpstr>Činioci koji utječu na težinu boli</vt:lpstr>
      <vt:lpstr>Antineoplastična terapija</vt:lpstr>
      <vt:lpstr>Procijenite mehanizam boli radi izbora tipa liječenja</vt:lpstr>
      <vt:lpstr>Prvi korak u procjeni boli je izbor cilja liječenja</vt:lpstr>
      <vt:lpstr>Vrste boli</vt:lpstr>
      <vt:lpstr>KVALITETA BOLI</vt:lpstr>
      <vt:lpstr>Procjena boli</vt:lpstr>
      <vt:lpstr>Brojevi / Funkcija</vt:lpstr>
      <vt:lpstr>Procjena boli</vt:lpstr>
      <vt:lpstr>Slide 21</vt:lpstr>
      <vt:lpstr>Slide 22</vt:lpstr>
      <vt:lpstr>Psihosocijalna procjena</vt:lpstr>
      <vt:lpstr>Psihosocijalna procjena</vt:lpstr>
      <vt:lpstr>Psihosocijalna procjena</vt:lpstr>
      <vt:lpstr>Slide 26</vt:lpstr>
      <vt:lpstr>Nefarmakološke intervencije</vt:lpstr>
      <vt:lpstr>Farmakološke intervencije</vt:lpstr>
      <vt:lpstr>Lijekovi </vt:lpstr>
      <vt:lpstr>PLAN</vt:lpstr>
      <vt:lpstr>Procjena boli: Uloga bolesnika</vt:lpstr>
      <vt:lpstr>Slide 32</vt:lpstr>
      <vt:lpstr> </vt:lpstr>
      <vt:lpstr>Slide 34</vt:lpstr>
    </vt:vector>
  </TitlesOfParts>
  <Company>MUSC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Pain Assessment</dc:title>
  <dc:creator>campbee</dc:creator>
  <cp:lastModifiedBy>Mazohinda</cp:lastModifiedBy>
  <cp:revision>93</cp:revision>
  <dcterms:created xsi:type="dcterms:W3CDTF">2007-02-20T17:24:03Z</dcterms:created>
  <dcterms:modified xsi:type="dcterms:W3CDTF">2013-05-30T11:45:23Z</dcterms:modified>
</cp:coreProperties>
</file>