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94"/>
  </p:notesMasterIdLst>
  <p:sldIdLst>
    <p:sldId id="401" r:id="rId2"/>
    <p:sldId id="256" r:id="rId3"/>
    <p:sldId id="402" r:id="rId4"/>
    <p:sldId id="258" r:id="rId5"/>
    <p:sldId id="372" r:id="rId6"/>
    <p:sldId id="373" r:id="rId7"/>
    <p:sldId id="374" r:id="rId8"/>
    <p:sldId id="286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259" r:id="rId30"/>
    <p:sldId id="261" r:id="rId31"/>
    <p:sldId id="262" r:id="rId32"/>
    <p:sldId id="263" r:id="rId33"/>
    <p:sldId id="265" r:id="rId34"/>
    <p:sldId id="264" r:id="rId35"/>
    <p:sldId id="282" r:id="rId36"/>
    <p:sldId id="266" r:id="rId37"/>
    <p:sldId id="283" r:id="rId38"/>
    <p:sldId id="403" r:id="rId39"/>
    <p:sldId id="404" r:id="rId40"/>
    <p:sldId id="405" r:id="rId41"/>
    <p:sldId id="406" r:id="rId42"/>
    <p:sldId id="407" r:id="rId43"/>
    <p:sldId id="408" r:id="rId44"/>
    <p:sldId id="260" r:id="rId45"/>
    <p:sldId id="271" r:id="rId46"/>
    <p:sldId id="369" r:id="rId47"/>
    <p:sldId id="370" r:id="rId48"/>
    <p:sldId id="371" r:id="rId49"/>
    <p:sldId id="267" r:id="rId50"/>
    <p:sldId id="268" r:id="rId51"/>
    <p:sldId id="269" r:id="rId52"/>
    <p:sldId id="270" r:id="rId53"/>
    <p:sldId id="272" r:id="rId54"/>
    <p:sldId id="287" r:id="rId55"/>
    <p:sldId id="289" r:id="rId56"/>
    <p:sldId id="290" r:id="rId57"/>
    <p:sldId id="291" r:id="rId58"/>
    <p:sldId id="292" r:id="rId59"/>
    <p:sldId id="293" r:id="rId60"/>
    <p:sldId id="294" r:id="rId61"/>
    <p:sldId id="296" r:id="rId62"/>
    <p:sldId id="297" r:id="rId63"/>
    <p:sldId id="298" r:id="rId64"/>
    <p:sldId id="299" r:id="rId65"/>
    <p:sldId id="300" r:id="rId66"/>
    <p:sldId id="301" r:id="rId67"/>
    <p:sldId id="360" r:id="rId68"/>
    <p:sldId id="361" r:id="rId69"/>
    <p:sldId id="362" r:id="rId70"/>
    <p:sldId id="363" r:id="rId71"/>
    <p:sldId id="364" r:id="rId72"/>
    <p:sldId id="365" r:id="rId73"/>
    <p:sldId id="366" r:id="rId74"/>
    <p:sldId id="367" r:id="rId75"/>
    <p:sldId id="368" r:id="rId76"/>
    <p:sldId id="302" r:id="rId77"/>
    <p:sldId id="303" r:id="rId78"/>
    <p:sldId id="304" r:id="rId79"/>
    <p:sldId id="305" r:id="rId80"/>
    <p:sldId id="306" r:id="rId81"/>
    <p:sldId id="307" r:id="rId82"/>
    <p:sldId id="308" r:id="rId83"/>
    <p:sldId id="338" r:id="rId84"/>
    <p:sldId id="339" r:id="rId85"/>
    <p:sldId id="340" r:id="rId86"/>
    <p:sldId id="341" r:id="rId87"/>
    <p:sldId id="342" r:id="rId88"/>
    <p:sldId id="343" r:id="rId89"/>
    <p:sldId id="347" r:id="rId90"/>
    <p:sldId id="357" r:id="rId91"/>
    <p:sldId id="358" r:id="rId92"/>
    <p:sldId id="359" r:id="rId93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9" autoAdjust="0"/>
    <p:restoredTop sz="86467" autoAdjust="0"/>
  </p:normalViewPr>
  <p:slideViewPr>
    <p:cSldViewPr>
      <p:cViewPr varScale="1">
        <p:scale>
          <a:sx n="61" d="100"/>
          <a:sy n="61" d="100"/>
        </p:scale>
        <p:origin x="-3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66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16F207B-0663-4B9F-86B1-845D0CFD9C3A}" type="datetimeFigureOut">
              <a:rPr lang="hr-HR"/>
              <a:pPr>
                <a:defRPr/>
              </a:pPr>
              <a:t>13.11.2013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AFD90C8-BBEA-4499-8830-3B94DAC06DF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F85B25-3BE6-4A82-A8EB-0C6F3E2E9608}" type="slidenum">
              <a:rPr lang="en-GB" smtClean="0">
                <a:ea typeface="MS PGothic"/>
                <a:cs typeface="MS PGothic"/>
              </a:rPr>
              <a:pPr/>
              <a:t>8</a:t>
            </a:fld>
            <a:endParaRPr lang="en-GB" smtClean="0">
              <a:ea typeface="MS PGothic"/>
              <a:cs typeface="MS PGothic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A4A356-7FDC-47F9-A0B4-0ED064BA39B6}" type="slidenum">
              <a:rPr lang="hr-HR" sz="1200"/>
              <a:pPr algn="r"/>
              <a:t>41</a:t>
            </a:fld>
            <a:endParaRPr lang="hr-HR" sz="1200"/>
          </a:p>
        </p:txBody>
      </p:sp>
      <p:sp>
        <p:nvSpPr>
          <p:cNvPr id="1894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 anchor="b"/>
          <a:lstStyle/>
          <a:p>
            <a:pPr algn="r"/>
            <a:fld id="{394ED2BD-F343-4F69-9C70-77E63348202A}" type="slidenum">
              <a:rPr lang="en-US" sz="1200"/>
              <a:pPr algn="r"/>
              <a:t>41</a:t>
            </a:fld>
            <a:endParaRPr lang="en-US" sz="1200"/>
          </a:p>
        </p:txBody>
      </p:sp>
      <p:sp>
        <p:nvSpPr>
          <p:cNvPr id="18944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lIns="93852" tIns="46927" rIns="93852" bIns="4692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Conclusions of this slide presentation: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1.  Glycemic control is key to reducing complications and improving cardiovascular health in people with type 2 diabetes</a:t>
            </a:r>
          </a:p>
          <a:p>
            <a:pPr eaLnBrk="1" hangingPunct="1">
              <a:buFontTx/>
              <a:buAutoNum type="arabicPeriod" startAt="2"/>
            </a:pPr>
            <a:r>
              <a:rPr lang="en-US" smtClean="0"/>
              <a:t>  Meal replacement is a cost-effective means of promoting glycemic control and reducing A1C levels</a:t>
            </a:r>
          </a:p>
          <a:p>
            <a:pPr eaLnBrk="1" hangingPunct="1"/>
            <a:r>
              <a:rPr lang="en-US" smtClean="0"/>
              <a:t>3.  The four key components of new Glucerna SR,  formulated specifically for people with diabetes, are shown here:</a:t>
            </a:r>
          </a:p>
          <a:p>
            <a:pPr eaLnBrk="1" hangingPunct="1"/>
            <a:r>
              <a:rPr lang="en-US" smtClean="0"/>
              <a:t>     -- The slow-release carbohydrate system leads to enhanced glycemic control.</a:t>
            </a:r>
          </a:p>
          <a:p>
            <a:pPr eaLnBrk="1" hangingPunct="1"/>
            <a:r>
              <a:rPr lang="en-US" smtClean="0"/>
              <a:t>     -- Chromium picolinate supports the effectiveness of insulin.</a:t>
            </a:r>
          </a:p>
          <a:p>
            <a:pPr eaLnBrk="1" hangingPunct="1"/>
            <a:r>
              <a:rPr lang="en-US" smtClean="0"/>
              <a:t>     -- The fat blend supports heart health.</a:t>
            </a:r>
          </a:p>
          <a:p>
            <a:pPr eaLnBrk="1" hangingPunct="1"/>
            <a:r>
              <a:rPr lang="en-US" smtClean="0"/>
              <a:t>     -- The gut-healthy fiber system contributes to gastrointestinal health.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This wide range of features and benefits makes new Glucerna SR an effective solution for meeting the nutrional needs of people with diabetes. </a:t>
            </a:r>
            <a:endParaRPr lang="en-US" smtClean="0"/>
          </a:p>
          <a:p>
            <a:pPr eaLnBrk="1" hangingPunct="1"/>
            <a:endParaRPr lang="en-US" b="1" smtClean="0"/>
          </a:p>
          <a:p>
            <a:pPr eaLnBrk="1" hangingPunct="1">
              <a:buFontTx/>
              <a:buChar char="•"/>
            </a:pPr>
            <a:endParaRPr lang="en-US" b="1" smtClean="0"/>
          </a:p>
          <a:p>
            <a:pPr eaLnBrk="1" hangingPunct="1">
              <a:buFontTx/>
              <a:buAutoNum type="arabicPeriod" startAt="2"/>
            </a:pPr>
            <a:endParaRPr lang="en-US" smtClean="0"/>
          </a:p>
          <a:p>
            <a:pPr eaLnBrk="1" hangingPunct="1">
              <a:buFontTx/>
              <a:buAutoNum type="arabicPeriod" startAt="2"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894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52" tIns="46927" rIns="93852" bIns="46927" anchor="b"/>
          <a:lstStyle/>
          <a:p>
            <a:pPr algn="r" defTabSz="938213"/>
            <a:fld id="{167F17FC-8210-4DDF-A9BB-B22957F6B06E}" type="slidenum">
              <a:rPr lang="en-US" sz="1300"/>
              <a:pPr algn="r" defTabSz="938213"/>
              <a:t>41</a:t>
            </a:fld>
            <a:endParaRPr 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9940" tIns="44970" rIns="89940" bIns="4497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sz="800" smtClean="0"/>
              <a:t>Važno je prepoznati da kaheksija u stvari predstavlja spektar stanja.</a:t>
            </a:r>
            <a:r>
              <a:rPr lang="en-US" sz="800" smtClean="0"/>
              <a:t> </a:t>
            </a:r>
          </a:p>
          <a:p>
            <a:pPr eaLnBrk="1" hangingPunct="1">
              <a:buFontTx/>
              <a:buChar char="•"/>
            </a:pPr>
            <a:r>
              <a:rPr lang="hr-HR" sz="800" smtClean="0"/>
              <a:t>Prvi stupanj se zove prekaheksija. Na ovom stupnju, stanice karcinoma otpuštaju tvari koje započinju upalna djelovanja i imune stanice u tijelu stvaraju odgovor na prisustvo stanica karcinoma. Pacijenti mogu prvo primijetiti gubitak težine, ponekad čak i prije nego što je postavljena dijagnoza karcinoma.</a:t>
            </a:r>
            <a:endParaRPr lang="en-US" sz="800" smtClean="0"/>
          </a:p>
          <a:p>
            <a:pPr eaLnBrk="1" hangingPunct="1">
              <a:buFontTx/>
              <a:buChar char="•"/>
            </a:pPr>
            <a:r>
              <a:rPr lang="hr-HR" sz="800" smtClean="0"/>
              <a:t>Sindrom kaheksije karakterizira gubitak težine u kombinaciji s nalazima sistemske upale te smanjeni unos hrane.</a:t>
            </a:r>
            <a:endParaRPr lang="en-US" sz="800" smtClean="0"/>
          </a:p>
          <a:p>
            <a:pPr eaLnBrk="1" hangingPunct="1">
              <a:buFontTx/>
              <a:buChar char="•"/>
            </a:pPr>
            <a:r>
              <a:rPr lang="hr-HR" sz="800" smtClean="0"/>
              <a:t>Ljudi s uznapredovanom kaheksijom imaju istrošene rezerve masnog tkiva, ozbiljno istrošeno mišićno tkivo te ugrožen imunitet i vrlo će vjerojatno umrijeti primarno zbog tih posljedica.</a:t>
            </a:r>
            <a:endParaRPr lang="en-US" sz="800" smtClean="0"/>
          </a:p>
          <a:p>
            <a:pPr eaLnBrk="1" hangingPunct="1">
              <a:spcBef>
                <a:spcPct val="0"/>
              </a:spcBef>
            </a:pPr>
            <a:r>
              <a:rPr lang="hr-HR" sz="800" smtClean="0"/>
              <a:t>Hoće li pacijent slijediti ovakav tijek pogoršanja kaheksije ovisi o uspješnosti liječenja primarne bolesti i također o tome da se vodi računa o stanju kaheksije.</a:t>
            </a:r>
            <a:endParaRPr lang="en-US" sz="800" smtClean="0"/>
          </a:p>
          <a:p>
            <a:pPr eaLnBrk="1" hangingPunct="1">
              <a:spcBef>
                <a:spcPct val="0"/>
              </a:spcBef>
            </a:pPr>
            <a:endParaRPr lang="en-US" sz="800" smtClean="0"/>
          </a:p>
          <a:p>
            <a:pPr eaLnBrk="1" hangingPunct="1"/>
            <a:endParaRPr lang="en-US" sz="800" smtClean="0"/>
          </a:p>
          <a:p>
            <a:pPr eaLnBrk="1" hangingPunct="1"/>
            <a:endParaRPr lang="en-US" smtClean="0"/>
          </a:p>
        </p:txBody>
      </p:sp>
      <p:sp>
        <p:nvSpPr>
          <p:cNvPr id="1914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40" tIns="44970" rIns="89940" bIns="44970" anchor="b"/>
          <a:lstStyle/>
          <a:p>
            <a:pPr algn="r"/>
            <a:fld id="{38414D5E-4CED-4946-A273-17DEA168E6B9}" type="slidenum">
              <a:rPr lang="en-US" sz="1200"/>
              <a:pPr algn="r"/>
              <a:t>42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011E7B-B59E-44ED-8B3E-9478A3951FCB}" type="slidenum">
              <a:rPr lang="en-US" smtClean="0">
                <a:cs typeface="Arial" charset="0"/>
              </a:rPr>
              <a:pPr/>
              <a:t>55</a:t>
            </a:fld>
            <a:endParaRPr lang="en-US" smtClean="0">
              <a:cs typeface="Arial" charset="0"/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1BAE7B-E4EC-4997-AC39-E0E019FD5524}" type="slidenum">
              <a:rPr lang="en-US" smtClean="0">
                <a:cs typeface="Arial" charset="0"/>
              </a:rPr>
              <a:pPr/>
              <a:t>56</a:t>
            </a:fld>
            <a:endParaRPr lang="en-US" smtClean="0">
              <a:cs typeface="Arial" charset="0"/>
            </a:endParaRPr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7C56B9-58DA-4E95-8A1F-2A08175C13B3}" type="slidenum">
              <a:rPr lang="en-US" smtClean="0">
                <a:cs typeface="Arial" charset="0"/>
              </a:rPr>
              <a:pPr/>
              <a:t>58</a:t>
            </a:fld>
            <a:endParaRPr lang="en-US" smtClean="0">
              <a:cs typeface="Arial" charset="0"/>
            </a:endParaRPr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A42B2F-7DA4-4844-8D9A-65C77C108068}" type="slidenum">
              <a:rPr lang="hr-HR" smtClean="0">
                <a:cs typeface="Arial" charset="0"/>
              </a:rPr>
              <a:pPr/>
              <a:t>66</a:t>
            </a:fld>
            <a:endParaRPr lang="hr-HR" smtClean="0">
              <a:cs typeface="Arial" charset="0"/>
            </a:endParaRPr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More common in Europe and USA</a:t>
            </a:r>
          </a:p>
          <a:p>
            <a:pPr eaLnBrk="1" hangingPunct="1"/>
            <a:r>
              <a:rPr lang="en-GB" smtClean="0"/>
              <a:t>Leeds and Hope hospitals are the nearest centres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5D04CF-8FA5-4FCF-8D3D-4D1EFB4D172F}" type="slidenum">
              <a:rPr lang="hr-HR" smtClean="0">
                <a:cs typeface="Arial" charset="0"/>
              </a:rPr>
              <a:pPr/>
              <a:t>76</a:t>
            </a:fld>
            <a:endParaRPr lang="hr-HR" smtClean="0">
              <a:cs typeface="Arial" charset="0"/>
            </a:endParaRPr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1C2318-30AD-4A2F-BD53-822A8607659E}" type="slidenum">
              <a:rPr lang="hr-HR" sz="1200"/>
              <a:pPr algn="r"/>
              <a:t>78</a:t>
            </a:fld>
            <a:endParaRPr lang="hr-HR" sz="120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cs typeface="+mn-cs"/>
              </a:endParaRPr>
            </a:p>
          </p:txBody>
        </p:sp>
      </p:grpSp>
      <p:sp>
        <p:nvSpPr>
          <p:cNvPr id="399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Branka Kandić Splavski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DD9B0-2BE4-4644-B50B-07920A8BF25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Branka Kandić Splavski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7FB4-7798-4338-BA8A-792098AC881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Branka Kandić Splavski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D69E-C19D-4571-80DE-9BF0A407C1C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Branka Kandić Splavski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4760-96C6-4567-8B75-D83D557B210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Branka Kandić Splavski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5DACF-0FA4-47F1-9793-63420057038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Branka Kandić Splavski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15C6-7C94-42D3-A1FA-9071062F379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Branka Kandić Splavski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6B57D-7068-46FD-9B06-ECF1EF26210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Branka Kandić Splavski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D06AA-261F-46FF-AD2C-5D6A27999FA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Branka Kandić Splavski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7A4F-96FB-416A-B22F-62907F53F00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Branka Kandić Splavski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E156-E53A-4B3F-8A1D-114B8BDBC41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891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cs typeface="+mn-cs"/>
              </a:endParaRPr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cs typeface="+mn-cs"/>
              </a:endParaRPr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cs typeface="+mn-cs"/>
              </a:endParaRPr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cs typeface="+mn-cs"/>
              </a:endParaRPr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cs typeface="+mn-cs"/>
              </a:endParaRPr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cs typeface="+mn-cs"/>
              </a:endParaRPr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cs typeface="+mn-cs"/>
              </a:endParaRPr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hr-HR">
                <a:cs typeface="+mn-cs"/>
              </a:endParaRPr>
            </a:p>
          </p:txBody>
        </p:sp>
      </p:grpSp>
      <p:sp>
        <p:nvSpPr>
          <p:cNvPr id="389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hr-HR"/>
              <a:t>Branka Kandić Splavski</a:t>
            </a:r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9BE7D284-3B97-444B-B1C0-538DE9DBEEF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3892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3892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Logo za edukaciju tea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985963"/>
            <a:ext cx="910907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4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6310313"/>
            <a:ext cx="2381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4" name="Rectangle 5"/>
          <p:cNvSpPr>
            <a:spLocks noChangeArrowheads="1"/>
          </p:cNvSpPr>
          <p:nvPr/>
        </p:nvSpPr>
        <p:spPr bwMode="auto">
          <a:xfrm>
            <a:off x="2857500" y="6350000"/>
            <a:ext cx="5556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900">
                <a:solidFill>
                  <a:srgbClr val="999999"/>
                </a:solidFill>
                <a:latin typeface="Calibri" pitchFamily="34" charset="0"/>
              </a:rPr>
              <a:t>© 2008 Lippincott Williams &amp; Wilkins, Inc.  Published by Lippincott Williams &amp; Wilkins, Inc.</a:t>
            </a:r>
          </a:p>
        </p:txBody>
      </p:sp>
      <p:sp>
        <p:nvSpPr>
          <p:cNvPr id="156675" name="Rectangle 6"/>
          <p:cNvSpPr>
            <a:spLocks noChangeArrowheads="1"/>
          </p:cNvSpPr>
          <p:nvPr/>
        </p:nvSpPr>
        <p:spPr bwMode="auto">
          <a:xfrm>
            <a:off x="8572500" y="6350000"/>
            <a:ext cx="476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900">
                <a:solidFill>
                  <a:srgbClr val="999999"/>
                </a:solidFill>
                <a:latin typeface="Calibri" pitchFamily="34" charset="0"/>
              </a:rPr>
              <a:t>5</a:t>
            </a:r>
          </a:p>
        </p:txBody>
      </p:sp>
      <p:pic>
        <p:nvPicPr>
          <p:cNvPr id="156676" name="Picture 7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1628775"/>
            <a:ext cx="5667375" cy="2181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6677" name="Rectangle 8"/>
          <p:cNvSpPr>
            <a:spLocks noChangeArrowheads="1"/>
          </p:cNvSpPr>
          <p:nvPr/>
        </p:nvSpPr>
        <p:spPr bwMode="auto">
          <a:xfrm>
            <a:off x="0" y="79375"/>
            <a:ext cx="91281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2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6678" name="Rectangle 9"/>
          <p:cNvSpPr>
            <a:spLocks noChangeArrowheads="1"/>
          </p:cNvSpPr>
          <p:nvPr/>
        </p:nvSpPr>
        <p:spPr bwMode="auto">
          <a:xfrm>
            <a:off x="5364163" y="4292600"/>
            <a:ext cx="2857500" cy="91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Calibri" pitchFamily="34" charset="0"/>
              </a:rPr>
              <a:t>Cachexia: prevalence and impact in medicine.</a:t>
            </a:r>
          </a:p>
          <a:p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Tan, Benjamin; Fearon, Kenneth</a:t>
            </a:r>
          </a:p>
          <a:p>
            <a:endParaRPr lang="en-US" sz="9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Current Opinion in Clinical Nutrition &amp; Metabolic Care. 11(4):400-407, July 2008.</a:t>
            </a:r>
          </a:p>
          <a:p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DOI: 10.1097/MCO.0b013e328300ecc1</a:t>
            </a:r>
          </a:p>
        </p:txBody>
      </p:sp>
      <p:sp>
        <p:nvSpPr>
          <p:cNvPr id="156679" name="Rectangle 10"/>
          <p:cNvSpPr>
            <a:spLocks noChangeArrowheads="1"/>
          </p:cNvSpPr>
          <p:nvPr/>
        </p:nvSpPr>
        <p:spPr bwMode="auto">
          <a:xfrm>
            <a:off x="2051050" y="682625"/>
            <a:ext cx="46815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anchor="ctr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Risk factor paradox in chronic disease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Pad tjelesne mase </a:t>
            </a:r>
            <a:br>
              <a:rPr lang="hr-HR" sz="3600" smtClean="0">
                <a:effectLst/>
                <a:latin typeface="Arial" charset="0"/>
              </a:rPr>
            </a:br>
            <a:r>
              <a:rPr lang="hr-HR" sz="3600" smtClean="0">
                <a:effectLst/>
                <a:latin typeface="Arial" charset="0"/>
              </a:rPr>
              <a:t>(malnutricija ili neishranjenost)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057400"/>
            <a:ext cx="7772400" cy="4114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  <a:buSzPct val="85000"/>
              <a:buFont typeface="Wingdings" pitchFamily="2" charset="2"/>
              <a:buNone/>
            </a:pPr>
            <a:r>
              <a:rPr lang="hr-HR" sz="2800" smtClean="0">
                <a:effectLst/>
              </a:rPr>
              <a:t>opisi do u 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400" smtClean="0">
                <a:effectLst/>
              </a:rPr>
              <a:t>30% bolesnika u bolnicama</a:t>
            </a:r>
          </a:p>
          <a:p>
            <a:pPr lvl="1" eaLnBrk="1" hangingPunct="1">
              <a:lnSpc>
                <a:spcPct val="80000"/>
              </a:lnSpc>
            </a:pPr>
            <a:endParaRPr lang="hr-HR" sz="240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hr-HR" sz="2800" smtClean="0">
                <a:effectLst/>
              </a:rPr>
              <a:t>70% bolesnika sa zloćudnom bolešću</a:t>
            </a:r>
          </a:p>
          <a:p>
            <a:pPr lvl="2" eaLnBrk="1" hangingPunct="1">
              <a:lnSpc>
                <a:spcPct val="80000"/>
              </a:lnSpc>
            </a:pPr>
            <a:r>
              <a:rPr lang="hr-HR" sz="2000" smtClean="0">
                <a:effectLst/>
              </a:rPr>
              <a:t>u preko 50% bolesnika kod postavljanja dijagnoze (u 40 do 80% bolesnika ozbiljan gubitak težine)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400" smtClean="0">
                <a:effectLst/>
              </a:rPr>
              <a:t>uz mast razgradnja i </a:t>
            </a:r>
            <a:r>
              <a:rPr lang="hr-HR" sz="2400" b="1" smtClean="0">
                <a:solidFill>
                  <a:srgbClr val="FF0000"/>
                </a:solidFill>
                <a:effectLst/>
              </a:rPr>
              <a:t>mišića </a:t>
            </a:r>
            <a:r>
              <a:rPr lang="hr-HR" sz="2400" b="1" smtClean="0">
                <a:solidFill>
                  <a:srgbClr val="FF0000"/>
                </a:solidFill>
                <a:effectLst/>
                <a:sym typeface="Symbol" pitchFamily="18" charset="2"/>
              </a:rPr>
              <a:t> slabost</a:t>
            </a:r>
            <a:endParaRPr lang="hr-HR" sz="2400" b="1" smtClean="0">
              <a:solidFill>
                <a:srgbClr val="FF0000"/>
              </a:solidFill>
              <a:effectLst/>
            </a:endParaRPr>
          </a:p>
          <a:p>
            <a:pPr lvl="1" eaLnBrk="1" hangingPunct="1">
              <a:lnSpc>
                <a:spcPct val="80000"/>
              </a:lnSpc>
            </a:pPr>
            <a:r>
              <a:rPr lang="hr-HR" sz="2400" smtClean="0">
                <a:effectLst/>
              </a:rPr>
              <a:t>najčešće kao proteinsko - kalorijska neishranjenos</a:t>
            </a:r>
          </a:p>
          <a:p>
            <a:pPr eaLnBrk="1" hangingPunct="1">
              <a:lnSpc>
                <a:spcPct val="80000"/>
              </a:lnSpc>
            </a:pPr>
            <a:endParaRPr lang="hr-HR" sz="280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hr-HR" sz="2800" smtClean="0">
                <a:effectLst/>
              </a:rPr>
              <a:t>često paralelno i smanjen apetit (</a:t>
            </a:r>
            <a:r>
              <a:rPr lang="hr-HR" sz="2800" i="1" smtClean="0">
                <a:solidFill>
                  <a:srgbClr val="FF0000"/>
                </a:solidFill>
                <a:effectLst/>
              </a:rPr>
              <a:t>anoreksija</a:t>
            </a:r>
            <a:r>
              <a:rPr lang="hr-HR" sz="2800" smtClean="0">
                <a:effectLst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400" smtClean="0">
                <a:effectLst/>
              </a:rPr>
              <a:t>poremećaj u “centru za sitost – u hipotalamus”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Uzroci gubitka tjelesne mase</a:t>
            </a:r>
          </a:p>
        </p:txBody>
      </p:sp>
      <p:sp>
        <p:nvSpPr>
          <p:cNvPr id="1587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905000"/>
            <a:ext cx="3925888" cy="4191000"/>
          </a:xfrm>
          <a:noFill/>
        </p:spPr>
        <p:txBody>
          <a:bodyPr/>
          <a:lstStyle/>
          <a:p>
            <a:pPr eaLnBrk="1" hangingPunct="1"/>
            <a:r>
              <a:rPr lang="hr-HR" sz="2400" smtClean="0">
                <a:effectLst/>
              </a:rPr>
              <a:t>Kronične i akutne bolesti </a:t>
            </a:r>
          </a:p>
          <a:p>
            <a:pPr eaLnBrk="1" hangingPunct="1"/>
            <a:r>
              <a:rPr lang="hr-HR" sz="2400" smtClean="0">
                <a:effectLst/>
              </a:rPr>
              <a:t>Maligne bolesti</a:t>
            </a:r>
          </a:p>
          <a:p>
            <a:pPr eaLnBrk="1" hangingPunct="1"/>
            <a:r>
              <a:rPr lang="hr-HR" sz="2400" smtClean="0">
                <a:effectLst/>
              </a:rPr>
              <a:t>Lijekovi </a:t>
            </a:r>
          </a:p>
          <a:p>
            <a:pPr eaLnBrk="1" hangingPunct="1"/>
            <a:r>
              <a:rPr lang="hr-HR" sz="2400" smtClean="0">
                <a:effectLst/>
              </a:rPr>
              <a:t>Malapsorpcija</a:t>
            </a:r>
          </a:p>
          <a:p>
            <a:pPr eaLnBrk="1" hangingPunct="1"/>
            <a:r>
              <a:rPr lang="hr-HR" sz="2400" smtClean="0">
                <a:effectLst/>
              </a:rPr>
              <a:t>Oralni faktori, problemi u gutanju</a:t>
            </a:r>
          </a:p>
          <a:p>
            <a:pPr eaLnBrk="1" hangingPunct="1"/>
            <a:r>
              <a:rPr lang="hr-HR" sz="2400" smtClean="0">
                <a:effectLst/>
              </a:rPr>
              <a:t>Poteškoće pri samostalnom hranjenju</a:t>
            </a:r>
          </a:p>
          <a:p>
            <a:pPr eaLnBrk="1" hangingPunct="1"/>
            <a:r>
              <a:rPr lang="hr-HR" sz="2400" smtClean="0">
                <a:effectLst/>
              </a:rPr>
              <a:t>Hipertireoidizam, hiperparatireoidizam</a:t>
            </a:r>
          </a:p>
        </p:txBody>
      </p:sp>
      <p:sp>
        <p:nvSpPr>
          <p:cNvPr id="15872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19663" y="1905000"/>
            <a:ext cx="3925887" cy="4191000"/>
          </a:xfrm>
          <a:noFill/>
        </p:spPr>
        <p:txBody>
          <a:bodyPr/>
          <a:lstStyle/>
          <a:p>
            <a:pPr eaLnBrk="1" hangingPunct="1"/>
            <a:endParaRPr lang="hr-HR" sz="2800" b="1" smtClean="0">
              <a:effectLst/>
            </a:endParaRPr>
          </a:p>
          <a:p>
            <a:pPr eaLnBrk="1" hangingPunct="1"/>
            <a:r>
              <a:rPr lang="hr-HR" sz="2400" smtClean="0">
                <a:effectLst/>
              </a:rPr>
              <a:t>Psihološki problemi </a:t>
            </a:r>
          </a:p>
          <a:p>
            <a:pPr eaLnBrk="1" hangingPunct="1"/>
            <a:r>
              <a:rPr lang="hr-HR" sz="2400" smtClean="0">
                <a:effectLst/>
              </a:rPr>
              <a:t>Demencija</a:t>
            </a:r>
          </a:p>
          <a:p>
            <a:pPr eaLnBrk="1" hangingPunct="1"/>
            <a:r>
              <a:rPr lang="hr-HR" sz="2400" smtClean="0">
                <a:effectLst/>
              </a:rPr>
              <a:t>Anoreksija</a:t>
            </a:r>
          </a:p>
          <a:p>
            <a:pPr eaLnBrk="1" hangingPunct="1"/>
            <a:r>
              <a:rPr lang="hr-HR" sz="2400" smtClean="0">
                <a:effectLst/>
              </a:rPr>
              <a:t>Siromaštvo </a:t>
            </a:r>
          </a:p>
          <a:p>
            <a:pPr eaLnBrk="1" hangingPunct="1"/>
            <a:r>
              <a:rPr lang="hr-HR" sz="2400" smtClean="0">
                <a:effectLst/>
              </a:rPr>
              <a:t>Socijalni problemi</a:t>
            </a:r>
          </a:p>
          <a:p>
            <a:pPr eaLnBrk="1" hangingPunct="1"/>
            <a:endParaRPr lang="hr-HR" sz="2400" b="1" smtClean="0">
              <a:effectLst/>
            </a:endParaRPr>
          </a:p>
          <a:p>
            <a:pPr eaLnBrk="1" hangingPunct="1"/>
            <a:endParaRPr lang="hr-HR" sz="2400" b="1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Posljedice malnutricije</a:t>
            </a:r>
          </a:p>
        </p:txBody>
      </p:sp>
      <p:graphicFrame>
        <p:nvGraphicFramePr>
          <p:cNvPr id="15397" name="Group 37"/>
          <p:cNvGraphicFramePr>
            <a:graphicFrameLocks noGrp="1"/>
          </p:cNvGraphicFramePr>
          <p:nvPr/>
        </p:nvGraphicFramePr>
        <p:xfrm>
          <a:off x="971550" y="1773238"/>
          <a:ext cx="7988300" cy="4678362"/>
        </p:xfrm>
        <a:graphic>
          <a:graphicData uri="http://schemas.openxmlformats.org/drawingml/2006/table">
            <a:tbl>
              <a:tblPr/>
              <a:tblGrid>
                <a:gridCol w="1949450"/>
                <a:gridCol w="6038850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Performance status i kvaliteta života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razgradnja vlastitih makromolekula (proteina)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 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funkcija i aktivnoti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 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kvalitete života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Pluća i srce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kontraktilnosti ošita i srca,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učinkovitosti inotropa, dilatacija ventrikula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Probav. trakt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atrofija crijevnih resica </a:t>
                      </a: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 p</a:t>
                      </a: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ovećana permeabilnost crijeva </a:t>
                      </a: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 b</a:t>
                      </a: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akterijska translokacija + posljedice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Bubrezi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GF, poremećeno izlučivanje + posljedice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Jetra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poremećaj metaboličkih puteva i metabolizma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poremećeno izlučivanje bilirubina i drugih tvari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poremećeni metabolzam metabolizam lijekova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Krv i imuni sustav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anemija, koagulopatija, pad imunosti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Malnutricija u (onkoloških) bolesnika</a:t>
            </a:r>
          </a:p>
        </p:txBody>
      </p:sp>
      <p:sp>
        <p:nvSpPr>
          <p:cNvPr id="16077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mtClean="0">
                <a:effectLst/>
              </a:rPr>
              <a:t>gubitak težine je loš prognostički znak</a:t>
            </a:r>
          </a:p>
          <a:p>
            <a:pPr eaLnBrk="1" hangingPunct="1"/>
            <a:endParaRPr lang="hr-HR" smtClean="0">
              <a:effectLst/>
            </a:endParaRPr>
          </a:p>
          <a:p>
            <a:pPr eaLnBrk="1" hangingPunct="1"/>
            <a:r>
              <a:rPr lang="hr-HR" smtClean="0">
                <a:effectLst/>
              </a:rPr>
              <a:t>procjena ishranjenosti i kaheksije</a:t>
            </a:r>
          </a:p>
          <a:p>
            <a:pPr lvl="1" eaLnBrk="1" hangingPunct="1"/>
            <a:r>
              <a:rPr lang="hr-HR" smtClean="0">
                <a:effectLst/>
              </a:rPr>
              <a:t>prehrambeno - medicinska anamneza</a:t>
            </a:r>
          </a:p>
          <a:p>
            <a:pPr lvl="1" eaLnBrk="1" hangingPunct="1"/>
            <a:r>
              <a:rPr lang="hr-HR" smtClean="0">
                <a:effectLst/>
              </a:rPr>
              <a:t>klinička procjena</a:t>
            </a:r>
          </a:p>
          <a:p>
            <a:pPr lvl="1" eaLnBrk="1" hangingPunct="1"/>
            <a:r>
              <a:rPr lang="hr-HR" smtClean="0">
                <a:effectLst/>
              </a:rPr>
              <a:t>antropometrijska mjerenja</a:t>
            </a:r>
          </a:p>
          <a:p>
            <a:pPr lvl="1" eaLnBrk="1" hangingPunct="1"/>
            <a:r>
              <a:rPr lang="hr-HR" smtClean="0">
                <a:effectLst/>
              </a:rPr>
              <a:t>biokemijski parametri </a:t>
            </a:r>
          </a:p>
          <a:p>
            <a:pPr lvl="1" eaLnBrk="1" hangingPunct="1"/>
            <a:r>
              <a:rPr lang="hr-HR" smtClean="0">
                <a:effectLst/>
              </a:rPr>
              <a:t>imunološki parametri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2" descr="Senza nome-scandito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8913"/>
            <a:ext cx="7704137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336550"/>
            <a:ext cx="7918450" cy="1182688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Procjena gubitka težine</a:t>
            </a:r>
          </a:p>
        </p:txBody>
      </p:sp>
      <p:sp>
        <p:nvSpPr>
          <p:cNvPr id="162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989138"/>
            <a:ext cx="7772400" cy="46482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hr-HR" sz="2700" smtClean="0">
                <a:effectLst/>
              </a:rPr>
              <a:t>normalna fluktuacija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700" smtClean="0">
                <a:effectLst/>
              </a:rPr>
              <a:t>	</a:t>
            </a:r>
            <a:r>
              <a:rPr lang="hr-HR" sz="2700" smtClean="0">
                <a:effectLst/>
                <a:cs typeface="Times New Roman" pitchFamily="18" charset="0"/>
              </a:rPr>
              <a:t>±</a:t>
            </a:r>
            <a:r>
              <a:rPr lang="hr-HR" sz="2700" smtClean="0">
                <a:effectLst/>
              </a:rPr>
              <a:t> 2% / 1 mjesecu; </a:t>
            </a:r>
            <a:r>
              <a:rPr lang="hr-HR" sz="2700" smtClean="0">
                <a:effectLst/>
                <a:cs typeface="Times New Roman" pitchFamily="18" charset="0"/>
              </a:rPr>
              <a:t>±</a:t>
            </a:r>
            <a:r>
              <a:rPr lang="hr-HR" sz="2700" smtClean="0">
                <a:effectLst/>
              </a:rPr>
              <a:t> 3,5% / 3 mj.; </a:t>
            </a:r>
            <a:r>
              <a:rPr lang="hr-HR" sz="2700" smtClean="0">
                <a:effectLst/>
                <a:cs typeface="Times New Roman" pitchFamily="18" charset="0"/>
              </a:rPr>
              <a:t>±</a:t>
            </a:r>
            <a:r>
              <a:rPr lang="hr-HR" sz="2700" smtClean="0">
                <a:effectLst/>
              </a:rPr>
              <a:t> 5% / 6 mj.</a:t>
            </a:r>
          </a:p>
          <a:p>
            <a:pPr eaLnBrk="1" hangingPunct="1">
              <a:lnSpc>
                <a:spcPct val="90000"/>
              </a:lnSpc>
            </a:pPr>
            <a:endParaRPr lang="hr-HR" sz="240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700" smtClean="0">
                <a:effectLst/>
                <a:cs typeface="Tahoma" pitchFamily="34" charset="0"/>
              </a:rPr>
              <a:t>ozbiljan gubitak težine: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smtClean="0">
                <a:effectLst/>
              </a:rPr>
              <a:t>&gt; 1% u jednom tjednu,  &gt; 5% u jednom mjesecu, &gt; 7,5% u tri mjeseca, &gt; 10% u šest mjeseci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000" smtClean="0">
                <a:effectLst/>
              </a:rPr>
              <a:t>&gt; 20% ispod idealne tjelesne težine</a:t>
            </a:r>
          </a:p>
          <a:p>
            <a:pPr eaLnBrk="1" hangingPunct="1">
              <a:lnSpc>
                <a:spcPct val="90000"/>
              </a:lnSpc>
            </a:pPr>
            <a:endParaRPr lang="hr-HR" sz="240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antropometrijsko određivanje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000" smtClean="0">
                <a:effectLst/>
              </a:rPr>
              <a:t>težina, visina, kožni nabori, opseg trbuha, bokova, ruke, glave i slično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Stupnjevi gubitka težine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163842" name="Text Box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 lIns="0" tIns="0" rIns="0" bIns="0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hr-HR" sz="3600" smtClean="0">
                <a:effectLst/>
              </a:rPr>
              <a:t>		</a:t>
            </a:r>
            <a:endParaRPr lang="hr-HR" sz="2500" smtClean="0">
              <a:solidFill>
                <a:schemeClr val="bg1"/>
              </a:solidFill>
              <a:effectLst/>
            </a:endParaRPr>
          </a:p>
        </p:txBody>
      </p:sp>
      <p:sp>
        <p:nvSpPr>
          <p:cNvPr id="163843" name="Text Box 4"/>
          <p:cNvSpPr txBox="1">
            <a:spLocks noChangeArrowheads="1"/>
          </p:cNvSpPr>
          <p:nvPr/>
        </p:nvSpPr>
        <p:spPr bwMode="auto">
          <a:xfrm>
            <a:off x="457200" y="2168525"/>
            <a:ext cx="83058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r-HR" sz="2800">
                <a:latin typeface="Times New Roman" pitchFamily="18" charset="0"/>
              </a:rPr>
              <a:t>		       </a:t>
            </a:r>
            <a:r>
              <a:rPr lang="hr-HR">
                <a:latin typeface="Verdana" pitchFamily="34" charset="0"/>
              </a:rPr>
              <a:t>blaga     umjereno teška     teška     smrtonosna</a:t>
            </a:r>
          </a:p>
          <a:p>
            <a:pPr eaLnBrk="0" hangingPunct="0">
              <a:spcBef>
                <a:spcPct val="50000"/>
              </a:spcBef>
            </a:pPr>
            <a:endParaRPr lang="hr-HR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hr-HR">
                <a:latin typeface="Verdana" pitchFamily="34" charset="0"/>
              </a:rPr>
              <a:t>neželjeni gubitak        10            15 - 25             &gt;25          40</a:t>
            </a:r>
          </a:p>
          <a:p>
            <a:pPr eaLnBrk="0" hangingPunct="0">
              <a:spcBef>
                <a:spcPct val="50000"/>
              </a:spcBef>
            </a:pPr>
            <a:r>
              <a:rPr lang="hr-HR">
                <a:latin typeface="Verdana" pitchFamily="34" charset="0"/>
              </a:rPr>
              <a:t>tjelesne težine (%)</a:t>
            </a:r>
          </a:p>
        </p:txBody>
      </p:sp>
      <p:sp>
        <p:nvSpPr>
          <p:cNvPr id="163844" name="Line 5"/>
          <p:cNvSpPr>
            <a:spLocks noChangeShapeType="1"/>
          </p:cNvSpPr>
          <p:nvPr/>
        </p:nvSpPr>
        <p:spPr bwMode="auto">
          <a:xfrm>
            <a:off x="457200" y="2819400"/>
            <a:ext cx="8305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63845" name="Line 6"/>
          <p:cNvSpPr>
            <a:spLocks noChangeShapeType="1"/>
          </p:cNvSpPr>
          <p:nvPr/>
        </p:nvSpPr>
        <p:spPr bwMode="auto">
          <a:xfrm>
            <a:off x="3810000" y="2168525"/>
            <a:ext cx="0" cy="175736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63846" name="Line 7"/>
          <p:cNvSpPr>
            <a:spLocks noChangeShapeType="1"/>
          </p:cNvSpPr>
          <p:nvPr/>
        </p:nvSpPr>
        <p:spPr bwMode="auto">
          <a:xfrm>
            <a:off x="6030913" y="2168525"/>
            <a:ext cx="0" cy="175736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63847" name="Line 8"/>
          <p:cNvSpPr>
            <a:spLocks noChangeShapeType="1"/>
          </p:cNvSpPr>
          <p:nvPr/>
        </p:nvSpPr>
        <p:spPr bwMode="auto">
          <a:xfrm>
            <a:off x="7086600" y="2168525"/>
            <a:ext cx="0" cy="175736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0563" y="336550"/>
            <a:ext cx="7918450" cy="1182688"/>
          </a:xfrm>
          <a:noFill/>
        </p:spPr>
        <p:txBody>
          <a:bodyPr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Uzroci pada težine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effectLst/>
              </a:rPr>
              <a:t>sistemni učinci tumora i reakcije na tumor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i="1" smtClean="0">
                <a:solidFill>
                  <a:srgbClr val="FF0000"/>
                </a:solidFill>
                <a:effectLst/>
              </a:rPr>
              <a:t>kaheksija</a:t>
            </a:r>
            <a:r>
              <a:rPr lang="hr-HR" smtClean="0">
                <a:effectLst/>
              </a:rPr>
              <a:t>  i </a:t>
            </a:r>
            <a:r>
              <a:rPr lang="hr-HR" i="1" smtClean="0">
                <a:solidFill>
                  <a:srgbClr val="FF0000"/>
                </a:solidFill>
                <a:effectLst/>
              </a:rPr>
              <a:t>anoreksija</a:t>
            </a:r>
            <a:r>
              <a:rPr lang="hr-HR" smtClean="0">
                <a:effectLst/>
              </a:rPr>
              <a:t>, </a:t>
            </a:r>
            <a:r>
              <a:rPr lang="hr-HR" sz="2000" smtClean="0">
                <a:effectLst/>
                <a:sym typeface="Symbol" pitchFamily="18" charset="2"/>
              </a:rPr>
              <a:t> Ca</a:t>
            </a:r>
            <a:r>
              <a:rPr lang="hr-HR" sz="2000" baseline="30000" smtClean="0">
                <a:effectLst/>
                <a:sym typeface="Symbol" pitchFamily="18" charset="2"/>
              </a:rPr>
              <a:t>2+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r-HR" sz="200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effectLst/>
              </a:rPr>
              <a:t>lokalni učinci tumora (probavni sustav)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mtClean="0">
                <a:effectLst/>
              </a:rPr>
              <a:t>fizička interferencija s prolazom i apsorpcijom hrane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r-HR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effectLst/>
              </a:rPr>
              <a:t>liječenje (nuzpojave i stres) </a:t>
            </a:r>
          </a:p>
          <a:p>
            <a:pPr eaLnBrk="1" hangingPunct="1">
              <a:lnSpc>
                <a:spcPct val="80000"/>
              </a:lnSpc>
              <a:defRPr/>
            </a:pPr>
            <a:endParaRPr lang="hr-HR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effectLst/>
              </a:rPr>
              <a:t>depresija uzkovana spoznajom o bolesti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3200" smtClean="0">
                <a:effectLst/>
                <a:latin typeface="Arial" charset="0"/>
              </a:rPr>
              <a:t>Uzroci pada težine uzrokovani liječenjem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600" smtClean="0">
                <a:effectLst/>
              </a:rPr>
              <a:t>kirurški zahvati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200" smtClean="0">
                <a:effectLst/>
                <a:cs typeface="Tahoma" pitchFamily="34" charset="0"/>
              </a:rPr>
              <a:t>npr. ekstenzivne disekcije mogu kao posljedicu imati maldigestiju, malapsorpciju i poremećeno uzimanje hrane </a:t>
            </a:r>
            <a:endParaRPr lang="hr-HR" sz="220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hr-HR" sz="260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sz="2600" smtClean="0">
                <a:effectLst/>
              </a:rPr>
              <a:t>kemoterapija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200" smtClean="0">
                <a:effectLst/>
                <a:cs typeface="Tahoma" pitchFamily="34" charset="0"/>
              </a:rPr>
              <a:t>anoreksija, mučnina, povraćanje, proljev, promjena okusa i mirisa, mukozitis / stomatitis </a:t>
            </a:r>
            <a:endParaRPr lang="hr-HR" sz="220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hr-HR" sz="260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sz="2600" smtClean="0">
                <a:effectLst/>
              </a:rPr>
              <a:t>radioterapija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200" smtClean="0">
                <a:effectLst/>
                <a:cs typeface="Tahoma" pitchFamily="34" charset="0"/>
              </a:rPr>
              <a:t>anoreksija, promjena okusa, disfagija, mukozitis /stomatitis, enteritis, zatvor, fistule i strikture, neki lijekovi (npr. opijati zbog boli, itd.)</a:t>
            </a:r>
            <a:endParaRPr lang="hr-HR" sz="22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>
                <a:solidFill>
                  <a:schemeClr val="bg1"/>
                </a:solidFill>
                <a:effectLst/>
                <a:latin typeface="+mn-lt"/>
              </a:rPr>
              <a:t>Prehrana bolesnika u palijativnoj skrbi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3" name="Picture 2" descr="14268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32025" y="274638"/>
            <a:ext cx="4679950" cy="5851525"/>
          </a:xfrm>
        </p:spPr>
      </p:pic>
      <p:sp>
        <p:nvSpPr>
          <p:cNvPr id="166914" name="Rectangle 3"/>
          <p:cNvSpPr>
            <a:spLocks noChangeArrowheads="1"/>
          </p:cNvSpPr>
          <p:nvPr/>
        </p:nvSpPr>
        <p:spPr bwMode="auto">
          <a:xfrm>
            <a:off x="468313" y="2293938"/>
            <a:ext cx="18462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>
                <a:solidFill>
                  <a:schemeClr val="tx2"/>
                </a:solidFill>
                <a:latin typeface="Tahoma" pitchFamily="34" charset="0"/>
              </a:rPr>
              <a:t>Tumorska </a:t>
            </a:r>
          </a:p>
          <a:p>
            <a:r>
              <a:rPr lang="hr-HR" sz="2800">
                <a:solidFill>
                  <a:schemeClr val="tx2"/>
                </a:solidFill>
                <a:latin typeface="Tahoma" pitchFamily="34" charset="0"/>
              </a:rPr>
              <a:t>kaheksija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Tumorska kaheksija - kliničke značajke</a:t>
            </a:r>
          </a:p>
        </p:txBody>
      </p:sp>
      <p:sp>
        <p:nvSpPr>
          <p:cNvPr id="16793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gubitak težine, propadanje mišića, letargija, anoreksija, rana zasićenost, anemija nespecifičnog tipa i </a:t>
            </a:r>
            <a:r>
              <a:rPr lang="hr-HR" sz="2400" smtClean="0">
                <a:solidFill>
                  <a:srgbClr val="FF0000"/>
                </a:solidFill>
                <a:effectLst/>
              </a:rPr>
              <a:t>promijenjeni metabolizam</a:t>
            </a:r>
          </a:p>
          <a:p>
            <a:pPr eaLnBrk="1" hangingPunct="1">
              <a:lnSpc>
                <a:spcPct val="90000"/>
              </a:lnSpc>
            </a:pPr>
            <a:endParaRPr lang="hr-HR" sz="240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neželjeni gubitak mase od 1 kg / tjedno ili gubitak mase  10%</a:t>
            </a:r>
          </a:p>
          <a:p>
            <a:pPr eaLnBrk="1" hangingPunct="1">
              <a:lnSpc>
                <a:spcPct val="90000"/>
              </a:lnSpc>
            </a:pPr>
            <a:endParaRPr lang="hr-HR" sz="240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promjene okusa i mirisa, usporena peristaltika koja može biti praćena s mučninom i povraćanjem</a:t>
            </a:r>
          </a:p>
          <a:p>
            <a:pPr eaLnBrk="1" hangingPunct="1">
              <a:lnSpc>
                <a:spcPct val="90000"/>
              </a:lnSpc>
            </a:pPr>
            <a:endParaRPr lang="hr-HR" sz="240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anemija, </a:t>
            </a:r>
            <a:r>
              <a:rPr lang="hr-HR" sz="2400" smtClean="0">
                <a:effectLst/>
                <a:sym typeface="Symbol" pitchFamily="18" charset="2"/>
              </a:rPr>
              <a:t></a:t>
            </a:r>
            <a:r>
              <a:rPr lang="hr-HR" sz="2400" smtClean="0">
                <a:effectLst/>
              </a:rPr>
              <a:t> albumin, </a:t>
            </a:r>
            <a:r>
              <a:rPr lang="hr-HR" sz="2400" smtClean="0">
                <a:effectLst/>
                <a:sym typeface="Symbol" pitchFamily="18" charset="2"/>
              </a:rPr>
              <a:t> C-reaktivni protein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Tumorska kaheksija</a:t>
            </a:r>
          </a:p>
        </p:txBody>
      </p:sp>
      <p:sp>
        <p:nvSpPr>
          <p:cNvPr id="16896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hr-HR" sz="2800" smtClean="0">
                <a:solidFill>
                  <a:srgbClr val="FF0000"/>
                </a:solidFill>
                <a:effectLst/>
              </a:rPr>
              <a:t>ne pomaže “konvencionalna pojačana prehrana”</a:t>
            </a:r>
          </a:p>
          <a:p>
            <a:pPr lvl="1" eaLnBrk="1" hangingPunct="1">
              <a:lnSpc>
                <a:spcPct val="90000"/>
              </a:lnSpc>
            </a:pPr>
            <a:r>
              <a:rPr lang="hr-HR" smtClean="0">
                <a:effectLst/>
              </a:rPr>
              <a:t>infuzije i slično ((par) enteralna)</a:t>
            </a:r>
          </a:p>
          <a:p>
            <a:pPr lvl="1" eaLnBrk="1" hangingPunct="1">
              <a:lnSpc>
                <a:spcPct val="90000"/>
              </a:lnSpc>
            </a:pPr>
            <a:r>
              <a:rPr lang="hr-HR" smtClean="0">
                <a:effectLst/>
              </a:rPr>
              <a:t>progresivan pad težine </a:t>
            </a:r>
          </a:p>
          <a:p>
            <a:pPr eaLnBrk="1" hangingPunct="1">
              <a:lnSpc>
                <a:spcPct val="90000"/>
              </a:lnSpc>
            </a:pPr>
            <a:endParaRPr lang="hr-HR" sz="280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800" smtClean="0">
                <a:effectLst/>
              </a:rPr>
              <a:t>razmjerno rjeđa u</a:t>
            </a:r>
          </a:p>
          <a:p>
            <a:pPr lvl="1" eaLnBrk="1" hangingPunct="1">
              <a:lnSpc>
                <a:spcPct val="90000"/>
              </a:lnSpc>
            </a:pPr>
            <a:r>
              <a:rPr lang="hr-HR" smtClean="0">
                <a:effectLst/>
              </a:rPr>
              <a:t>hormon ovisnih tumora</a:t>
            </a:r>
          </a:p>
          <a:p>
            <a:pPr lvl="1" eaLnBrk="1" hangingPunct="1">
              <a:lnSpc>
                <a:spcPct val="90000"/>
              </a:lnSpc>
            </a:pPr>
            <a:r>
              <a:rPr lang="hr-HR" smtClean="0">
                <a:effectLst/>
              </a:rPr>
              <a:t>hematološkim malignim bolestima</a:t>
            </a:r>
          </a:p>
          <a:p>
            <a:pPr eaLnBrk="1" hangingPunct="1">
              <a:lnSpc>
                <a:spcPct val="90000"/>
              </a:lnSpc>
            </a:pPr>
            <a:endParaRPr lang="hr-HR" sz="2800" b="1" smtClean="0">
              <a:effectLst/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800" b="1" smtClean="0">
                <a:effectLst/>
                <a:cs typeface="Tahoma" pitchFamily="34" charset="0"/>
                <a:sym typeface="Symbol" pitchFamily="18" charset="2"/>
              </a:rPr>
              <a:t>gladovanje i kaheksija nije isto!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336550"/>
            <a:ext cx="7918450" cy="1182688"/>
          </a:xfrm>
          <a:noFill/>
        </p:spPr>
        <p:txBody>
          <a:bodyPr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Usporedba kaheksije i gladovanja</a:t>
            </a:r>
          </a:p>
        </p:txBody>
      </p:sp>
      <p:graphicFrame>
        <p:nvGraphicFramePr>
          <p:cNvPr id="24625" name="Group 49"/>
          <p:cNvGraphicFramePr>
            <a:graphicFrameLocks noGrp="1"/>
          </p:cNvGraphicFramePr>
          <p:nvPr/>
        </p:nvGraphicFramePr>
        <p:xfrm>
          <a:off x="609600" y="1828800"/>
          <a:ext cx="7772400" cy="4168775"/>
        </p:xfrm>
        <a:graphic>
          <a:graphicData uri="http://schemas.openxmlformats.org/drawingml/2006/table">
            <a:tbl>
              <a:tblPr/>
              <a:tblGrid>
                <a:gridCol w="3886200"/>
                <a:gridCol w="1752600"/>
                <a:gridCol w="2133600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Kaheksija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Gladovanje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Težina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(smrt - </a:t>
                      </a: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 do 40%)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Razgradnja proteina (mišići) / masti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 / 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 / 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Proinflam. citokini i APP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Apetit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Inzulin (rezistencija na inzulin)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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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PIF (proteolysis - inducing factor)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0563" y="336550"/>
            <a:ext cx="7918450" cy="1017588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Tumorska kaheksija - uzroci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844675"/>
            <a:ext cx="7848600" cy="4800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hr-HR" sz="2800" smtClean="0">
                <a:effectLst/>
              </a:rPr>
              <a:t>metabolički poremećaj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najvjerojatnije uvjetovan </a:t>
            </a:r>
            <a:r>
              <a:rPr lang="hr-HR" sz="2400" i="1" smtClean="0">
                <a:solidFill>
                  <a:srgbClr val="FF0000"/>
                </a:solidFill>
                <a:effectLst/>
              </a:rPr>
              <a:t>činiteljima</a:t>
            </a:r>
            <a:r>
              <a:rPr lang="hr-HR" sz="2400" smtClean="0">
                <a:effectLst/>
              </a:rPr>
              <a:t> koje stvaraju imune i tumorske stanice</a:t>
            </a:r>
          </a:p>
          <a:p>
            <a:pPr lvl="1" eaLnBrk="1" hangingPunct="1">
              <a:lnSpc>
                <a:spcPct val="90000"/>
              </a:lnSpc>
            </a:pPr>
            <a:endParaRPr lang="hr-HR" sz="240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800" smtClean="0">
                <a:effectLst/>
              </a:rPr>
              <a:t>a djeluju izravno ili neizravno na</a:t>
            </a:r>
          </a:p>
          <a:p>
            <a:pPr lvl="1" eaLnBrk="1" hangingPunct="1">
              <a:lnSpc>
                <a:spcPct val="90000"/>
              </a:lnSpc>
            </a:pPr>
            <a:endParaRPr lang="hr-HR" sz="2400" smtClean="0">
              <a:effectLst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hipotalamus (“centar hranjenja”; anoreksija)</a:t>
            </a:r>
          </a:p>
          <a:p>
            <a:pPr lvl="1" eaLnBrk="1" hangingPunct="1">
              <a:lnSpc>
                <a:spcPct val="90000"/>
              </a:lnSpc>
            </a:pPr>
            <a:endParaRPr lang="hr-HR" sz="2400" smtClean="0">
              <a:effectLst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mišiće (proteoliza)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masno tkivo (lipoliza)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jetru (</a:t>
            </a:r>
            <a:r>
              <a:rPr lang="hr-HR" sz="2400" smtClean="0">
                <a:effectLst/>
                <a:cs typeface="Times New Roman" pitchFamily="18" charset="0"/>
              </a:rPr>
              <a:t>↓</a:t>
            </a:r>
            <a:r>
              <a:rPr lang="hr-HR" sz="2400" smtClean="0">
                <a:effectLst/>
              </a:rPr>
              <a:t>albumina, </a:t>
            </a:r>
            <a:r>
              <a:rPr lang="hr-HR" sz="2400" smtClean="0">
                <a:effectLst/>
                <a:cs typeface="Times New Roman" pitchFamily="18" charset="0"/>
              </a:rPr>
              <a:t>↑</a:t>
            </a:r>
            <a:r>
              <a:rPr lang="hr-HR" sz="2400" smtClean="0">
                <a:effectLst/>
              </a:rPr>
              <a:t>sinteze proteina akutne faze)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0"/>
            <a:ext cx="8385175" cy="984250"/>
          </a:xfrm>
          <a:noFill/>
        </p:spPr>
        <p:txBody>
          <a:bodyPr/>
          <a:lstStyle/>
          <a:p>
            <a:pPr eaLnBrk="1" hangingPunct="1"/>
            <a:r>
              <a:rPr lang="hr-HR" sz="4000" smtClean="0">
                <a:effectLst/>
                <a:latin typeface="Arial" charset="0"/>
              </a:rPr>
              <a:t>Tumorska kaheksija - uzroci</a:t>
            </a:r>
          </a:p>
        </p:txBody>
      </p:sp>
      <p:pic>
        <p:nvPicPr>
          <p:cNvPr id="172034" name="Picture 3" descr="shema colo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112838"/>
            <a:ext cx="4411663" cy="5700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Činioci koji reguliraju prehranu i metabolizam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2400" smtClean="0">
                <a:effectLst/>
              </a:rPr>
              <a:t>mogu se naći u perifernoj krvi bolesnika (hormoni) ali i ne moraju (lokalni hormoni (</a:t>
            </a:r>
            <a:r>
              <a:rPr lang="hr-HR" sz="2400" i="1" smtClean="0">
                <a:solidFill>
                  <a:srgbClr val="FF0000"/>
                </a:solidFill>
                <a:effectLst/>
              </a:rPr>
              <a:t>citokini</a:t>
            </a:r>
            <a:r>
              <a:rPr lang="hr-HR" sz="2400" smtClean="0">
                <a:effectLst/>
              </a:rPr>
              <a:t>)). Mogu se naći i u urinu kahektičnih bolesnika</a:t>
            </a:r>
          </a:p>
          <a:p>
            <a:pPr eaLnBrk="1" hangingPunct="1">
              <a:lnSpc>
                <a:spcPct val="80000"/>
              </a:lnSpc>
            </a:pPr>
            <a:endParaRPr lang="hr-HR" sz="240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hr-HR" sz="2400" smtClean="0">
                <a:effectLst/>
              </a:rPr>
              <a:t>postoji poremećaj i u </a:t>
            </a:r>
            <a:r>
              <a:rPr lang="hr-HR" sz="2400" i="1" smtClean="0">
                <a:solidFill>
                  <a:srgbClr val="FF0000"/>
                </a:solidFill>
                <a:effectLst/>
              </a:rPr>
              <a:t>neurotransmiterima</a:t>
            </a:r>
            <a:r>
              <a:rPr lang="hr-HR" sz="2400" smtClean="0">
                <a:effectLst/>
              </a:rPr>
              <a:t> koji reguliraju hranjenje (centar za sitost u hipotalamusu)</a:t>
            </a:r>
          </a:p>
          <a:p>
            <a:pPr eaLnBrk="1" hangingPunct="1">
              <a:lnSpc>
                <a:spcPct val="80000"/>
              </a:lnSpc>
            </a:pPr>
            <a:endParaRPr lang="hr-HR" sz="2400" smtClean="0">
              <a:effectLst/>
            </a:endParaRPr>
          </a:p>
          <a:p>
            <a:pPr lvl="1" eaLnBrk="1" hangingPunct="1">
              <a:lnSpc>
                <a:spcPct val="80000"/>
              </a:lnSpc>
            </a:pPr>
            <a:r>
              <a:rPr lang="hr-HR" sz="2000" smtClean="0">
                <a:effectLst/>
              </a:rPr>
              <a:t>leptin, NPY </a:t>
            </a:r>
            <a:r>
              <a:rPr lang="hr-HR" sz="1600" smtClean="0">
                <a:effectLst/>
              </a:rPr>
              <a:t>(neuropeptid Y)</a:t>
            </a:r>
            <a:r>
              <a:rPr lang="hr-HR" sz="2000" smtClean="0">
                <a:effectLst/>
              </a:rPr>
              <a:t>, TNF-a, IL-1, IFN-g, IL-6, ACTH </a:t>
            </a:r>
            <a:r>
              <a:rPr lang="hr-HR" sz="1800" smtClean="0">
                <a:effectLst/>
              </a:rPr>
              <a:t>(adrenocorticotropin)</a:t>
            </a:r>
            <a:r>
              <a:rPr lang="hr-HR" sz="2000" smtClean="0">
                <a:effectLst/>
              </a:rPr>
              <a:t>, MSH </a:t>
            </a:r>
            <a:r>
              <a:rPr lang="hr-HR" sz="1800" smtClean="0">
                <a:effectLst/>
              </a:rPr>
              <a:t>(melanocyte-stimulating h)</a:t>
            </a:r>
            <a:r>
              <a:rPr lang="hr-HR" sz="2000" smtClean="0">
                <a:effectLst/>
              </a:rPr>
              <a:t>, LMF </a:t>
            </a:r>
            <a:r>
              <a:rPr lang="hr-HR" sz="1800" smtClean="0">
                <a:effectLst/>
              </a:rPr>
              <a:t>(lipid mobilizing factor)</a:t>
            </a:r>
            <a:r>
              <a:rPr lang="hr-HR" sz="2000" smtClean="0">
                <a:effectLst/>
              </a:rPr>
              <a:t>, PIF </a:t>
            </a:r>
            <a:r>
              <a:rPr lang="hr-HR" sz="1800" smtClean="0">
                <a:effectLst/>
              </a:rPr>
              <a:t>(proteolysis inducing factor)</a:t>
            </a:r>
          </a:p>
          <a:p>
            <a:pPr lvl="1" eaLnBrk="1" hangingPunct="1">
              <a:lnSpc>
                <a:spcPct val="80000"/>
              </a:lnSpc>
            </a:pPr>
            <a:endParaRPr lang="hr-HR" sz="1800" smtClean="0">
              <a:effectLst/>
            </a:endParaRPr>
          </a:p>
          <a:p>
            <a:pPr lvl="2" eaLnBrk="1" hangingPunct="1">
              <a:lnSpc>
                <a:spcPct val="80000"/>
              </a:lnSpc>
            </a:pPr>
            <a:r>
              <a:rPr lang="hr-HR" sz="1800" smtClean="0">
                <a:effectLst/>
              </a:rPr>
              <a:t>učešće pojedinih činilaca u nastanku kaheksije sugeriraju i odgovarajući pokusi na eksp. životinjama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Citokini kao molekularni medijatori kaheksije</a:t>
            </a:r>
          </a:p>
        </p:txBody>
      </p:sp>
      <p:sp>
        <p:nvSpPr>
          <p:cNvPr id="174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09800"/>
            <a:ext cx="77724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hr-HR" sz="2800" smtClean="0">
                <a:effectLst/>
              </a:rPr>
              <a:t>skupina imunoregulatornih citokina</a:t>
            </a:r>
          </a:p>
          <a:p>
            <a:pPr eaLnBrk="1" hangingPunct="1"/>
            <a:r>
              <a:rPr lang="hr-HR" sz="2800" smtClean="0">
                <a:effectLst/>
              </a:rPr>
              <a:t>skupina hematopoetskih činitelja rasta</a:t>
            </a:r>
          </a:p>
          <a:p>
            <a:pPr eaLnBrk="1" hangingPunct="1"/>
            <a:endParaRPr lang="hr-HR" b="1" i="1" smtClean="0">
              <a:effectLst/>
            </a:endParaRPr>
          </a:p>
          <a:p>
            <a:pPr eaLnBrk="1" hangingPunct="1"/>
            <a:r>
              <a:rPr lang="hr-HR" b="1" i="1" smtClean="0">
                <a:effectLst/>
              </a:rPr>
              <a:t>skupina proinflamatornih citokina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effectLst/>
              </a:rPr>
              <a:t>	IL-1, IL-6  i  TNF-a</a:t>
            </a:r>
          </a:p>
          <a:p>
            <a:pPr lvl="2" eaLnBrk="1" hangingPunct="1"/>
            <a:r>
              <a:rPr lang="hr-HR" smtClean="0">
                <a:effectLst/>
              </a:rPr>
              <a:t>porijeklom iz aktiviranih monocitnih stanica</a:t>
            </a:r>
          </a:p>
          <a:p>
            <a:pPr lvl="2" eaLnBrk="1" hangingPunct="1"/>
            <a:r>
              <a:rPr lang="hr-HR" smtClean="0">
                <a:effectLst/>
              </a:rPr>
              <a:t>aktivacija i modulacija imunosustava (nespecifična imunost), metabolički učinci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Upalna reakcija i proinflamatorni citokini</a:t>
            </a:r>
          </a:p>
        </p:txBody>
      </p:sp>
      <p:sp>
        <p:nvSpPr>
          <p:cNvPr id="175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438400"/>
            <a:ext cx="7772400" cy="4114800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hr-HR" smtClean="0">
                <a:effectLst/>
              </a:rPr>
              <a:t>U ONKOLOŠKIH BOLESNIKA</a:t>
            </a:r>
          </a:p>
          <a:p>
            <a:pPr eaLnBrk="1" hangingPunct="1">
              <a:buFont typeface="Wingdings" pitchFamily="2" charset="2"/>
              <a:buNone/>
            </a:pPr>
            <a:endParaRPr lang="hr-HR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effectLst/>
              </a:rPr>
              <a:t>vjerojatno </a:t>
            </a:r>
            <a:r>
              <a:rPr lang="hr-HR" smtClean="0">
                <a:solidFill>
                  <a:srgbClr val="FF0000"/>
                </a:solidFill>
                <a:effectLst/>
              </a:rPr>
              <a:t>nespecifična kronična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effectLst/>
              </a:rPr>
              <a:t>stimulacija stanica imunosustava i sinteza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effectLst/>
              </a:rPr>
              <a:t>proinflamatornih citokina </a:t>
            </a:r>
            <a:r>
              <a:rPr lang="hr-HR" smtClean="0">
                <a:effectLst/>
                <a:sym typeface="Symbol" pitchFamily="18" charset="2"/>
              </a:rPr>
              <a:t> </a:t>
            </a:r>
            <a:r>
              <a:rPr lang="hr-HR" i="1" smtClean="0">
                <a:solidFill>
                  <a:srgbClr val="FF0000"/>
                </a:solidFill>
                <a:effectLst/>
                <a:sym typeface="Symbol" pitchFamily="18" charset="2"/>
              </a:rPr>
              <a:t>KAHEKSIJA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b="0" i="1" u="sng" smtClean="0">
                <a:solidFill>
                  <a:schemeClr val="bg1"/>
                </a:solidFill>
                <a:effectLst/>
                <a:latin typeface="+mn-lt"/>
              </a:rPr>
              <a:t>MALNUTRICIJA</a:t>
            </a:r>
          </a:p>
        </p:txBody>
      </p:sp>
      <p:sp>
        <p:nvSpPr>
          <p:cNvPr id="17613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Stanje prehrane koje karakterizira neravnoteža (višak/manjak) energije, proteina i drugih elemenata, a što uzrokuje mjerljive negativne učinke na tkiva i organizam - izgled, funkcionalnost </a:t>
            </a: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→ </a:t>
            </a:r>
            <a:r>
              <a:rPr lang="hr-HR" smtClean="0">
                <a:solidFill>
                  <a:schemeClr val="bg1"/>
                </a:solidFill>
                <a:effectLst/>
              </a:rPr>
              <a:t>kliničke posljedice</a:t>
            </a: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BMI 18.5 – 20 kg/m</a:t>
            </a:r>
            <a:r>
              <a:rPr lang="en-US" smtClean="0">
                <a:solidFill>
                  <a:schemeClr val="bg1"/>
                </a:solidFill>
                <a:effectLst/>
                <a:cs typeface="Arial" charset="0"/>
              </a:rPr>
              <a:t>²</a:t>
            </a:r>
            <a:endParaRPr lang="hr-HR" smtClean="0">
              <a:solidFill>
                <a:schemeClr val="bg1"/>
              </a:solidFill>
              <a:effectLst/>
              <a:cs typeface="Arial" charset="0"/>
            </a:endParaRPr>
          </a:p>
          <a:p>
            <a:pPr eaLnBrk="1" hangingPunct="1"/>
            <a:r>
              <a:rPr lang="hr-HR" sz="2400" smtClean="0">
                <a:solidFill>
                  <a:schemeClr val="bg1"/>
                </a:solidFill>
                <a:effectLst/>
                <a:cs typeface="Arial" charset="0"/>
              </a:rPr>
              <a:t>POTHRANJENOST ← smanjen proteinsko-energetski unos</a:t>
            </a:r>
            <a:endParaRPr lang="en-US" sz="2400" smtClean="0">
              <a:solidFill>
                <a:schemeClr val="bg1"/>
              </a:solidFill>
              <a:effectLst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ctrTitle"/>
          </p:nvPr>
        </p:nvSpPr>
        <p:spPr>
          <a:xfrm>
            <a:off x="1042988" y="2276475"/>
            <a:ext cx="7796212" cy="1828800"/>
          </a:xfrm>
        </p:spPr>
        <p:txBody>
          <a:bodyPr/>
          <a:lstStyle/>
          <a:p>
            <a:r>
              <a:rPr lang="hr-HR" sz="3600" smtClean="0">
                <a:solidFill>
                  <a:schemeClr val="bg1"/>
                </a:solidFill>
                <a:effectLst/>
                <a:latin typeface="Arial" charset="0"/>
              </a:rPr>
              <a:t>1.Enteralna prehrana</a:t>
            </a:r>
            <a:br>
              <a:rPr lang="hr-HR" sz="3600" smtClean="0">
                <a:solidFill>
                  <a:schemeClr val="bg1"/>
                </a:solidFill>
                <a:effectLst/>
                <a:latin typeface="Arial" charset="0"/>
              </a:rPr>
            </a:br>
            <a:r>
              <a:rPr lang="hr-HR" sz="3600" smtClean="0">
                <a:solidFill>
                  <a:schemeClr val="bg1"/>
                </a:solidFill>
                <a:effectLst/>
                <a:latin typeface="Arial" charset="0"/>
              </a:rPr>
              <a:t>2.Parenteralna prehrana</a:t>
            </a:r>
            <a:br>
              <a:rPr lang="hr-HR" sz="3600" smtClean="0">
                <a:solidFill>
                  <a:schemeClr val="bg1"/>
                </a:solidFill>
                <a:effectLst/>
                <a:latin typeface="Arial" charset="0"/>
              </a:rPr>
            </a:br>
            <a:r>
              <a:rPr lang="hr-HR" sz="3600" smtClean="0">
                <a:solidFill>
                  <a:schemeClr val="bg1"/>
                </a:solidFill>
                <a:effectLst/>
                <a:latin typeface="Arial" charset="0"/>
              </a:rPr>
              <a:t>3.Rehidracija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1"/>
                </a:solidFill>
                <a:effectLst/>
                <a:latin typeface="+mn-lt"/>
              </a:rPr>
              <a:t>Posljedice malnutricije:</a:t>
            </a:r>
          </a:p>
        </p:txBody>
      </p:sp>
      <p:sp>
        <p:nvSpPr>
          <p:cNvPr id="177154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2800" smtClean="0">
                <a:solidFill>
                  <a:schemeClr val="bg1"/>
                </a:solidFill>
                <a:effectLst/>
              </a:rPr>
              <a:t>Otežano zacjeljivanje rana</a:t>
            </a:r>
          </a:p>
          <a:p>
            <a:pPr eaLnBrk="1" hangingPunct="1">
              <a:lnSpc>
                <a:spcPct val="80000"/>
              </a:lnSpc>
            </a:pPr>
            <a:r>
              <a:rPr lang="hr-HR" sz="2800" smtClean="0">
                <a:solidFill>
                  <a:schemeClr val="bg1"/>
                </a:solidFill>
                <a:effectLst/>
              </a:rPr>
              <a:t>Oslabljena mišićna funkcija</a:t>
            </a:r>
          </a:p>
          <a:p>
            <a:pPr eaLnBrk="1" hangingPunct="1">
              <a:lnSpc>
                <a:spcPct val="80000"/>
              </a:lnSpc>
            </a:pPr>
            <a:r>
              <a:rPr lang="hr-HR" sz="2800" smtClean="0">
                <a:solidFill>
                  <a:schemeClr val="bg1"/>
                </a:solidFill>
                <a:effectLst/>
              </a:rPr>
              <a:t>Imunološki disbalans</a:t>
            </a:r>
          </a:p>
          <a:p>
            <a:pPr eaLnBrk="1" hangingPunct="1">
              <a:lnSpc>
                <a:spcPct val="80000"/>
              </a:lnSpc>
            </a:pPr>
            <a:r>
              <a:rPr lang="hr-HR" sz="2800" smtClean="0">
                <a:solidFill>
                  <a:schemeClr val="bg1"/>
                </a:solidFill>
                <a:effectLst/>
              </a:rPr>
              <a:t>Izmijenjen izgled, apatija, depresija, samosažaljenje</a:t>
            </a:r>
          </a:p>
          <a:p>
            <a:pPr eaLnBrk="1" hangingPunct="1">
              <a:lnSpc>
                <a:spcPct val="80000"/>
              </a:lnSpc>
            </a:pPr>
            <a:r>
              <a:rPr lang="hr-HR" sz="2800" smtClean="0">
                <a:solidFill>
                  <a:schemeClr val="bg1"/>
                </a:solidFill>
                <a:effectLst/>
              </a:rPr>
              <a:t>Pad kvalitete života</a:t>
            </a:r>
          </a:p>
          <a:p>
            <a:pPr eaLnBrk="1" hangingPunct="1">
              <a:lnSpc>
                <a:spcPct val="80000"/>
              </a:lnSpc>
            </a:pPr>
            <a:r>
              <a:rPr lang="hr-HR" sz="2800" smtClean="0">
                <a:solidFill>
                  <a:schemeClr val="bg1"/>
                </a:solidFill>
                <a:effectLst/>
                <a:cs typeface="Arial" charset="0"/>
              </a:rPr>
              <a:t>↑ komplikacije (npr.malnutricija → dekubitus (manjak masnog tkiva) )</a:t>
            </a:r>
          </a:p>
          <a:p>
            <a:pPr eaLnBrk="1" hangingPunct="1">
              <a:lnSpc>
                <a:spcPct val="80000"/>
              </a:lnSpc>
            </a:pPr>
            <a:r>
              <a:rPr lang="hr-HR" sz="2800" smtClean="0">
                <a:solidFill>
                  <a:schemeClr val="bg1"/>
                </a:solidFill>
                <a:effectLst/>
                <a:cs typeface="Arial" charset="0"/>
              </a:rPr>
              <a:t>Produženje hospitalizacije, liječenja, bolovanja, troškova – u Engleskoj 10,8 bilijuna € / 1god.</a:t>
            </a:r>
          </a:p>
          <a:p>
            <a:pPr eaLnBrk="1" hangingPunct="1">
              <a:lnSpc>
                <a:spcPct val="80000"/>
              </a:lnSpc>
            </a:pPr>
            <a:endParaRPr lang="hr-HR" sz="2800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23938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mtClean="0">
                <a:solidFill>
                  <a:schemeClr val="bg1"/>
                </a:solidFill>
                <a:effectLst/>
                <a:latin typeface="+mn-lt"/>
              </a:rPr>
              <a:t>Kaheksija</a:t>
            </a:r>
          </a:p>
        </p:txBody>
      </p:sp>
      <p:sp>
        <p:nvSpPr>
          <p:cNvPr id="178178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chemeClr val="bg1"/>
                </a:solidFill>
                <a:effectLst/>
              </a:rPr>
              <a:t>Grč.riječ kaheos = loše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mtClean="0">
                <a:solidFill>
                  <a:schemeClr val="bg1"/>
                </a:solidFill>
                <a:effectLst/>
              </a:rPr>
              <a:t>                  hexis = kondicija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hr-HR" smtClean="0">
                <a:solidFill>
                  <a:schemeClr val="bg1"/>
                </a:solidFill>
                <a:effectLst/>
              </a:rPr>
              <a:t>Opasno propadanje, razaranje nastalo iz bilo kojeg razloga koji uključuje gladovanje i bolest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hr-HR" smtClean="0">
                <a:solidFill>
                  <a:schemeClr val="bg1"/>
                </a:solidFill>
                <a:effectLst/>
              </a:rPr>
              <a:t>Neki tu riječ upotrebljavaju za opis </a:t>
            </a:r>
            <a:r>
              <a:rPr lang="hr-HR" u="sng" smtClean="0">
                <a:solidFill>
                  <a:schemeClr val="bg1"/>
                </a:solidFill>
                <a:effectLst/>
              </a:rPr>
              <a:t>izgleda</a:t>
            </a:r>
            <a:r>
              <a:rPr lang="hr-HR" smtClean="0">
                <a:solidFill>
                  <a:schemeClr val="bg1"/>
                </a:solidFill>
                <a:effectLst/>
              </a:rPr>
              <a:t> pacijenta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hr-HR" smtClean="0">
                <a:solidFill>
                  <a:schemeClr val="bg1"/>
                </a:solidFill>
                <a:effectLst/>
              </a:rPr>
              <a:t>Kvantitativno : BMI </a:t>
            </a:r>
            <a:r>
              <a:rPr lang="en-US" smtClean="0">
                <a:solidFill>
                  <a:schemeClr val="bg1"/>
                </a:solidFill>
                <a:effectLst/>
                <a:cs typeface="Arial" charset="0"/>
              </a:rPr>
              <a:t>&lt;</a:t>
            </a: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 18.5 kg/m</a:t>
            </a:r>
            <a:r>
              <a:rPr lang="en-US" smtClean="0">
                <a:solidFill>
                  <a:schemeClr val="bg1"/>
                </a:solidFill>
                <a:effectLst/>
                <a:cs typeface="Arial" charset="0"/>
              </a:rPr>
              <a:t>²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620713"/>
            <a:ext cx="8291512" cy="4681537"/>
          </a:xfrm>
        </p:spPr>
        <p:txBody>
          <a:bodyPr/>
          <a:lstStyle/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Neki koriste naziv “kaheksija” za opis životno ugrožavajućih posljedica ozbiljnih bolesti ( AIDS, KOPB, Ca) gdje je gubitak TT u prvih 6mj. bolesti preko 6% TT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44475"/>
            <a:ext cx="8591550" cy="1431925"/>
          </a:xfrm>
        </p:spPr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1"/>
                </a:solidFill>
                <a:effectLst/>
                <a:latin typeface="+mn-lt"/>
              </a:rPr>
              <a:t>Onkološki bolesnici i kaheksija</a:t>
            </a:r>
          </a:p>
        </p:txBody>
      </p:sp>
      <p:sp>
        <p:nvSpPr>
          <p:cNvPr id="18022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chemeClr val="bg1"/>
                </a:solidFill>
                <a:effectLst/>
              </a:rPr>
              <a:t>31–87% pacijenata - </a:t>
            </a: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↓ TT i prije postavljanja dg.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85% pacijenata sa Ca gušterače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80% pacijenata sa Ca GI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69% p. sa Ca pluća</a:t>
            </a:r>
          </a:p>
          <a:p>
            <a:pPr eaLnBrk="1" hangingPunct="1">
              <a:lnSpc>
                <a:spcPct val="90000"/>
              </a:lnSpc>
            </a:pPr>
            <a:endParaRPr lang="hr-HR" smtClean="0">
              <a:solidFill>
                <a:schemeClr val="bg1"/>
              </a:solidFill>
              <a:effectLst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400" smtClean="0">
                <a:solidFill>
                  <a:schemeClr val="bg1"/>
                </a:solidFill>
                <a:effectLst/>
                <a:cs typeface="Arial" charset="0"/>
              </a:rPr>
              <a:t>Kaheksija je u 20% slučajeva uzrok smrti u oboljelih od malignoma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smtClean="0">
                <a:solidFill>
                  <a:schemeClr val="bg1"/>
                </a:solidFill>
                <a:effectLst/>
                <a:cs typeface="Arial" charset="0"/>
              </a:rPr>
              <a:t>Uz kaheksiju, oko 90% pacijenata ima i anoreksiju → Sy an./kah.</a:t>
            </a:r>
          </a:p>
          <a:p>
            <a:pPr eaLnBrk="1" hangingPunct="1">
              <a:lnSpc>
                <a:spcPct val="90000"/>
              </a:lnSpc>
            </a:pPr>
            <a:endParaRPr lang="hr-HR" sz="2400" smtClean="0">
              <a:solidFill>
                <a:schemeClr val="bg1"/>
              </a:solidFill>
              <a:effectLst/>
              <a:cs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1"/>
                </a:solidFill>
                <a:effectLst/>
                <a:latin typeface="+mn-lt"/>
              </a:rPr>
              <a:t>Uzroci tm. kaheksije (30-85%):</a:t>
            </a:r>
          </a:p>
        </p:txBody>
      </p:sp>
      <p:sp>
        <p:nvSpPr>
          <p:cNvPr id="181250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Lokalizacija samog tm.</a:t>
            </a: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Promjena okusa i mirisa</a:t>
            </a: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Mučnina i povraćanje</a:t>
            </a: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Bol</a:t>
            </a: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Posljedice i nuspojave radio- i kemoth.</a:t>
            </a: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Depresija, strah, upitna egzistencija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333375"/>
            <a:ext cx="8362950" cy="5792788"/>
          </a:xfrm>
        </p:spPr>
        <p:txBody>
          <a:bodyPr/>
          <a:lstStyle/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U osnovi: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solidFill>
                  <a:schemeClr val="bg1"/>
                </a:solidFill>
                <a:effectLst/>
              </a:rPr>
              <a:t>		- </a:t>
            </a:r>
            <a:r>
              <a:rPr lang="hr-HR" sz="2800" smtClean="0">
                <a:solidFill>
                  <a:schemeClr val="bg1"/>
                </a:solidFill>
                <a:effectLst/>
              </a:rPr>
              <a:t>METABOLIČKE PROMJENE</a:t>
            </a:r>
            <a:r>
              <a:rPr lang="hr-HR" smtClean="0">
                <a:solidFill>
                  <a:schemeClr val="bg1"/>
                </a:solidFill>
                <a:effectLst/>
              </a:rPr>
              <a:t> uz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solidFill>
                  <a:schemeClr val="bg1"/>
                </a:solidFill>
                <a:effectLst/>
              </a:rPr>
              <a:t>		- </a:t>
            </a:r>
            <a:r>
              <a:rPr lang="hr-HR" sz="2800" smtClean="0">
                <a:solidFill>
                  <a:schemeClr val="bg1"/>
                </a:solidFill>
                <a:effectLst/>
              </a:rPr>
              <a:t>NAGLAŠENU UPALNU AKTIVNOST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404813"/>
            <a:ext cx="8362950" cy="61928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b="1" smtClean="0">
                <a:solidFill>
                  <a:schemeClr val="bg1"/>
                </a:solidFill>
                <a:effectLst/>
              </a:rPr>
              <a:t>METABOLIČKE PROMJENE</a:t>
            </a:r>
          </a:p>
          <a:p>
            <a:pPr eaLnBrk="1" hangingPunct="1">
              <a:buFont typeface="Wingdings" pitchFamily="2" charset="2"/>
              <a:buNone/>
            </a:pPr>
            <a:endParaRPr lang="hr-HR" b="1" smtClean="0">
              <a:solidFill>
                <a:schemeClr val="bg1"/>
              </a:solidFill>
              <a:effectLst/>
            </a:endParaRPr>
          </a:p>
          <a:p>
            <a:pPr eaLnBrk="1" hangingPunct="1">
              <a:buClr>
                <a:schemeClr val="tx1"/>
              </a:buClr>
            </a:pPr>
            <a:r>
              <a:rPr lang="hr-HR" smtClean="0">
                <a:solidFill>
                  <a:schemeClr val="bg1"/>
                </a:solidFill>
                <a:effectLst/>
              </a:rPr>
              <a:t>abnormalan metabolizam: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solidFill>
                  <a:schemeClr val="bg1"/>
                </a:solidFill>
                <a:effectLst/>
              </a:rPr>
              <a:t>		- ugljikohidrata (</a:t>
            </a: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↑↑↑metabolizam   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          glukoze, inzulinska rezistencija)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		- masti (lipoliza)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		- proteina (degradacija proteina)</a:t>
            </a:r>
            <a:endParaRPr lang="hr-HR" b="1" smtClean="0">
              <a:solidFill>
                <a:schemeClr val="bg1"/>
              </a:solidFill>
              <a:effectLst/>
              <a:cs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404813"/>
            <a:ext cx="8362950" cy="5865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b="1" smtClean="0">
                <a:solidFill>
                  <a:schemeClr val="bg1"/>
                </a:solidFill>
                <a:effectLst/>
                <a:cs typeface="Arial" charset="0"/>
              </a:rPr>
              <a:t>UPALNE PROMJENE</a:t>
            </a:r>
          </a:p>
          <a:p>
            <a:pPr eaLnBrk="1" hangingPunct="1">
              <a:buClr>
                <a:schemeClr val="tx1"/>
              </a:buClr>
            </a:pP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Citokini ( TNF- </a:t>
            </a:r>
            <a:r>
              <a:rPr lang="el-GR" smtClean="0">
                <a:solidFill>
                  <a:schemeClr val="bg1"/>
                </a:solidFill>
                <a:effectLst/>
                <a:cs typeface="Arial" charset="0"/>
              </a:rPr>
              <a:t>α</a:t>
            </a: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1, IL1-IL6,interferon gama)</a:t>
            </a:r>
          </a:p>
          <a:p>
            <a:pPr eaLnBrk="1" hangingPunct="1">
              <a:buClr>
                <a:schemeClr val="tx1"/>
              </a:buClr>
            </a:pP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Razgradni produkti tumora :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		- kaheksin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		- PIF ( proteolysis inducing factor 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		- LMF ( lipid mobilisating factor )</a:t>
            </a:r>
          </a:p>
          <a:p>
            <a:pPr eaLnBrk="1" hangingPunct="1">
              <a:buClr>
                <a:schemeClr val="tx1"/>
              </a:buClr>
            </a:pPr>
            <a:endParaRPr lang="el-GR" smtClean="0">
              <a:solidFill>
                <a:schemeClr val="bg1"/>
              </a:solidFill>
              <a:effectLst/>
              <a:cs typeface="Arial" charset="0"/>
            </a:endParaRPr>
          </a:p>
          <a:p>
            <a:pPr eaLnBrk="1" hangingPunct="1"/>
            <a:endParaRPr lang="hr-HR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Liječenje malnutricije i kaheksije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800" smtClean="0">
                <a:solidFill>
                  <a:srgbClr val="FF0000"/>
                </a:solidFill>
                <a:effectLst/>
              </a:rPr>
              <a:t>idealno</a:t>
            </a:r>
            <a:r>
              <a:rPr lang="hr-HR" sz="2800" smtClean="0">
                <a:effectLst/>
              </a:rPr>
              <a:t>, izliječiti bolesnika od tumora – ukloniti tumor</a:t>
            </a:r>
          </a:p>
          <a:p>
            <a:pPr eaLnBrk="1" hangingPunct="1">
              <a:lnSpc>
                <a:spcPct val="90000"/>
              </a:lnSpc>
              <a:defRPr/>
            </a:pPr>
            <a:endParaRPr lang="hr-HR" sz="280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smtClean="0">
                <a:effectLst/>
              </a:rPr>
              <a:t>primijeniti optimalnu ishranu (kalorije + sastav)</a:t>
            </a:r>
          </a:p>
          <a:p>
            <a:pPr eaLnBrk="1" hangingPunct="1">
              <a:lnSpc>
                <a:spcPct val="90000"/>
              </a:lnSpc>
              <a:defRPr/>
            </a:pPr>
            <a:endParaRPr lang="hr-HR" sz="280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smtClean="0">
                <a:effectLst/>
              </a:rPr>
              <a:t>hrana po svom sastavu mora biti takva da po mogućnosti </a:t>
            </a:r>
            <a:r>
              <a:rPr lang="hr-HR" sz="2800" b="1" smtClean="0">
                <a:effectLst/>
              </a:rPr>
              <a:t>korigira i poremećaje u svezi prokahektičnih citokina</a:t>
            </a:r>
          </a:p>
          <a:p>
            <a:pPr eaLnBrk="1" hangingPunct="1">
              <a:lnSpc>
                <a:spcPct val="90000"/>
              </a:lnSpc>
              <a:defRPr/>
            </a:pPr>
            <a:endParaRPr lang="hr-HR" sz="2800" b="1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smtClean="0">
                <a:effectLst/>
              </a:rPr>
              <a:t>drugi lijekovi (simptomatsko liječenje)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Minimalne dnevne potrebe</a:t>
            </a:r>
            <a:endParaRPr lang="en-GB" sz="3600" smtClean="0">
              <a:effectLst/>
              <a:latin typeface="Arial" charset="0"/>
            </a:endParaRPr>
          </a:p>
        </p:txBody>
      </p:sp>
      <p:sp>
        <p:nvSpPr>
          <p:cNvPr id="186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8458200" cy="41910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smtClean="0">
                <a:solidFill>
                  <a:schemeClr val="bg1"/>
                </a:solidFill>
                <a:effectLst/>
              </a:rPr>
              <a:t>								</a:t>
            </a:r>
            <a:r>
              <a:rPr lang="hr-HR" u="sng" smtClean="0">
                <a:effectLst/>
              </a:rPr>
              <a:t>70 kg</a:t>
            </a:r>
          </a:p>
          <a:p>
            <a:pPr eaLnBrk="1" hangingPunct="1"/>
            <a:r>
              <a:rPr lang="hr-HR" sz="2800" smtClean="0">
                <a:effectLst/>
              </a:rPr>
              <a:t>Voda                    30 ml/kg              2100 ml</a:t>
            </a:r>
          </a:p>
          <a:p>
            <a:pPr eaLnBrk="1" hangingPunct="1"/>
            <a:r>
              <a:rPr lang="hr-HR" sz="2800" smtClean="0">
                <a:effectLst/>
              </a:rPr>
              <a:t>Kalorije            20-40 kcal/kg         1750 kcal</a:t>
            </a:r>
          </a:p>
          <a:p>
            <a:pPr eaLnBrk="1" hangingPunct="1"/>
            <a:r>
              <a:rPr lang="hr-HR" sz="2800" smtClean="0">
                <a:effectLst/>
              </a:rPr>
              <a:t>Proteini             0,75-2 g/kg               70 g</a:t>
            </a:r>
          </a:p>
          <a:p>
            <a:pPr eaLnBrk="1" hangingPunct="1"/>
            <a:r>
              <a:rPr lang="hr-HR" sz="2800" smtClean="0">
                <a:effectLst/>
              </a:rPr>
              <a:t>Masti                    1-2 g/kg                 70 g</a:t>
            </a:r>
          </a:p>
          <a:p>
            <a:pPr eaLnBrk="1" hangingPunct="1"/>
            <a:r>
              <a:rPr lang="hr-HR" sz="2800" smtClean="0">
                <a:effectLst/>
              </a:rPr>
              <a:t>Glukoza                2-3 g/kg               150 g</a:t>
            </a:r>
          </a:p>
          <a:p>
            <a:pPr eaLnBrk="1" hangingPunct="1"/>
            <a:r>
              <a:rPr lang="hr-HR" sz="2800" smtClean="0">
                <a:effectLst/>
              </a:rPr>
              <a:t>Elektroliti, vitamini, elementi u tragovima</a:t>
            </a:r>
            <a:r>
              <a:rPr lang="hr-HR" smtClean="0">
                <a:solidFill>
                  <a:schemeClr val="bg1"/>
                </a:solidFill>
                <a:effectLst/>
              </a:rPr>
              <a:t> </a:t>
            </a:r>
            <a:endParaRPr lang="en-GB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800" smtClean="0">
                <a:solidFill>
                  <a:schemeClr val="bg1"/>
                </a:solidFill>
                <a:effectLst/>
              </a:rPr>
              <a:t>10-60% pacijenata u kući/bolnici je pothranjeno! 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smtClean="0">
                <a:solidFill>
                  <a:schemeClr val="bg1"/>
                </a:solidFill>
                <a:effectLst/>
              </a:rPr>
              <a:t>I više od 66% starije populacije!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800" smtClean="0">
                <a:solidFill>
                  <a:schemeClr val="bg1"/>
                </a:solidFill>
                <a:effectLst/>
              </a:rPr>
              <a:t>            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58763"/>
            <a:ext cx="7918450" cy="1182687"/>
          </a:xfrm>
          <a:noFill/>
        </p:spPr>
        <p:txBody>
          <a:bodyPr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Liječenje malnutricije i kaheksije</a:t>
            </a:r>
          </a:p>
        </p:txBody>
      </p:sp>
      <p:sp>
        <p:nvSpPr>
          <p:cNvPr id="18739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i="1" smtClean="0">
                <a:solidFill>
                  <a:srgbClr val="FF0000"/>
                </a:solidFill>
                <a:effectLst/>
              </a:rPr>
              <a:t>važnost</a:t>
            </a:r>
            <a:r>
              <a:rPr lang="hr-HR" smtClean="0">
                <a:effectLst/>
              </a:rPr>
              <a:t> prepoznavanja bolesnika u kaheksiji ili u riziku razvitka</a:t>
            </a:r>
          </a:p>
          <a:p>
            <a:pPr eaLnBrk="1" hangingPunct="1"/>
            <a:endParaRPr lang="hr-HR" smtClean="0">
              <a:effectLst/>
            </a:endParaRPr>
          </a:p>
          <a:p>
            <a:pPr lvl="1" eaLnBrk="1" hangingPunct="1"/>
            <a:r>
              <a:rPr lang="hr-HR" smtClean="0">
                <a:effectLst/>
              </a:rPr>
              <a:t>prepoznavanje i liječenje prije, tijekom i poslije hospitalizacije</a:t>
            </a:r>
          </a:p>
          <a:p>
            <a:pPr lvl="2" eaLnBrk="1" hangingPunct="1"/>
            <a:endParaRPr lang="hr-HR" smtClean="0">
              <a:effectLst/>
            </a:endParaRPr>
          </a:p>
          <a:p>
            <a:pPr lvl="2" eaLnBrk="1" hangingPunct="1"/>
            <a:r>
              <a:rPr lang="hr-HR" smtClean="0">
                <a:effectLst/>
              </a:rPr>
              <a:t>tim (liječnik obiteljske medicine, onkolog, med. sestra, dijetetičar, bolesnik, porodica)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476250"/>
            <a:ext cx="7793038" cy="1127125"/>
          </a:xfrm>
          <a:noFill/>
        </p:spPr>
        <p:txBody>
          <a:bodyPr lIns="0" tIns="0" rIns="0" bIns="0"/>
          <a:lstStyle/>
          <a:p>
            <a:pPr eaLnBrk="1" hangingPunct="1"/>
            <a:r>
              <a:rPr lang="hr-HR" sz="2400" smtClean="0">
                <a:solidFill>
                  <a:schemeClr val="tx1"/>
                </a:solidFill>
                <a:effectLst/>
                <a:latin typeface="Arial" charset="0"/>
              </a:rPr>
              <a:t>Ravasco P et al. Cancer wasting and quality of life react to </a:t>
            </a:r>
            <a:r>
              <a:rPr lang="hr-HR" sz="2400" smtClean="0">
                <a:solidFill>
                  <a:srgbClr val="FF0000"/>
                </a:solidFill>
                <a:effectLst/>
                <a:latin typeface="Arial" charset="0"/>
              </a:rPr>
              <a:t>early individualized nutritional counselling</a:t>
            </a:r>
            <a:r>
              <a:rPr lang="hr-HR" sz="2400" smtClean="0">
                <a:solidFill>
                  <a:schemeClr val="tx1"/>
                </a:solidFill>
                <a:effectLst/>
                <a:latin typeface="Arial" charset="0"/>
              </a:rPr>
              <a:t>! Clin Nutr 2007; 26: 7-15.</a:t>
            </a:r>
            <a:endParaRPr lang="en-US" sz="24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418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89138"/>
            <a:ext cx="8280400" cy="4032250"/>
          </a:xfrm>
          <a:noFill/>
        </p:spPr>
        <p:txBody>
          <a:bodyPr lIns="0" tIns="0" rIns="0" bIns="0"/>
          <a:lstStyle/>
          <a:p>
            <a:pPr marL="228600" indent="-228600"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Nutritivnim savjetovanjem i/ili intervencijom u bolesnika poboljšava se:</a:t>
            </a:r>
          </a:p>
          <a:p>
            <a:pPr marL="228600" indent="-228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400" smtClean="0">
                <a:effectLst/>
              </a:rPr>
              <a:t>		   - nutritivni unos</a:t>
            </a:r>
          </a:p>
          <a:p>
            <a:pPr marL="228600" indent="-228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400" smtClean="0">
                <a:effectLst/>
              </a:rPr>
              <a:t>              - nutritivni status</a:t>
            </a:r>
          </a:p>
          <a:p>
            <a:pPr marL="228600" indent="-228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400" smtClean="0">
                <a:effectLst/>
              </a:rPr>
              <a:t>              - kvaliteta života</a:t>
            </a:r>
          </a:p>
          <a:p>
            <a:pPr marL="228600" indent="-228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z="2400" smtClean="0">
                <a:effectLst/>
              </a:rPr>
              <a:t>              - smanjuje morbiditet </a:t>
            </a:r>
          </a:p>
          <a:p>
            <a:pPr marL="228600" indent="-228600" eaLnBrk="1" hangingPunct="1">
              <a:lnSpc>
                <a:spcPct val="90000"/>
              </a:lnSpc>
              <a:buFont typeface="Wingdings" pitchFamily="2" charset="2"/>
              <a:buNone/>
            </a:pPr>
            <a:endParaRPr lang="hr-HR" sz="2400" smtClean="0">
              <a:effectLst/>
            </a:endParaRPr>
          </a:p>
          <a:p>
            <a:pPr marL="228600" indent="-228600"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Rana dijagnoza malnutricije i kaheksije i pravovremeno liječenje/intervencija glavna je značajka poboljšanja kvalitete života bolesnika i ukupnog ishoda liječenja</a:t>
            </a:r>
          </a:p>
        </p:txBody>
      </p:sp>
      <p:sp>
        <p:nvSpPr>
          <p:cNvPr id="188419" name="Rectangle 4"/>
          <p:cNvSpPr>
            <a:spLocks noChangeArrowheads="1"/>
          </p:cNvSpPr>
          <p:nvPr/>
        </p:nvSpPr>
        <p:spPr bwMode="auto">
          <a:xfrm>
            <a:off x="325438" y="6138863"/>
            <a:ext cx="83883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8" name="AutoShape 26"/>
          <p:cNvSpPr>
            <a:spLocks noChangeArrowheads="1"/>
          </p:cNvSpPr>
          <p:nvPr/>
        </p:nvSpPr>
        <p:spPr bwMode="auto">
          <a:xfrm>
            <a:off x="990600" y="4787900"/>
            <a:ext cx="6477000" cy="1143000"/>
          </a:xfrm>
          <a:prstGeom prst="roundRect">
            <a:avLst>
              <a:gd name="adj" fmla="val 16667"/>
            </a:avLst>
          </a:prstGeom>
          <a:solidFill>
            <a:srgbClr val="FB8005"/>
          </a:solidFill>
          <a:ln w="9525" algn="ctr">
            <a:noFill/>
            <a:round/>
            <a:headEnd/>
            <a:tailEnd/>
          </a:ln>
          <a:effectLst>
            <a:outerShdw dist="71842" dir="2700000" algn="ctr" rotWithShape="0">
              <a:srgbClr val="DDDDDD"/>
            </a:outerShdw>
          </a:effectLst>
        </p:spPr>
        <p:txBody>
          <a:bodyPr wrap="none" lIns="82479" tIns="41239" rIns="82479" bIns="41239" anchor="ctr">
            <a:spAutoFit/>
          </a:bodyPr>
          <a:lstStyle/>
          <a:p>
            <a:pPr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90466" name="Title 1"/>
          <p:cNvSpPr>
            <a:spLocks noGrp="1"/>
          </p:cNvSpPr>
          <p:nvPr>
            <p:ph type="title" idx="4294967295"/>
          </p:nvPr>
        </p:nvSpPr>
        <p:spPr>
          <a:xfrm>
            <a:off x="742950" y="0"/>
            <a:ext cx="7313613" cy="1143000"/>
          </a:xfrm>
          <a:noFill/>
        </p:spPr>
        <p:txBody>
          <a:bodyPr/>
          <a:lstStyle/>
          <a:p>
            <a:pPr eaLnBrk="1" hangingPunct="1"/>
            <a:r>
              <a:rPr lang="hr-HR" sz="3400" smtClean="0">
                <a:effectLst/>
                <a:latin typeface="Arial" charset="0"/>
              </a:rPr>
              <a:t>Spektar kaheksije</a:t>
            </a:r>
            <a:endParaRPr lang="en-US" sz="3400" smtClean="0">
              <a:effectLst/>
              <a:latin typeface="Arial" charset="0"/>
            </a:endParaRPr>
          </a:p>
        </p:txBody>
      </p:sp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570038" y="1905000"/>
            <a:ext cx="6705600" cy="1676400"/>
          </a:xfrm>
          <a:prstGeom prst="rightArrow">
            <a:avLst>
              <a:gd name="adj1" fmla="val 50000"/>
              <a:gd name="adj2" fmla="val 23204"/>
            </a:avLst>
          </a:prstGeom>
          <a:solidFill>
            <a:srgbClr val="D1D1F0"/>
          </a:solidFill>
          <a:ln w="25400" algn="ctr">
            <a:solidFill>
              <a:srgbClr val="D1D1F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608638" y="1905000"/>
            <a:ext cx="3306762" cy="1676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2400">
                <a:solidFill>
                  <a:srgbClr val="FFFFFF"/>
                </a:solidFill>
              </a:rPr>
              <a:t>Uznapredovala kaheksija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2324100"/>
            <a:ext cx="2468563" cy="838200"/>
          </a:xfrm>
          <a:prstGeom prst="rect">
            <a:avLst/>
          </a:prstGeom>
          <a:solidFill>
            <a:srgbClr val="A66BD3"/>
          </a:solidFill>
          <a:ln>
            <a:solidFill>
              <a:srgbClr val="A66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2400">
                <a:solidFill>
                  <a:srgbClr val="FFFFFF"/>
                </a:solidFill>
              </a:rPr>
              <a:t>Sindrom kaheksije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00" y="2325688"/>
            <a:ext cx="2438400" cy="838200"/>
          </a:xfrm>
          <a:prstGeom prst="rect">
            <a:avLst/>
          </a:prstGeom>
          <a:solidFill>
            <a:srgbClr val="B685DB"/>
          </a:solidFill>
          <a:ln w="25400" algn="ctr">
            <a:solidFill>
              <a:srgbClr val="B685DB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hr-HR" sz="2400">
                <a:solidFill>
                  <a:srgbClr val="FFFFFF"/>
                </a:solidFill>
              </a:rPr>
              <a:t>Prekaheksija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54375" y="3365500"/>
            <a:ext cx="22304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/>
              <a:t> </a:t>
            </a:r>
            <a:r>
              <a:rPr lang="hr-HR" sz="1600"/>
              <a:t>Gubitak težine</a:t>
            </a:r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 </a:t>
            </a:r>
            <a:r>
              <a:rPr lang="hr-HR" sz="1600"/>
              <a:t>Sistemska upala</a:t>
            </a:r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 </a:t>
            </a:r>
            <a:r>
              <a:rPr lang="hr-HR" sz="1600"/>
              <a:t>Smanjeni unos hrane</a:t>
            </a:r>
            <a:endParaRPr lang="en-US" sz="16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23925" y="3344863"/>
            <a:ext cx="1971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</a:t>
            </a:r>
            <a:r>
              <a:rPr lang="hr-HR"/>
              <a:t>Početni nenamjerni </a:t>
            </a:r>
            <a:r>
              <a:rPr lang="hr-HR" sz="1600"/>
              <a:t>gubitak težine</a:t>
            </a:r>
            <a:endParaRPr lang="en-US" sz="16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31888" y="4883150"/>
            <a:ext cx="6400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/>
              <a:t>Hoće li pacijent slijediti ovakav tijek ovisi o uspješnosti liječenja primarne bolesti i o tome da li se vodi računa o kaheksiji.</a:t>
            </a:r>
            <a:endParaRPr lang="en-US" b="1"/>
          </a:p>
        </p:txBody>
      </p:sp>
      <p:sp>
        <p:nvSpPr>
          <p:cNvPr id="190474" name="TextBox 13"/>
          <p:cNvSpPr txBox="1">
            <a:spLocks noChangeArrowheads="1"/>
          </p:cNvSpPr>
          <p:nvPr/>
        </p:nvSpPr>
        <p:spPr bwMode="auto">
          <a:xfrm>
            <a:off x="912813" y="6019800"/>
            <a:ext cx="4754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Tan and Fearon. 2008. </a:t>
            </a:r>
            <a:r>
              <a:rPr lang="en-US" sz="1200" i="1"/>
              <a:t>Curr Opin Clin Nutr Metab Care </a:t>
            </a:r>
            <a:r>
              <a:rPr lang="en-US" sz="1200"/>
              <a:t>11: 400-407</a:t>
            </a: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5580063" y="3365500"/>
            <a:ext cx="2840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/>
              <a:t> </a:t>
            </a:r>
            <a:r>
              <a:rPr lang="hr-HR" sz="1600"/>
              <a:t>Gubitak masnog tkiva</a:t>
            </a:r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 </a:t>
            </a:r>
            <a:r>
              <a:rPr lang="hr-HR" sz="1600"/>
              <a:t>Teški gubitak mišićnog tkiva</a:t>
            </a:r>
            <a:endParaRPr lang="en-US" sz="1600"/>
          </a:p>
          <a:p>
            <a:pPr>
              <a:buFont typeface="Arial" charset="0"/>
              <a:buChar char="•"/>
            </a:pPr>
            <a:r>
              <a:rPr lang="en-US" sz="1600"/>
              <a:t> </a:t>
            </a:r>
            <a:r>
              <a:rPr lang="hr-HR" sz="1600"/>
              <a:t>Imunokompromitiranost</a:t>
            </a:r>
            <a:endParaRPr 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8" grpId="0" animBg="1"/>
      <p:bldP spid="3" grpId="0" animBg="1"/>
      <p:bldP spid="4" grpId="0" animBg="1"/>
      <p:bldP spid="7" grpId="0" animBg="1"/>
      <p:bldP spid="8" grpId="0" animBg="1"/>
      <p:bldP spid="10" grpId="0"/>
      <p:bldP spid="11" grpId="0"/>
      <p:bldP spid="12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hr-HR" sz="3200" smtClean="0">
                <a:effectLst/>
                <a:latin typeface="Arial" charset="0"/>
              </a:rPr>
              <a:t>Moguća mjesta liječenja kaheksije</a:t>
            </a:r>
            <a:br>
              <a:rPr lang="hr-HR" sz="3200" smtClean="0">
                <a:effectLst/>
                <a:latin typeface="Arial" charset="0"/>
              </a:rPr>
            </a:br>
            <a:r>
              <a:rPr lang="hr-HR" sz="3200" i="1" smtClean="0">
                <a:solidFill>
                  <a:schemeClr val="tx1"/>
                </a:solidFill>
                <a:effectLst/>
                <a:latin typeface="Arial" charset="0"/>
              </a:rPr>
              <a:t>„koncept totalne prehrane”</a:t>
            </a:r>
          </a:p>
        </p:txBody>
      </p:sp>
      <p:sp>
        <p:nvSpPr>
          <p:cNvPr id="192514" name="Rectangle 3"/>
          <p:cNvSpPr>
            <a:spLocks noGrp="1" noChangeArrowheads="1"/>
          </p:cNvSpPr>
          <p:nvPr>
            <p:ph idx="4294967295"/>
          </p:nvPr>
        </p:nvSpPr>
        <p:spPr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smtClean="0">
                <a:effectLst/>
              </a:rPr>
              <a:t> </a:t>
            </a:r>
          </a:p>
        </p:txBody>
      </p:sp>
      <p:pic>
        <p:nvPicPr>
          <p:cNvPr id="192515" name="Picture 4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1484313"/>
            <a:ext cx="8045450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333375"/>
            <a:ext cx="8435975" cy="5792788"/>
          </a:xfrm>
        </p:spPr>
        <p:txBody>
          <a:bodyPr/>
          <a:lstStyle/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THE EUROPEAN SOCIETY FOR CLINICAL NUTRITION and METABOLISM – </a:t>
            </a:r>
            <a:r>
              <a:rPr lang="hr-HR" b="1" smtClean="0">
                <a:solidFill>
                  <a:schemeClr val="bg1"/>
                </a:solidFill>
                <a:effectLst/>
              </a:rPr>
              <a:t>ESPEN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solidFill>
                  <a:schemeClr val="bg1"/>
                </a:solidFill>
                <a:effectLst/>
              </a:rPr>
              <a:t>		- 2006.g. dali upute i smjernice,   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solidFill>
                  <a:schemeClr val="bg1"/>
                </a:solidFill>
                <a:effectLst/>
              </a:rPr>
              <a:t>          algoritme korištenja enteralne  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solidFill>
                  <a:schemeClr val="bg1"/>
                </a:solidFill>
                <a:effectLst/>
              </a:rPr>
              <a:t>          i parenteralne prehrane</a:t>
            </a:r>
          </a:p>
          <a:p>
            <a:pPr eaLnBrk="1" hangingPunct="1">
              <a:buClr>
                <a:schemeClr val="tx1"/>
              </a:buClr>
            </a:pPr>
            <a:r>
              <a:rPr lang="hr-HR" smtClean="0">
                <a:solidFill>
                  <a:schemeClr val="bg1"/>
                </a:solidFill>
                <a:effectLst/>
              </a:rPr>
              <a:t>Enteralna prehrana je </a:t>
            </a:r>
            <a:r>
              <a:rPr lang="hr-HR" b="1" smtClean="0">
                <a:solidFill>
                  <a:schemeClr val="bg1"/>
                </a:solidFill>
                <a:effectLst/>
              </a:rPr>
              <a:t>primarna</a:t>
            </a:r>
            <a:r>
              <a:rPr lang="hr-HR" smtClean="0">
                <a:solidFill>
                  <a:schemeClr val="bg1"/>
                </a:solidFill>
                <a:effectLst/>
              </a:rPr>
              <a:t> metoda – kad god je moguće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1"/>
                </a:solidFill>
                <a:effectLst/>
                <a:latin typeface="+mn-lt"/>
              </a:rPr>
              <a:t>Procjena nutritivnog statusa</a:t>
            </a:r>
          </a:p>
        </p:txBody>
      </p:sp>
      <p:sp>
        <p:nvSpPr>
          <p:cNvPr id="194562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Testovi, izračunavanje BMI, kemijski parametri</a:t>
            </a: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Biokemijski parametri: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solidFill>
                  <a:schemeClr val="bg1"/>
                </a:solidFill>
                <a:effectLst/>
              </a:rPr>
              <a:t>		- plazma albumina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solidFill>
                  <a:schemeClr val="bg1"/>
                </a:solidFill>
                <a:effectLst/>
              </a:rPr>
              <a:t>		- serumski albumini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solidFill>
                  <a:schemeClr val="bg1"/>
                </a:solidFill>
                <a:effectLst/>
              </a:rPr>
              <a:t>		- transferin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solidFill>
                  <a:schemeClr val="bg1"/>
                </a:solidFill>
                <a:effectLst/>
              </a:rPr>
              <a:t>		- serumski prealbumin TTR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Modalitet unosa hrane</a:t>
            </a:r>
          </a:p>
        </p:txBody>
      </p:sp>
      <p:sp>
        <p:nvSpPr>
          <p:cNvPr id="19558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pl-PL" b="1" smtClean="0">
              <a:effectLst/>
              <a:sym typeface="Symbol" pitchFamily="18" charset="2"/>
            </a:endParaRPr>
          </a:p>
          <a:p>
            <a:pPr eaLnBrk="1" hangingPunct="1"/>
            <a:r>
              <a:rPr lang="pl-PL" b="1" smtClean="0">
                <a:effectLst/>
                <a:sym typeface="Symbol" pitchFamily="18" charset="2"/>
              </a:rPr>
              <a:t>probavni trakt funkcionira ?</a:t>
            </a:r>
          </a:p>
          <a:p>
            <a:pPr eaLnBrk="1" hangingPunct="1"/>
            <a:endParaRPr lang="hr-HR" smtClean="0">
              <a:effectLst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hr-HR" b="1" smtClean="0">
                <a:effectLst/>
              </a:rPr>
              <a:t>da</a:t>
            </a:r>
            <a:r>
              <a:rPr lang="hr-HR" smtClean="0">
                <a:effectLst/>
              </a:rPr>
              <a:t> </a:t>
            </a:r>
            <a:r>
              <a:rPr lang="hr-HR" smtClean="0">
                <a:effectLst/>
                <a:sym typeface="Symbol" pitchFamily="18" charset="2"/>
              </a:rPr>
              <a:t> </a:t>
            </a:r>
            <a:r>
              <a:rPr lang="hr-HR" smtClean="0">
                <a:effectLst/>
              </a:rPr>
              <a:t>na usta ili putem sondi (</a:t>
            </a:r>
            <a:r>
              <a:rPr lang="hr-HR" sz="2400" smtClean="0">
                <a:effectLst/>
              </a:rPr>
              <a:t>enteralna prehrana</a:t>
            </a:r>
            <a:r>
              <a:rPr lang="hr-HR" smtClean="0">
                <a:effectLst/>
              </a:rPr>
              <a:t>)</a:t>
            </a:r>
          </a:p>
          <a:p>
            <a:pPr eaLnBrk="1" hangingPunct="1"/>
            <a:endParaRPr lang="hr-HR" smtClean="0">
              <a:effectLst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hr-HR" smtClean="0">
                <a:effectLst/>
              </a:rPr>
              <a:t>ne </a:t>
            </a:r>
            <a:r>
              <a:rPr lang="hr-HR" smtClean="0">
                <a:effectLst/>
                <a:sym typeface="Symbol" pitchFamily="18" charset="2"/>
              </a:rPr>
              <a:t> </a:t>
            </a:r>
            <a:r>
              <a:rPr lang="hr-HR" smtClean="0">
                <a:effectLst/>
              </a:rPr>
              <a:t>u krv (</a:t>
            </a:r>
            <a:r>
              <a:rPr lang="hr-HR" sz="2400" smtClean="0">
                <a:effectLst/>
              </a:rPr>
              <a:t>parenteralna prehrana</a:t>
            </a:r>
            <a:r>
              <a:rPr lang="hr-HR" smtClean="0">
                <a:effectLst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hr-HR" sz="3600" smtClean="0">
                <a:effectLst/>
                <a:latin typeface="Arial" charset="0"/>
              </a:rPr>
              <a:t>Peroralna i enteralna prehrana </a:t>
            </a:r>
          </a:p>
        </p:txBody>
      </p:sp>
      <p:sp>
        <p:nvSpPr>
          <p:cNvPr id="196610" name="Content Placeholder 2"/>
          <p:cNvSpPr>
            <a:spLocks noGrp="1"/>
          </p:cNvSpPr>
          <p:nvPr>
            <p:ph idx="4294967295"/>
          </p:nvPr>
        </p:nvSpPr>
        <p:spPr>
          <a:noFill/>
        </p:spPr>
        <p:txBody>
          <a:bodyPr/>
          <a:lstStyle/>
          <a:p>
            <a:endParaRPr lang="hr-HR" smtClean="0">
              <a:effectLst/>
            </a:endParaRPr>
          </a:p>
          <a:p>
            <a:r>
              <a:rPr lang="hr-HR" smtClean="0">
                <a:effectLst/>
              </a:rPr>
              <a:t>fiziološki tip prehrane</a:t>
            </a:r>
          </a:p>
          <a:p>
            <a:endParaRPr lang="hr-HR" smtClean="0">
              <a:effectLst/>
            </a:endParaRPr>
          </a:p>
          <a:p>
            <a:r>
              <a:rPr lang="pl-PL" smtClean="0">
                <a:effectLst/>
              </a:rPr>
              <a:t>rizik raznih komplikacija je manji</a:t>
            </a:r>
          </a:p>
          <a:p>
            <a:endParaRPr lang="pl-PL" smtClean="0">
              <a:effectLst/>
            </a:endParaRPr>
          </a:p>
          <a:p>
            <a:r>
              <a:rPr lang="pl-PL" smtClean="0">
                <a:effectLst/>
              </a:rPr>
              <a:t>peroralnu prehranu, ukoliko ne postoje kontraindikacije, treba preferirati</a:t>
            </a:r>
          </a:p>
          <a:p>
            <a:endParaRPr lang="pl-PL" smtClean="0">
              <a:effectLst/>
            </a:endParaRPr>
          </a:p>
          <a:p>
            <a:endParaRPr lang="hr-HR" smtClean="0">
              <a:effectLst/>
            </a:endParaRPr>
          </a:p>
          <a:p>
            <a:endParaRPr lang="hr-HR" smtClean="0">
              <a:effectLst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3200" smtClean="0">
                <a:effectLst/>
                <a:latin typeface="Arial" charset="0"/>
              </a:rPr>
              <a:t>Prednosti peroralne i enteralne prehrane</a:t>
            </a:r>
            <a:endParaRPr lang="en-US" sz="3200" smtClean="0">
              <a:effectLst/>
              <a:latin typeface="Arial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z="2500" smtClean="0"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500" smtClean="0">
                <a:effectLst/>
              </a:rPr>
              <a:t>održava esencijalnu gastrointestinalnu funkciju</a:t>
            </a:r>
          </a:p>
          <a:p>
            <a:pPr eaLnBrk="1" hangingPunct="1">
              <a:lnSpc>
                <a:spcPct val="80000"/>
              </a:lnSpc>
              <a:defRPr/>
            </a:pPr>
            <a:endParaRPr lang="hr-HR" sz="250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r-HR" sz="2500" smtClean="0">
                <a:effectLst/>
              </a:rPr>
              <a:t> pojačava imunološku funkciju crijeva</a:t>
            </a:r>
          </a:p>
          <a:p>
            <a:pPr eaLnBrk="1" hangingPunct="1">
              <a:lnSpc>
                <a:spcPct val="80000"/>
              </a:lnSpc>
              <a:defRPr/>
            </a:pPr>
            <a:endParaRPr lang="hr-HR" sz="250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r-HR" sz="2500" smtClean="0">
                <a:effectLst/>
              </a:rPr>
              <a:t> spriječava bakterijsku translokaciju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500" smtClean="0"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500" smtClean="0">
                <a:effectLst/>
              </a:rPr>
              <a:t> poboljšava klinički ishod i kvalitetu života</a:t>
            </a:r>
          </a:p>
          <a:p>
            <a:pPr eaLnBrk="1" hangingPunct="1">
              <a:lnSpc>
                <a:spcPct val="80000"/>
              </a:lnSpc>
              <a:defRPr/>
            </a:pPr>
            <a:endParaRPr lang="hr-HR" sz="250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r-HR" sz="2500" smtClean="0">
                <a:effectLst/>
              </a:rPr>
              <a:t> niža cijena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l-PL" sz="1400" b="1" smtClean="0">
                <a:effectLst/>
              </a:rPr>
              <a:t>If the gut works - use it !</a:t>
            </a:r>
            <a:br>
              <a:rPr lang="pl-PL" sz="1400" b="1" smtClean="0">
                <a:effectLst/>
              </a:rPr>
            </a:br>
            <a:r>
              <a:rPr lang="pl-PL" sz="1400" b="1" smtClean="0">
                <a:effectLst/>
              </a:rPr>
              <a:t>Use it or lose it. (W.J. Baskin )</a:t>
            </a:r>
            <a:endParaRPr lang="en-US" sz="1400" b="1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u="sng" smtClean="0">
                <a:solidFill>
                  <a:schemeClr val="bg1"/>
                </a:solidFill>
                <a:effectLst/>
                <a:latin typeface="+mn-lt"/>
              </a:rPr>
              <a:t>Prednosti enteralne prehrane</a:t>
            </a:r>
            <a:r>
              <a:rPr lang="hr-HR" smtClean="0">
                <a:solidFill>
                  <a:schemeClr val="bg1"/>
                </a:solidFill>
                <a:effectLst/>
                <a:latin typeface="+mn-lt"/>
              </a:rPr>
              <a:t>:</a:t>
            </a:r>
          </a:p>
        </p:txBody>
      </p:sp>
      <p:sp>
        <p:nvSpPr>
          <p:cNvPr id="19865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chemeClr val="bg1"/>
                </a:solidFill>
                <a:effectLst/>
              </a:rPr>
              <a:t>Prevencija mukozne atrofije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chemeClr val="bg1"/>
                </a:solidFill>
                <a:effectLst/>
              </a:rPr>
              <a:t>Potpora intestinalnom imuno sustavu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chemeClr val="bg1"/>
                </a:solidFill>
                <a:effectLst/>
              </a:rPr>
              <a:t>Osiguravanje crijevne perfuzije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chemeClr val="bg1"/>
                </a:solidFill>
                <a:effectLst/>
              </a:rPr>
              <a:t>Stimulacija peristaltike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chemeClr val="bg1"/>
                </a:solidFill>
                <a:effectLst/>
              </a:rPr>
              <a:t>Sprečavanje kolonizacije patogena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chemeClr val="bg1"/>
                </a:solidFill>
                <a:effectLst/>
              </a:rPr>
              <a:t>Prevencija stres-ulkusa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chemeClr val="bg1"/>
                </a:solidFill>
                <a:effectLst/>
              </a:rPr>
              <a:t>Održavanje hepatoportalnog puta 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chemeClr val="bg1"/>
                </a:solidFill>
                <a:effectLst/>
              </a:rPr>
              <a:t>Stimulacija GI hormona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chemeClr val="bg1"/>
                </a:solidFill>
                <a:effectLst/>
              </a:rPr>
              <a:t>EN jeftinija nego PEN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mtClean="0">
                <a:effectLst/>
                <a:latin typeface="Arial" charset="0"/>
              </a:rPr>
              <a:t>Malnutricija ili pothranjenost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2800" smtClean="0">
                <a:effectLst/>
              </a:rPr>
              <a:t>malnutricija se definira kao bilo koji poremećaj nutritivnog statusa koji nastaje zbog </a:t>
            </a:r>
          </a:p>
          <a:p>
            <a:pPr eaLnBrk="1" hangingPunct="1"/>
            <a:endParaRPr lang="hr-HR" sz="2800" smtClean="0">
              <a:effectLst/>
            </a:endParaRPr>
          </a:p>
          <a:p>
            <a:pPr eaLnBrk="1" hangingPunct="1"/>
            <a:r>
              <a:rPr lang="hr-HR" sz="2800" smtClean="0">
                <a:effectLst/>
              </a:rPr>
              <a:t>smanjenog ili prekomjernog unosa hrane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z="2800" smtClean="0">
                <a:effectLst/>
              </a:rPr>
              <a:t>				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z="2800" smtClean="0">
                <a:effectLst/>
              </a:rPr>
              <a:t>				ali i zbog </a:t>
            </a:r>
          </a:p>
          <a:p>
            <a:pPr eaLnBrk="1" hangingPunct="1">
              <a:buFont typeface="Wingdings" pitchFamily="2" charset="2"/>
              <a:buNone/>
            </a:pPr>
            <a:endParaRPr lang="hr-HR" sz="2800" smtClean="0">
              <a:effectLst/>
            </a:endParaRPr>
          </a:p>
          <a:p>
            <a:pPr eaLnBrk="1" hangingPunct="1"/>
            <a:r>
              <a:rPr lang="hr-HR" sz="2800" smtClean="0">
                <a:effectLst/>
              </a:rPr>
              <a:t>poremećaja u metabolizmu pojedinih nutrijenata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1"/>
                </a:solidFill>
                <a:effectLst/>
                <a:latin typeface="+mn-lt"/>
              </a:rPr>
              <a:t>Domaća enteralna dijeta:</a:t>
            </a:r>
          </a:p>
        </p:txBody>
      </p:sp>
      <p:sp>
        <p:nvSpPr>
          <p:cNvPr id="199682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Nije sterilna</a:t>
            </a: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Nisu kompletnog niti standardiziranog sastava</a:t>
            </a: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Nisu primjenljive 24h dnevno</a:t>
            </a: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Zahtijevaju vrijeme nabavke i pripreme</a:t>
            </a: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Daju se uz dosta tekućine</a:t>
            </a: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Skupo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u="sng" smtClean="0">
                <a:solidFill>
                  <a:schemeClr val="bg1"/>
                </a:solidFill>
                <a:effectLst/>
                <a:latin typeface="+mn-lt"/>
              </a:rPr>
              <a:t>Kome je potrebna nutritivna prehrana:</a:t>
            </a:r>
          </a:p>
        </p:txBody>
      </p:sp>
      <p:sp>
        <p:nvSpPr>
          <p:cNvPr id="20070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Trajanje neadekvatnog(</a:t>
            </a:r>
            <a:r>
              <a:rPr lang="en-US" smtClean="0">
                <a:solidFill>
                  <a:schemeClr val="bg1"/>
                </a:solidFill>
                <a:effectLst/>
                <a:cs typeface="Arial" charset="0"/>
              </a:rPr>
              <a:t>&lt;</a:t>
            </a: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500 kCal/dan)</a:t>
            </a:r>
            <a:r>
              <a:rPr lang="hr-HR" smtClean="0">
                <a:solidFill>
                  <a:schemeClr val="bg1"/>
                </a:solidFill>
                <a:effectLst/>
              </a:rPr>
              <a:t> oralnog unosa kroz/preko 3 dana</a:t>
            </a: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Procjena nutritivnog statusa (lošiji status-početi ranije)</a:t>
            </a: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Težina ostalih bolesti (zbirni katabolizam)</a:t>
            </a: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Posebna stanja i stres čimbenici (sepsa, agranulocitoza, pad imuniteta)</a:t>
            </a: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U akutnim stanjima ( 12-24h prije op.)</a:t>
            </a:r>
          </a:p>
          <a:p>
            <a:pPr eaLnBrk="1" hangingPunct="1"/>
            <a:endParaRPr lang="hr-HR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u="sng" smtClean="0">
                <a:solidFill>
                  <a:schemeClr val="bg1"/>
                </a:solidFill>
                <a:effectLst/>
                <a:latin typeface="+mn-lt"/>
              </a:rPr>
              <a:t>Kontraindikacije:</a:t>
            </a:r>
          </a:p>
        </p:txBody>
      </p:sp>
      <p:sp>
        <p:nvSpPr>
          <p:cNvPr id="20173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chemeClr val="bg1"/>
                </a:solidFill>
                <a:effectLst/>
              </a:rPr>
              <a:t>Za vrijeme inicijalne faze bolesti i </a:t>
            </a:r>
            <a:r>
              <a:rPr lang="hr-HR" u="sng" smtClean="0">
                <a:solidFill>
                  <a:schemeClr val="bg1"/>
                </a:solidFill>
                <a:effectLst/>
              </a:rPr>
              <a:t>prije</a:t>
            </a:r>
            <a:r>
              <a:rPr lang="hr-HR" smtClean="0">
                <a:solidFill>
                  <a:schemeClr val="bg1"/>
                </a:solidFill>
                <a:effectLst/>
              </a:rPr>
              <a:t> stabilizacije vitalnih funkcija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chemeClr val="bg1"/>
                </a:solidFill>
                <a:effectLst/>
              </a:rPr>
              <a:t>Stanje šoka, septikemije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chemeClr val="bg1"/>
                </a:solidFill>
                <a:effectLst/>
              </a:rPr>
              <a:t>Serumski laktati </a:t>
            </a:r>
            <a:r>
              <a:rPr lang="en-US" smtClean="0">
                <a:solidFill>
                  <a:schemeClr val="bg1"/>
                </a:solidFill>
                <a:effectLst/>
                <a:cs typeface="Arial" charset="0"/>
              </a:rPr>
              <a:t>&gt;</a:t>
            </a: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3 mmol/L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Hipoksija pO2 </a:t>
            </a:r>
            <a:r>
              <a:rPr lang="en-US" smtClean="0">
                <a:solidFill>
                  <a:schemeClr val="bg1"/>
                </a:solidFill>
                <a:effectLst/>
                <a:cs typeface="Arial" charset="0"/>
              </a:rPr>
              <a:t>&lt;</a:t>
            </a: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50 mmHg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Ozbiljna acidoza pH</a:t>
            </a:r>
            <a:r>
              <a:rPr lang="en-US" smtClean="0">
                <a:solidFill>
                  <a:schemeClr val="bg1"/>
                </a:solidFill>
                <a:effectLst/>
                <a:cs typeface="Arial" charset="0"/>
              </a:rPr>
              <a:t>&lt;</a:t>
            </a: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7.2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Hiperkapnija pCO2 </a:t>
            </a:r>
            <a:r>
              <a:rPr lang="en-US" smtClean="0">
                <a:solidFill>
                  <a:schemeClr val="bg1"/>
                </a:solidFill>
                <a:effectLst/>
                <a:cs typeface="Arial" charset="0"/>
              </a:rPr>
              <a:t>&gt;</a:t>
            </a: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75mmHg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Etički razlozi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mtClean="0">
                <a:solidFill>
                  <a:schemeClr val="bg1"/>
                </a:solidFill>
                <a:effectLst/>
                <a:cs typeface="Arial" charset="0"/>
              </a:rPr>
              <a:t>*PRIORITET: uspostavljene vitalne funkcije</a:t>
            </a:r>
            <a:endParaRPr lang="en-US" smtClean="0">
              <a:solidFill>
                <a:schemeClr val="bg1"/>
              </a:solidFill>
              <a:effectLst/>
              <a:cs typeface="Arial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>
                <a:solidFill>
                  <a:schemeClr val="bg1"/>
                </a:solidFill>
                <a:effectLst/>
                <a:latin typeface="+mn-lt"/>
              </a:rPr>
              <a:t>Enteralni nutrijenti</a:t>
            </a:r>
          </a:p>
        </p:txBody>
      </p:sp>
      <p:sp>
        <p:nvSpPr>
          <p:cNvPr id="20275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2800" smtClean="0">
                <a:solidFill>
                  <a:schemeClr val="bg1"/>
                </a:solidFill>
                <a:effectLst/>
              </a:rPr>
              <a:t>Moraju imati </a:t>
            </a:r>
            <a:r>
              <a:rPr lang="hr-HR" sz="2800" b="1" u="sng" smtClean="0">
                <a:solidFill>
                  <a:schemeClr val="bg1"/>
                </a:solidFill>
                <a:effectLst/>
              </a:rPr>
              <a:t>sve</a:t>
            </a:r>
            <a:r>
              <a:rPr lang="hr-HR" sz="2800" smtClean="0">
                <a:solidFill>
                  <a:schemeClr val="bg1"/>
                </a:solidFill>
                <a:effectLst/>
              </a:rPr>
              <a:t> makro- i mikro- elemente, te elemente u tragovima, elektrolite </a:t>
            </a:r>
            <a:r>
              <a:rPr lang="hr-HR" sz="2800" u="sng" smtClean="0">
                <a:solidFill>
                  <a:schemeClr val="bg1"/>
                </a:solidFill>
                <a:effectLst/>
              </a:rPr>
              <a:t>u što manjem volumenu</a:t>
            </a:r>
          </a:p>
          <a:p>
            <a:pPr eaLnBrk="1" hangingPunct="1">
              <a:lnSpc>
                <a:spcPct val="80000"/>
              </a:lnSpc>
            </a:pPr>
            <a:r>
              <a:rPr lang="hr-HR" sz="2800" smtClean="0">
                <a:solidFill>
                  <a:schemeClr val="bg1"/>
                </a:solidFill>
                <a:effectLst/>
              </a:rPr>
              <a:t>Makroelementi: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sz="2800" smtClean="0">
                <a:solidFill>
                  <a:schemeClr val="bg1"/>
                </a:solidFill>
                <a:effectLst/>
              </a:rPr>
              <a:t>		- aminokiseline 15-20%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sz="2800" smtClean="0">
                <a:solidFill>
                  <a:schemeClr val="bg1"/>
                </a:solidFill>
                <a:effectLst/>
              </a:rPr>
              <a:t>		- ugljikohidrati 35-60%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sz="2800" smtClean="0">
                <a:solidFill>
                  <a:schemeClr val="bg1"/>
                </a:solidFill>
                <a:effectLst/>
              </a:rPr>
              <a:t>		- masti 30-50%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hr-HR" sz="2800" smtClean="0">
                <a:solidFill>
                  <a:schemeClr val="bg1"/>
                </a:solidFill>
                <a:effectLst/>
              </a:rPr>
              <a:t>Mikroelementi: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hr-HR" sz="2800" smtClean="0">
                <a:solidFill>
                  <a:schemeClr val="bg1"/>
                </a:solidFill>
                <a:effectLst/>
              </a:rPr>
              <a:t>		- vitamini (top.u vodi/mastima)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hr-HR" sz="2800" smtClean="0">
                <a:solidFill>
                  <a:schemeClr val="bg1"/>
                </a:solidFill>
                <a:effectLst/>
              </a:rPr>
              <a:t>		- el.u tragovima( Zn, Fe, I, Se, Cu, Mn, F )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hr-HR" sz="2800" smtClean="0">
                <a:solidFill>
                  <a:schemeClr val="bg1"/>
                </a:solidFill>
                <a:effectLst/>
              </a:rPr>
              <a:t>		- elektroliti Na, K, Mg, Ca, 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2800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mtClean="0">
                <a:solidFill>
                  <a:schemeClr val="bg1"/>
                </a:solidFill>
                <a:effectLst/>
                <a:latin typeface="+mn-lt"/>
                <a:ea typeface="MS PGothic" pitchFamily="34" charset="-128"/>
              </a:rPr>
              <a:t>Inapetencija i smanjen unos obroka</a:t>
            </a:r>
            <a:r>
              <a:rPr lang="en-US" smtClean="0">
                <a:solidFill>
                  <a:schemeClr val="bg1"/>
                </a:solidFill>
                <a:effectLst/>
                <a:latin typeface="+mn-lt"/>
                <a:ea typeface="MS PGothic" pitchFamily="34" charset="-128"/>
              </a:rPr>
              <a:t>–</a:t>
            </a:r>
            <a:r>
              <a:rPr lang="sv-SE" smtClean="0">
                <a:solidFill>
                  <a:schemeClr val="bg1"/>
                </a:solidFill>
                <a:effectLst/>
                <a:latin typeface="+mn-lt"/>
                <a:ea typeface="MS PGothic" pitchFamily="34" charset="-128"/>
              </a:rPr>
              <a:t> </a:t>
            </a:r>
            <a:r>
              <a:rPr lang="hr-HR" smtClean="0">
                <a:solidFill>
                  <a:schemeClr val="bg1"/>
                </a:solidFill>
                <a:effectLst/>
                <a:latin typeface="+mn-lt"/>
                <a:ea typeface="MS PGothic" pitchFamily="34" charset="-128"/>
              </a:rPr>
              <a:t>povišena smrtnost</a:t>
            </a:r>
            <a:endParaRPr lang="sv-SE" smtClean="0">
              <a:solidFill>
                <a:schemeClr val="bg1"/>
              </a:solidFill>
              <a:effectLst/>
              <a:latin typeface="+mn-lt"/>
              <a:ea typeface="MS PGothic" pitchFamily="34" charset="-128"/>
            </a:endParaRPr>
          </a:p>
        </p:txBody>
      </p:sp>
      <p:graphicFrame>
        <p:nvGraphicFramePr>
          <p:cNvPr id="45058" name="Object 2" descr="Water droplets"/>
          <p:cNvGraphicFramePr>
            <a:graphicFrameLocks noChangeAspect="1"/>
          </p:cNvGraphicFramePr>
          <p:nvPr/>
        </p:nvGraphicFramePr>
        <p:xfrm>
          <a:off x="762000" y="1524000"/>
          <a:ext cx="4876800" cy="4876800"/>
        </p:xfrm>
        <a:graphic>
          <a:graphicData uri="http://schemas.openxmlformats.org/presentationml/2006/ole">
            <p:oleObj spid="_x0000_s45058" name="Document" r:id="rId3" imgW="8192644" imgH="8192644" progId="Word.Document.12">
              <p:link updateAutomatic="1"/>
            </p:oleObj>
          </a:graphicData>
        </a:graphic>
      </p:graphicFrame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5943600" y="2590800"/>
            <a:ext cx="24495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latin typeface="Calibri" pitchFamily="34" charset="0"/>
              </a:rPr>
              <a:t>nutritionDay 2006</a:t>
            </a:r>
          </a:p>
          <a:p>
            <a:endParaRPr lang="sv-SE">
              <a:latin typeface="Calibri" pitchFamily="34" charset="0"/>
            </a:endParaRPr>
          </a:p>
          <a:p>
            <a:r>
              <a:rPr lang="sv-SE">
                <a:latin typeface="Calibri" pitchFamily="34" charset="0"/>
              </a:rPr>
              <a:t>3200 patients </a:t>
            </a:r>
          </a:p>
          <a:p>
            <a:r>
              <a:rPr lang="en-US">
                <a:latin typeface="Calibri" pitchFamily="34" charset="0"/>
              </a:rPr>
              <a:t>A</a:t>
            </a:r>
            <a:r>
              <a:rPr lang="sv-SE">
                <a:latin typeface="Calibri" pitchFamily="34" charset="0"/>
              </a:rPr>
              <a:t>ges 78 - 103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643063"/>
            <a:ext cx="7243762" cy="42084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bg1"/>
                </a:solidFill>
                <a:effectLst/>
              </a:rPr>
              <a:t>Tekuća hrana namijenjena za oralni unos ili primjenu na sondu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bg1"/>
                </a:solidFill>
                <a:effectLst/>
              </a:rPr>
              <a:t>Spremni za primjenu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bg1"/>
                </a:solidFill>
                <a:effectLst/>
              </a:rPr>
              <a:t>Dizajnirani za podmirivanje raznovrsnih nutritivnih potreba u različitim kliničkim situacijama</a:t>
            </a:r>
            <a:endParaRPr lang="en-US" dirty="0" smtClean="0">
              <a:solidFill>
                <a:schemeClr val="bg1"/>
              </a:solidFill>
              <a:effectLst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bg1"/>
                </a:solidFill>
                <a:effectLst/>
              </a:rPr>
              <a:t>Mogu se koristiti kao jedina hrana, uz uobičajenu prehranu ili uz parenteralnu prehranu</a:t>
            </a:r>
            <a:endParaRPr lang="en-US" dirty="0" smtClean="0">
              <a:solidFill>
                <a:schemeClr val="bg1"/>
              </a:solidFill>
              <a:effectLst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214018" name="Rectangle 6"/>
          <p:cNvSpPr>
            <a:spLocks noChangeArrowheads="1"/>
          </p:cNvSpPr>
          <p:nvPr/>
        </p:nvSpPr>
        <p:spPr bwMode="auto">
          <a:xfrm>
            <a:off x="1403350" y="354013"/>
            <a:ext cx="6432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5400" b="1">
                <a:solidFill>
                  <a:schemeClr val="bg1"/>
                </a:solidFill>
              </a:rPr>
              <a:t>Enteralna prehrana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762000" y="2209800"/>
            <a:ext cx="777240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135000"/>
              </a:lnSpc>
              <a:buClr>
                <a:srgbClr val="FF3399"/>
              </a:buClr>
              <a:buFont typeface="Monotype Sorts" pitchFamily="2" charset="2"/>
              <a:buChar char="l"/>
              <a:defRPr/>
            </a:pPr>
            <a:r>
              <a:rPr lang="de-DE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hr-HR" sz="2400"/>
              <a:t>stimulira perfuziju crijeva</a:t>
            </a:r>
            <a:endParaRPr lang="de-DE" sz="2400"/>
          </a:p>
          <a:p>
            <a:pPr eaLnBrk="0" hangingPunct="0">
              <a:lnSpc>
                <a:spcPct val="135000"/>
              </a:lnSpc>
              <a:buClr>
                <a:srgbClr val="FF3399"/>
              </a:buClr>
              <a:buFont typeface="Monotype Sorts" pitchFamily="2" charset="2"/>
              <a:buChar char="l"/>
              <a:defRPr/>
            </a:pPr>
            <a:r>
              <a:rPr lang="de-DE" sz="2400"/>
              <a:t>  </a:t>
            </a:r>
            <a:r>
              <a:rPr lang="hr-HR" sz="2400"/>
              <a:t>stimulira regeneraciju enterocita</a:t>
            </a:r>
            <a:endParaRPr lang="de-DE" sz="2400"/>
          </a:p>
          <a:p>
            <a:pPr eaLnBrk="0" hangingPunct="0">
              <a:lnSpc>
                <a:spcPct val="135000"/>
              </a:lnSpc>
              <a:buClr>
                <a:srgbClr val="FF3399"/>
              </a:buClr>
              <a:buFont typeface="Monotype Sorts" pitchFamily="2" charset="2"/>
              <a:buChar char="l"/>
              <a:defRPr/>
            </a:pPr>
            <a:r>
              <a:rPr lang="de-DE" sz="2400"/>
              <a:t>  </a:t>
            </a:r>
            <a:r>
              <a:rPr lang="hr-HR" sz="2400"/>
              <a:t>aktivira crijevnu inervaciju i motilitet</a:t>
            </a:r>
            <a:endParaRPr lang="de-DE" sz="2400"/>
          </a:p>
          <a:p>
            <a:pPr eaLnBrk="0" hangingPunct="0">
              <a:lnSpc>
                <a:spcPct val="135000"/>
              </a:lnSpc>
              <a:buClr>
                <a:srgbClr val="FF3399"/>
              </a:buClr>
              <a:buFont typeface="Monotype Sorts" pitchFamily="2" charset="2"/>
              <a:buChar char="l"/>
              <a:defRPr/>
            </a:pPr>
            <a:r>
              <a:rPr lang="de-DE" sz="2400"/>
              <a:t>  </a:t>
            </a:r>
            <a:r>
              <a:rPr lang="hr-HR" sz="2400"/>
              <a:t>smanjuje bakterijsko prerastanje</a:t>
            </a:r>
            <a:endParaRPr lang="de-DE" sz="2400"/>
          </a:p>
          <a:p>
            <a:pPr eaLnBrk="0" hangingPunct="0">
              <a:lnSpc>
                <a:spcPct val="135000"/>
              </a:lnSpc>
              <a:buClr>
                <a:srgbClr val="FF3399"/>
              </a:buClr>
              <a:buFont typeface="Monotype Sorts" pitchFamily="2" charset="2"/>
              <a:buChar char="l"/>
              <a:defRPr/>
            </a:pPr>
            <a:r>
              <a:rPr lang="de-DE" sz="2400"/>
              <a:t>  </a:t>
            </a:r>
            <a:r>
              <a:rPr lang="hr-HR" sz="2400"/>
              <a:t>stimulira sekreciju žuči i panreatičnu sekreciju</a:t>
            </a:r>
            <a:endParaRPr lang="de-DE" sz="2400"/>
          </a:p>
          <a:p>
            <a:pPr eaLnBrk="0" hangingPunct="0">
              <a:lnSpc>
                <a:spcPct val="135000"/>
              </a:lnSpc>
              <a:buClr>
                <a:srgbClr val="FF3399"/>
              </a:buClr>
              <a:buFont typeface="Monotype Sorts" pitchFamily="2" charset="2"/>
              <a:buChar char="l"/>
              <a:defRPr/>
            </a:pPr>
            <a:r>
              <a:rPr lang="de-DE" sz="2400"/>
              <a:t>  </a:t>
            </a:r>
            <a:r>
              <a:rPr lang="hr-HR" sz="2400"/>
              <a:t>stimulira sekreciju lokalnih hormona</a:t>
            </a:r>
            <a:endParaRPr lang="de-DE" sz="2400"/>
          </a:p>
          <a:p>
            <a:pPr eaLnBrk="0" hangingPunct="0">
              <a:lnSpc>
                <a:spcPct val="135000"/>
              </a:lnSpc>
              <a:buClr>
                <a:srgbClr val="FF3399"/>
              </a:buClr>
              <a:buFont typeface="Monotype Sorts" pitchFamily="2" charset="2"/>
              <a:buChar char="l"/>
              <a:defRPr/>
            </a:pPr>
            <a:r>
              <a:rPr lang="de-DE" sz="2400"/>
              <a:t>  </a:t>
            </a:r>
            <a:r>
              <a:rPr lang="hr-HR" sz="2000"/>
              <a:t>utiče na portalnu cirkulaciju i transport nutrijenata</a:t>
            </a:r>
            <a:endParaRPr lang="de-DE" sz="2000"/>
          </a:p>
        </p:txBody>
      </p:sp>
      <p:sp>
        <p:nvSpPr>
          <p:cNvPr id="216066" name="Rectangle 4"/>
          <p:cNvSpPr>
            <a:spLocks noChangeArrowheads="1"/>
          </p:cNvSpPr>
          <p:nvPr/>
        </p:nvSpPr>
        <p:spPr bwMode="auto">
          <a:xfrm>
            <a:off x="304800" y="1600200"/>
            <a:ext cx="8382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de-DE" sz="3200" b="1">
                <a:solidFill>
                  <a:srgbClr val="0066FF"/>
                </a:solidFill>
                <a:latin typeface="Times New Roman" pitchFamily="18" charset="0"/>
              </a:rPr>
              <a:t>  </a:t>
            </a:r>
            <a:r>
              <a:rPr lang="hr-HR" sz="3200" b="1">
                <a:solidFill>
                  <a:srgbClr val="0066FF"/>
                </a:solidFill>
              </a:rPr>
              <a:t>Učinci na probavni sustav</a:t>
            </a:r>
            <a:endParaRPr lang="de-DE" sz="3200" b="1" i="1">
              <a:solidFill>
                <a:srgbClr val="0066FF"/>
              </a:solidFill>
            </a:endParaRPr>
          </a:p>
        </p:txBody>
      </p:sp>
      <p:sp>
        <p:nvSpPr>
          <p:cNvPr id="216067" name="Rectangle 9"/>
          <p:cNvSpPr>
            <a:spLocks noChangeArrowheads="1"/>
          </p:cNvSpPr>
          <p:nvPr/>
        </p:nvSpPr>
        <p:spPr bwMode="auto">
          <a:xfrm>
            <a:off x="1258888" y="434975"/>
            <a:ext cx="6950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400" b="1">
                <a:solidFill>
                  <a:schemeClr val="bg1"/>
                </a:solidFill>
              </a:rPr>
              <a:t>ENTERALNA PREHRANA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715375" cy="1571625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smtClean="0"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/>
            </a:r>
            <a:br>
              <a:rPr lang="en-GB" sz="3200" smtClean="0"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</a:br>
            <a:r>
              <a:rPr lang="en-GB" smtClean="0"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Enteral</a:t>
            </a:r>
            <a:r>
              <a:rPr lang="hr-HR" smtClean="0"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ne</a:t>
            </a:r>
            <a:r>
              <a:rPr lang="en-GB" smtClean="0"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Formul</a:t>
            </a:r>
            <a:r>
              <a:rPr lang="hr-HR" smtClean="0"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e</a:t>
            </a:r>
            <a:r>
              <a:rPr lang="de-DE" smtClean="0"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585913" y="6073775"/>
            <a:ext cx="6581775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  <a:defRPr/>
            </a:pPr>
            <a:r>
              <a:rPr lang="en-GB" sz="2000">
                <a:latin typeface="+mn-lt"/>
                <a:cs typeface="+mn-cs"/>
              </a:rPr>
              <a:t>Requirement per kg</a:t>
            </a:r>
            <a:r>
              <a:rPr lang="hr-HR" sz="2000">
                <a:latin typeface="+mn-lt"/>
                <a:cs typeface="+mn-cs"/>
              </a:rPr>
              <a:t>;</a:t>
            </a:r>
            <a:r>
              <a:rPr lang="en-GB" sz="2000">
                <a:latin typeface="+mn-lt"/>
                <a:cs typeface="+mn-cs"/>
              </a:rPr>
              <a:t>25 non-protein kcal, including PUFA</a:t>
            </a:r>
          </a:p>
          <a:p>
            <a:pPr defTabSz="762000" eaLnBrk="0" hangingPunct="0">
              <a:lnSpc>
                <a:spcPct val="90000"/>
              </a:lnSpc>
              <a:defRPr/>
            </a:pPr>
            <a:r>
              <a:rPr lang="en-GB" sz="2000">
                <a:latin typeface="+mn-lt"/>
                <a:cs typeface="+mn-cs"/>
              </a:rPr>
              <a:t>	 		0,7 g protein</a:t>
            </a:r>
            <a:endParaRPr lang="de-DE" sz="2000" b="1">
              <a:latin typeface="+mn-lt"/>
              <a:cs typeface="+mn-cs"/>
            </a:endParaRPr>
          </a:p>
        </p:txBody>
      </p:sp>
      <p:graphicFrame>
        <p:nvGraphicFramePr>
          <p:cNvPr id="4608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63713" y="1773238"/>
          <a:ext cx="6369050" cy="4154487"/>
        </p:xfrm>
        <a:graphic>
          <a:graphicData uri="http://schemas.openxmlformats.org/presentationml/2006/ole">
            <p:oleObj spid="_x0000_s46082" name="Chart" r:id="rId3" imgW="7162830" imgH="4152810" progId="MSGraph.Chart.8">
              <p:embed followColorScheme="full"/>
            </p:oleObj>
          </a:graphicData>
        </a:graphic>
      </p:graphicFrame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570163" y="3198813"/>
            <a:ext cx="561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de-DE" b="1"/>
              <a:t>300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057525" y="5378450"/>
            <a:ext cx="434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de-DE" b="1"/>
              <a:t>50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560763" y="5302250"/>
            <a:ext cx="434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de-DE" b="1"/>
              <a:t>60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921125" y="5530850"/>
            <a:ext cx="434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de-DE" b="1"/>
              <a:t>25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1258888" y="2349500"/>
            <a:ext cx="477837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de-DE" b="1"/>
              <a:t>[g]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352800" y="3200400"/>
            <a:ext cx="3044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1">
                <a:solidFill>
                  <a:srgbClr val="000099"/>
                </a:solidFill>
                <a:latin typeface="Arial Narrow" pitchFamily="34" charset="0"/>
              </a:rPr>
              <a:t>Defined (modifications!)</a:t>
            </a:r>
          </a:p>
          <a:p>
            <a:pPr algn="ctr" eaLnBrk="0" hangingPunct="0"/>
            <a:r>
              <a:rPr lang="de-DE" sz="2400" b="1">
                <a:solidFill>
                  <a:srgbClr val="000099"/>
                </a:solidFill>
                <a:latin typeface="Arial Narrow" pitchFamily="34" charset="0"/>
              </a:rPr>
              <a:t>balanced</a:t>
            </a:r>
          </a:p>
          <a:p>
            <a:pPr algn="ctr" eaLnBrk="0" hangingPunct="0"/>
            <a:r>
              <a:rPr lang="de-DE" sz="2400" b="1">
                <a:solidFill>
                  <a:srgbClr val="000099"/>
                </a:solidFill>
                <a:latin typeface="Arial Narrow" pitchFamily="34" charset="0"/>
              </a:rPr>
              <a:t>sterile</a:t>
            </a:r>
          </a:p>
          <a:p>
            <a:pPr algn="ctr" eaLnBrk="0" hangingPunct="0"/>
            <a:r>
              <a:rPr lang="de-DE" sz="2400" b="1">
                <a:solidFill>
                  <a:srgbClr val="000099"/>
                </a:solidFill>
                <a:latin typeface="Arial Narrow" pitchFamily="34" charset="0"/>
              </a:rPr>
              <a:t>osmolality</a:t>
            </a:r>
            <a:endParaRPr lang="de-DE" sz="2400" b="1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1"/>
                </a:solidFill>
                <a:effectLst/>
                <a:latin typeface="+mn-lt"/>
              </a:rPr>
              <a:t>ONS – oral nutritional supplements</a:t>
            </a:r>
            <a:endParaRPr lang="en-US" smtClean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9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9413"/>
            <a:ext cx="8378825" cy="4235450"/>
          </a:xfrm>
        </p:spPr>
        <p:txBody>
          <a:bodyPr/>
          <a:lstStyle/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Između obroka</a:t>
            </a:r>
            <a:endParaRPr lang="en-US" smtClean="0">
              <a:solidFill>
                <a:schemeClr val="bg1"/>
              </a:solidFill>
              <a:effectLst/>
            </a:endParaRP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Dodani hrani</a:t>
            </a:r>
            <a:endParaRPr lang="en-US" smtClean="0">
              <a:solidFill>
                <a:schemeClr val="bg1"/>
              </a:solidFill>
              <a:effectLst/>
            </a:endParaRP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Dodani tekućini</a:t>
            </a:r>
            <a:endParaRPr lang="en-US" smtClean="0">
              <a:solidFill>
                <a:schemeClr val="bg1"/>
              </a:solidFill>
              <a:effectLst/>
            </a:endParaRP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Optimiraju unos energije i nutrijenata</a:t>
            </a:r>
            <a:endParaRPr lang="en-US" smtClean="0">
              <a:solidFill>
                <a:schemeClr val="bg1"/>
              </a:solidFill>
              <a:effectLst/>
            </a:endParaRP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Potpomažu rast i razvoj djece i adolescenata</a:t>
            </a:r>
            <a:endParaRPr lang="en-US" smtClean="0">
              <a:solidFill>
                <a:schemeClr val="bg1"/>
              </a:solidFill>
              <a:effectLst/>
            </a:endParaRPr>
          </a:p>
        </p:txBody>
      </p:sp>
      <p:sp>
        <p:nvSpPr>
          <p:cNvPr id="219139" name="TextBox 3"/>
          <p:cNvSpPr txBox="1">
            <a:spLocks noChangeArrowheads="1"/>
          </p:cNvSpPr>
          <p:nvPr/>
        </p:nvSpPr>
        <p:spPr bwMode="auto">
          <a:xfrm>
            <a:off x="4500563" y="5429250"/>
            <a:ext cx="2786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800">
                <a:solidFill>
                  <a:srgbClr val="C00000"/>
                </a:solidFill>
              </a:rPr>
              <a:t>“sip feeding”</a:t>
            </a:r>
            <a:endParaRPr lang="en-US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smtClean="0">
                <a:solidFill>
                  <a:schemeClr val="bg1"/>
                </a:solidFill>
                <a:effectLst/>
                <a:latin typeface="+mn-lt"/>
              </a:rPr>
              <a:t>INDIKACIJE ZA ENTERALNU PREHRANU</a:t>
            </a:r>
          </a:p>
        </p:txBody>
      </p:sp>
      <p:sp>
        <p:nvSpPr>
          <p:cNvPr id="2211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2187575"/>
            <a:ext cx="7521575" cy="35194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sz="2800" b="1" smtClean="0">
                <a:solidFill>
                  <a:schemeClr val="bg1"/>
                </a:solidFill>
                <a:effectLst/>
              </a:rPr>
              <a:t>BOLESNICI KOJI</a:t>
            </a:r>
          </a:p>
          <a:p>
            <a:pPr eaLnBrk="1" hangingPunct="1"/>
            <a:endParaRPr lang="pl-PL" sz="2800" b="1" smtClean="0">
              <a:solidFill>
                <a:schemeClr val="bg1"/>
              </a:solidFill>
              <a:effectLst/>
            </a:endParaRPr>
          </a:p>
          <a:p>
            <a:pPr eaLnBrk="1" hangingPunct="1"/>
            <a:r>
              <a:rPr lang="pl-PL" sz="2800" smtClean="0">
                <a:solidFill>
                  <a:schemeClr val="bg1"/>
                </a:solidFill>
                <a:effectLst/>
              </a:rPr>
              <a:t>ne mogu jesti</a:t>
            </a:r>
          </a:p>
          <a:p>
            <a:pPr eaLnBrk="1" hangingPunct="1"/>
            <a:r>
              <a:rPr lang="pl-PL" sz="2800" smtClean="0">
                <a:solidFill>
                  <a:schemeClr val="bg1"/>
                </a:solidFill>
                <a:effectLst/>
              </a:rPr>
              <a:t>ne smiju jesti</a:t>
            </a:r>
          </a:p>
          <a:p>
            <a:pPr eaLnBrk="1" hangingPunct="1"/>
            <a:r>
              <a:rPr lang="pl-PL" sz="2800" smtClean="0">
                <a:solidFill>
                  <a:schemeClr val="bg1"/>
                </a:solidFill>
                <a:effectLst/>
              </a:rPr>
              <a:t>ne žele jesti</a:t>
            </a:r>
          </a:p>
          <a:p>
            <a:pPr eaLnBrk="1" hangingPunct="1">
              <a:buFontTx/>
              <a:buNone/>
            </a:pPr>
            <a:r>
              <a:rPr lang="pl-PL" sz="2800" b="1" smtClean="0">
                <a:solidFill>
                  <a:schemeClr val="bg1"/>
                </a:solidFill>
                <a:effectLst/>
              </a:rPr>
              <a:t>...a imaju urednu funkciju probavnog sustava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mtClean="0">
                <a:effectLst/>
                <a:latin typeface="Arial" charset="0"/>
              </a:rPr>
              <a:t>Malnutricija</a:t>
            </a:r>
          </a:p>
        </p:txBody>
      </p:sp>
      <p:pic>
        <p:nvPicPr>
          <p:cNvPr id="18434" name="Picture 7" descr="14268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95375" y="1955800"/>
            <a:ext cx="3362325" cy="4135438"/>
          </a:xfrm>
        </p:spPr>
      </p:pic>
      <p:pic>
        <p:nvPicPr>
          <p:cNvPr id="89096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16028" t="5109" r="4810" b="15828"/>
          <a:stretch>
            <a:fillRect/>
          </a:stretch>
        </p:blipFill>
        <p:spPr>
          <a:xfrm>
            <a:off x="4916488" y="2601913"/>
            <a:ext cx="3929062" cy="2795587"/>
          </a:xfrm>
          <a:ln w="28575">
            <a:solidFill>
              <a:schemeClr val="hlink"/>
            </a:solidFill>
            <a:tailEnd type="none" w="lg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1"/>
                </a:solidFill>
                <a:effectLst/>
                <a:latin typeface="+mn-lt"/>
              </a:rPr>
              <a:t>Gerijatrijske smjernice</a:t>
            </a:r>
          </a:p>
        </p:txBody>
      </p:sp>
      <p:sp>
        <p:nvSpPr>
          <p:cNvPr id="22221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hr-HR" smtClean="0">
              <a:solidFill>
                <a:schemeClr val="bg1"/>
              </a:solidFill>
              <a:effectLst/>
            </a:endParaRP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U bolesnika koji su pothranjeni ili u riziku od razvoja malnutricije i sarkopenije, korištenje oralno primjenjenih enteralnih pripravaka povećava unos energije, bjelančevina i mikronutrijenata, održava  i poboljšava nutritivni status i poboljšava preživljenje. </a:t>
            </a:r>
          </a:p>
          <a:p>
            <a:pPr eaLnBrk="1" hangingPunct="1"/>
            <a:endParaRPr lang="hr-HR" smtClean="0">
              <a:solidFill>
                <a:schemeClr val="bg1"/>
              </a:solidFill>
              <a:effectLst/>
            </a:endParaRPr>
          </a:p>
        </p:txBody>
      </p:sp>
      <p:sp>
        <p:nvSpPr>
          <p:cNvPr id="222211" name="TextBox 3"/>
          <p:cNvSpPr txBox="1">
            <a:spLocks noChangeArrowheads="1"/>
          </p:cNvSpPr>
          <p:nvPr/>
        </p:nvSpPr>
        <p:spPr bwMode="auto">
          <a:xfrm>
            <a:off x="4067175" y="5734050"/>
            <a:ext cx="43211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/>
              <a:t>Lijec Vjesn. 2011 Jul-Aug;133(7-8):231-40</a:t>
            </a:r>
          </a:p>
          <a:p>
            <a:r>
              <a:rPr lang="en-US" sz="1400"/>
              <a:t>Lijec Vjesn. 2011 Sep-Oct;133(9-10):299-307</a:t>
            </a:r>
            <a:endParaRPr lang="hr-HR" sz="1400"/>
          </a:p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1"/>
                </a:solidFill>
                <a:effectLst/>
                <a:latin typeface="+mn-lt"/>
              </a:rPr>
              <a:t>Smjernice</a:t>
            </a:r>
          </a:p>
        </p:txBody>
      </p:sp>
      <p:sp>
        <p:nvSpPr>
          <p:cNvPr id="22323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hr-HR" b="1" smtClean="0">
                <a:solidFill>
                  <a:schemeClr val="bg1"/>
                </a:solidFill>
                <a:effectLst/>
              </a:rPr>
              <a:t>Enteralna prehrana </a:t>
            </a:r>
            <a:r>
              <a:rPr lang="hr-HR" smtClean="0">
                <a:solidFill>
                  <a:schemeClr val="bg1"/>
                </a:solidFill>
                <a:effectLst/>
              </a:rPr>
              <a:t>je najpoželjniji način hranjenja pacijenata s očuvanom funkcijom probavnog sustava.  </a:t>
            </a: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Kad se procjenjuje da će hranjenje enteralnim putem trajati više od 2-3 tjedna, primjenjuje se </a:t>
            </a:r>
            <a:r>
              <a:rPr lang="hr-HR" b="1" smtClean="0">
                <a:solidFill>
                  <a:schemeClr val="bg1"/>
                </a:solidFill>
                <a:effectLst/>
              </a:rPr>
              <a:t>perkutana endoskopska gastrostoma (PEG). </a:t>
            </a: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Enteralna prehrana započinje se 3 sata nakon postavljanja PEG-a. </a:t>
            </a:r>
          </a:p>
          <a:p>
            <a:pPr eaLnBrk="1" hangingPunct="1"/>
            <a:endParaRPr lang="hr-HR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1"/>
                </a:solidFill>
                <a:effectLst/>
                <a:latin typeface="+mn-lt"/>
              </a:rPr>
              <a:t>Smjernice </a:t>
            </a:r>
          </a:p>
        </p:txBody>
      </p:sp>
      <p:sp>
        <p:nvSpPr>
          <p:cNvPr id="22425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U bolesnika s teškom </a:t>
            </a:r>
            <a:r>
              <a:rPr lang="hr-HR" b="1" i="1" smtClean="0">
                <a:solidFill>
                  <a:schemeClr val="bg1"/>
                </a:solidFill>
                <a:effectLst/>
              </a:rPr>
              <a:t>neurološkom disfagijom </a:t>
            </a:r>
            <a:r>
              <a:rPr lang="hr-HR" smtClean="0">
                <a:solidFill>
                  <a:schemeClr val="bg1"/>
                </a:solidFill>
                <a:effectLst/>
              </a:rPr>
              <a:t>preporučuje se što ranije uvođenje </a:t>
            </a:r>
            <a:r>
              <a:rPr lang="hr-HR" b="1" smtClean="0">
                <a:solidFill>
                  <a:schemeClr val="bg1"/>
                </a:solidFill>
                <a:effectLst/>
              </a:rPr>
              <a:t>enteralne prehrane</a:t>
            </a:r>
            <a:r>
              <a:rPr lang="hr-HR" smtClean="0">
                <a:solidFill>
                  <a:schemeClr val="bg1"/>
                </a:solidFill>
                <a:effectLst/>
              </a:rPr>
              <a:t> kako bi se osigurao unos energije i hranjivih tvari, te poboljšao status uhranjenosti. </a:t>
            </a:r>
          </a:p>
          <a:p>
            <a:pPr eaLnBrk="1" hangingPunct="1"/>
            <a:r>
              <a:rPr lang="hr-HR" smtClean="0">
                <a:solidFill>
                  <a:schemeClr val="bg1"/>
                </a:solidFill>
                <a:effectLst/>
              </a:rPr>
              <a:t>Kod dugotrajne nutritivne potpore </a:t>
            </a:r>
            <a:r>
              <a:rPr lang="hr-HR" b="1" smtClean="0">
                <a:solidFill>
                  <a:schemeClr val="bg1"/>
                </a:solidFill>
                <a:effectLst/>
              </a:rPr>
              <a:t>PEG</a:t>
            </a:r>
            <a:r>
              <a:rPr lang="hr-HR" smtClean="0">
                <a:solidFill>
                  <a:schemeClr val="bg1"/>
                </a:solidFill>
                <a:effectLst/>
              </a:rPr>
              <a:t> je bolji od nazogastrične sonde jer ima manje nuspojava i komplikacija, te osigurava bolji status uhranjenosti bolesnika. </a:t>
            </a:r>
          </a:p>
          <a:p>
            <a:pPr eaLnBrk="1" hangingPunct="1"/>
            <a:endParaRPr lang="hr-HR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1"/>
                </a:solidFill>
                <a:effectLst/>
                <a:latin typeface="+mn-lt"/>
              </a:rPr>
              <a:t>Gerijatrijske smjernice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 rtlCol="0">
            <a:normAutofit fontScale="850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hr-HR" dirty="0">
                <a:solidFill>
                  <a:schemeClr val="bg1"/>
                </a:solidFill>
                <a:effectLst/>
              </a:rPr>
              <a:t>Najčešće indikacije za primjenu </a:t>
            </a:r>
            <a:r>
              <a:rPr lang="hr-HR" b="1" dirty="0" err="1">
                <a:solidFill>
                  <a:schemeClr val="bg1"/>
                </a:solidFill>
                <a:effectLst/>
              </a:rPr>
              <a:t>parenteralne</a:t>
            </a:r>
            <a:r>
              <a:rPr lang="hr-HR" b="1" dirty="0">
                <a:solidFill>
                  <a:schemeClr val="bg1"/>
                </a:solidFill>
                <a:effectLst/>
              </a:rPr>
              <a:t> </a:t>
            </a:r>
            <a:r>
              <a:rPr lang="hr-HR" dirty="0">
                <a:solidFill>
                  <a:schemeClr val="bg1"/>
                </a:solidFill>
                <a:effectLst/>
              </a:rPr>
              <a:t>prehrane kod starije populacije su prije svega </a:t>
            </a:r>
            <a:r>
              <a:rPr lang="hr-HR" dirty="0" smtClean="0">
                <a:solidFill>
                  <a:schemeClr val="bg1"/>
                </a:solidFill>
                <a:effectLst/>
              </a:rPr>
              <a:t>NEMOGUĆNOST </a:t>
            </a:r>
            <a:r>
              <a:rPr lang="hr-HR" dirty="0">
                <a:solidFill>
                  <a:schemeClr val="bg1"/>
                </a:solidFill>
                <a:effectLst/>
              </a:rPr>
              <a:t>odgovarajućeg nutritivnog i energetskog unosa enteralnim putem (dulje od 7-10 dana), kod gladovanja duljeg od 3 dana</a:t>
            </a:r>
            <a:r>
              <a:rPr lang="hr-HR">
                <a:solidFill>
                  <a:schemeClr val="bg1"/>
                </a:solidFill>
                <a:effectLst/>
              </a:rPr>
              <a:t>, </a:t>
            </a:r>
            <a:r>
              <a:rPr lang="hr-HR" smtClean="0">
                <a:solidFill>
                  <a:schemeClr val="bg1"/>
                </a:solidFill>
                <a:effectLst/>
              </a:rPr>
              <a:t>kad </a:t>
            </a:r>
            <a:r>
              <a:rPr lang="hr-HR" dirty="0">
                <a:solidFill>
                  <a:schemeClr val="bg1"/>
                </a:solidFill>
                <a:effectLst/>
              </a:rPr>
              <a:t>su </a:t>
            </a:r>
            <a:r>
              <a:rPr lang="hr-HR" dirty="0" err="1">
                <a:solidFill>
                  <a:schemeClr val="bg1"/>
                </a:solidFill>
                <a:effectLst/>
              </a:rPr>
              <a:t>peroralni</a:t>
            </a:r>
            <a:r>
              <a:rPr lang="hr-HR" dirty="0">
                <a:solidFill>
                  <a:schemeClr val="bg1"/>
                </a:solidFill>
                <a:effectLst/>
              </a:rPr>
              <a:t> i/ili enteralni unos hrane nemogući ili kontraindicirani, odnosno kada procijenimo da je predviđena korist veća od potencijalnog rizika. </a:t>
            </a:r>
            <a:endParaRPr lang="hr-HR" dirty="0" smtClean="0">
              <a:solidFill>
                <a:schemeClr val="bg1"/>
              </a:solidFill>
              <a:effectLst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hr-HR" dirty="0" err="1" smtClean="0">
                <a:solidFill>
                  <a:schemeClr val="bg1"/>
                </a:solidFill>
                <a:effectLst/>
              </a:rPr>
              <a:t>Parenteralnu</a:t>
            </a:r>
            <a:r>
              <a:rPr lang="hr-HR" dirty="0" smtClean="0">
                <a:solidFill>
                  <a:schemeClr val="bg1"/>
                </a:solidFill>
                <a:effectLst/>
              </a:rPr>
              <a:t> </a:t>
            </a:r>
            <a:r>
              <a:rPr lang="hr-HR" dirty="0">
                <a:solidFill>
                  <a:schemeClr val="bg1"/>
                </a:solidFill>
                <a:effectLst/>
              </a:rPr>
              <a:t>prehranu treba smatrati </a:t>
            </a:r>
            <a:r>
              <a:rPr lang="hr-HR" b="1" dirty="0">
                <a:solidFill>
                  <a:schemeClr val="bg1"/>
                </a:solidFill>
                <a:effectLst/>
              </a:rPr>
              <a:t>medicinskim tretmanom</a:t>
            </a:r>
            <a:r>
              <a:rPr lang="hr-HR" dirty="0">
                <a:solidFill>
                  <a:schemeClr val="bg1"/>
                </a:solidFill>
                <a:effectLst/>
              </a:rPr>
              <a:t>, a ne osnovnom njegom.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hr-HR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0"/>
            <a:ext cx="4680520" cy="6571404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effectLst/>
                <a:latin typeface="+mn-lt"/>
              </a:rPr>
              <a:t>Parenteralna prehrana</a:t>
            </a:r>
          </a:p>
        </p:txBody>
      </p:sp>
      <p:sp>
        <p:nvSpPr>
          <p:cNvPr id="227330" name="Content Placeholder 2"/>
          <p:cNvSpPr>
            <a:spLocks noGrp="1"/>
          </p:cNvSpPr>
          <p:nvPr>
            <p:ph idx="1"/>
          </p:nvPr>
        </p:nvSpPr>
        <p:spPr>
          <a:xfrm>
            <a:off x="539750" y="1557338"/>
            <a:ext cx="800735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800" smtClean="0">
                <a:effectLst/>
              </a:rPr>
              <a:t>Ovisno o fazi osnovne bolesti:</a:t>
            </a:r>
            <a:endParaRPr lang="en-GB" sz="2800" smtClean="0"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2800" smtClean="0">
                <a:effectLst/>
              </a:rPr>
              <a:t>Kurativna faza </a:t>
            </a:r>
            <a:r>
              <a:rPr lang="en-GB" sz="2800" smtClean="0">
                <a:effectLst/>
              </a:rPr>
              <a:t>– </a:t>
            </a:r>
            <a:r>
              <a:rPr lang="hr-HR" sz="2800" smtClean="0">
                <a:effectLst/>
              </a:rPr>
              <a:t>DA</a:t>
            </a:r>
            <a:endParaRPr lang="en-GB" sz="2800" smtClean="0"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effectLst/>
              </a:rPr>
              <a:t>Pal</a:t>
            </a:r>
            <a:r>
              <a:rPr lang="hr-HR" sz="2800" smtClean="0">
                <a:effectLst/>
              </a:rPr>
              <a:t>ijativna</a:t>
            </a:r>
            <a:r>
              <a:rPr lang="en-GB" sz="2800" smtClean="0">
                <a:effectLst/>
              </a:rPr>
              <a:t> – </a:t>
            </a:r>
            <a:r>
              <a:rPr lang="hr-HR" sz="2800" smtClean="0">
                <a:effectLst/>
              </a:rPr>
              <a:t>individualno</a:t>
            </a:r>
            <a:endParaRPr lang="en-GB" sz="2800" smtClean="0"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>
                <a:effectLst/>
              </a:rPr>
              <a:t>Terminal</a:t>
            </a:r>
            <a:r>
              <a:rPr lang="hr-HR" sz="2800" smtClean="0">
                <a:effectLst/>
              </a:rPr>
              <a:t>na</a:t>
            </a:r>
            <a:r>
              <a:rPr lang="en-GB" sz="2800" smtClean="0">
                <a:effectLst/>
              </a:rPr>
              <a:t> </a:t>
            </a:r>
            <a:r>
              <a:rPr lang="hr-HR" sz="2800" smtClean="0">
                <a:effectLst/>
              </a:rPr>
              <a:t>faza</a:t>
            </a:r>
            <a:r>
              <a:rPr lang="en-GB" sz="2800" smtClean="0">
                <a:effectLst/>
              </a:rPr>
              <a:t> –</a:t>
            </a:r>
            <a:r>
              <a:rPr lang="hr-HR" sz="2800" smtClean="0">
                <a:effectLst/>
              </a:rPr>
              <a:t> NE</a:t>
            </a:r>
          </a:p>
          <a:p>
            <a:pPr>
              <a:buFontTx/>
              <a:buNone/>
            </a:pPr>
            <a:endParaRPr lang="hr-HR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Malnutricija</a:t>
            </a:r>
            <a:endParaRPr lang="en-GB" sz="240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Gubitak tjelesne težine</a:t>
            </a:r>
            <a:endParaRPr lang="en-GB" sz="240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Smanjen apetit i rana sitost          kada enteralna ili</a:t>
            </a:r>
            <a:endParaRPr lang="en-GB" sz="240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Teškoće pri gutanju                      peroralna prehrana  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Zatajenje GIT-a                            nisu moguće</a:t>
            </a:r>
            <a:endParaRPr lang="hr-HR" smtClean="0">
              <a:effectLst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4572000" y="4071938"/>
            <a:ext cx="642938" cy="207168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22733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757863" y="1885950"/>
            <a:ext cx="29146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effectLst/>
                <a:latin typeface="+mn-lt"/>
              </a:rPr>
              <a:t>Parenteral</a:t>
            </a:r>
            <a:r>
              <a:rPr lang="hr-HR" smtClean="0">
                <a:effectLst/>
                <a:latin typeface="+mn-lt"/>
              </a:rPr>
              <a:t>na prehrana</a:t>
            </a:r>
            <a:endParaRPr lang="en-GB" smtClean="0">
              <a:effectLst/>
              <a:latin typeface="+mn-lt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600200"/>
            <a:ext cx="8715375" cy="4525963"/>
          </a:xfrm>
        </p:spPr>
        <p:txBody>
          <a:bodyPr/>
          <a:lstStyle/>
          <a:p>
            <a:pPr eaLnBrk="1" hangingPunct="1"/>
            <a:r>
              <a:rPr lang="hr-HR" smtClean="0">
                <a:effectLst/>
              </a:rPr>
              <a:t>Kada je vrijeme za parenteralnu prehranu?</a:t>
            </a:r>
          </a:p>
          <a:p>
            <a:pPr eaLnBrk="1" hangingPunct="1"/>
            <a:r>
              <a:rPr lang="hr-HR" smtClean="0">
                <a:effectLst/>
              </a:rPr>
              <a:t>STUDIJE (</a:t>
            </a:r>
            <a:r>
              <a:rPr lang="pl-PL" smtClean="0">
                <a:effectLst/>
              </a:rPr>
              <a:t>Italija, Australija i Kanada</a:t>
            </a:r>
            <a:r>
              <a:rPr lang="hr-HR" smtClean="0">
                <a:effectLst/>
              </a:rPr>
              <a:t>)</a:t>
            </a:r>
          </a:p>
          <a:p>
            <a:pPr eaLnBrk="1" hangingPunct="1">
              <a:buFontTx/>
              <a:buNone/>
            </a:pPr>
            <a:r>
              <a:rPr lang="hr-HR" sz="2400" smtClean="0">
                <a:effectLst/>
              </a:rPr>
              <a:t>     3% bolesnika </a:t>
            </a:r>
          </a:p>
          <a:p>
            <a:pPr eaLnBrk="1" hangingPunct="1"/>
            <a:endParaRPr lang="hr-HR" smtClean="0">
              <a:effectLst/>
            </a:endParaRPr>
          </a:p>
          <a:p>
            <a:pPr eaLnBrk="1" hangingPunct="1"/>
            <a:endParaRPr lang="hr-HR" smtClean="0">
              <a:effectLst/>
            </a:endParaRPr>
          </a:p>
          <a:p>
            <a:pPr eaLnBrk="1" hangingPunct="1"/>
            <a:r>
              <a:rPr lang="hr-HR" smtClean="0">
                <a:effectLst/>
              </a:rPr>
              <a:t>CVC? Periferna parenteralna prehrana</a:t>
            </a:r>
          </a:p>
          <a:p>
            <a:pPr eaLnBrk="1" hangingPunct="1"/>
            <a:r>
              <a:rPr lang="hr-HR" smtClean="0">
                <a:effectLst/>
              </a:rPr>
              <a:t>Kućna parenteralna prehrana HPN</a:t>
            </a:r>
          </a:p>
          <a:p>
            <a:pPr eaLnBrk="1" hangingPunct="1"/>
            <a:r>
              <a:rPr lang="hr-HR" smtClean="0">
                <a:effectLst/>
              </a:rPr>
              <a:t>Komplikacije (infekcije, pneumotoraks…)</a:t>
            </a:r>
          </a:p>
          <a:p>
            <a:pPr eaLnBrk="1" hangingPunct="1"/>
            <a:r>
              <a:rPr lang="hr-HR" smtClean="0">
                <a:effectLst/>
              </a:rPr>
              <a:t>Cost – benefit</a:t>
            </a:r>
            <a:endParaRPr lang="en-GB" smtClean="0">
              <a:effectLst/>
            </a:endParaRPr>
          </a:p>
        </p:txBody>
      </p:sp>
      <p:sp>
        <p:nvSpPr>
          <p:cNvPr id="228355" name="TextBox 4"/>
          <p:cNvSpPr txBox="1">
            <a:spLocks noChangeArrowheads="1"/>
          </p:cNvSpPr>
          <p:nvPr/>
        </p:nvSpPr>
        <p:spPr bwMode="auto">
          <a:xfrm>
            <a:off x="5357813" y="3500438"/>
            <a:ext cx="4286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Lundholm et al. 2004.</a:t>
            </a:r>
          </a:p>
          <a:p>
            <a:r>
              <a:rPr lang="hr-HR"/>
              <a:t>Bozzetti et al. 2002.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3600" smtClean="0">
                <a:solidFill>
                  <a:schemeClr val="tx1"/>
                </a:solidFill>
                <a:effectLst/>
                <a:latin typeface="Arial" charset="0"/>
              </a:rPr>
              <a:t>Parenteralna prehrana</a:t>
            </a:r>
          </a:p>
        </p:txBody>
      </p:sp>
      <p:sp>
        <p:nvSpPr>
          <p:cNvPr id="23040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mtClean="0">
                <a:effectLst/>
              </a:rPr>
              <a:t>omogućava povećanje ili osigurava unos prehrambenih tvari u bolesnika u kojih</a:t>
            </a:r>
          </a:p>
          <a:p>
            <a:pPr eaLnBrk="1" hangingPunct="1"/>
            <a:endParaRPr lang="hr-HR" smtClean="0">
              <a:effectLst/>
            </a:endParaRPr>
          </a:p>
          <a:p>
            <a:pPr lvl="1" eaLnBrk="1" hangingPunct="1"/>
            <a:r>
              <a:rPr lang="hr-HR" smtClean="0">
                <a:effectLst/>
              </a:rPr>
              <a:t>normalan enteralan unos nije moguć i/ili je neadekvatan</a:t>
            </a:r>
          </a:p>
          <a:p>
            <a:pPr lvl="1" eaLnBrk="1" hangingPunct="1"/>
            <a:r>
              <a:rPr lang="hr-HR" smtClean="0">
                <a:effectLst/>
              </a:rPr>
              <a:t>ili je kontraindiciran</a:t>
            </a:r>
          </a:p>
          <a:p>
            <a:pPr lvl="1" eaLnBrk="1" hangingPunct="1"/>
            <a:r>
              <a:rPr lang="hr-HR" smtClean="0">
                <a:effectLst/>
              </a:rPr>
              <a:t>ili ga bolesnik ne prihvaća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3600" smtClean="0">
                <a:solidFill>
                  <a:schemeClr val="tx1"/>
                </a:solidFill>
                <a:effectLst/>
                <a:latin typeface="Arial" charset="0"/>
              </a:rPr>
              <a:t>Parenteralna prehrana</a:t>
            </a:r>
            <a:br>
              <a:rPr lang="hr-HR" sz="360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hr-HR" sz="3600" smtClean="0">
                <a:solidFill>
                  <a:schemeClr val="tx1"/>
                </a:solidFill>
                <a:effectLst/>
                <a:latin typeface="Arial" charset="0"/>
              </a:rPr>
              <a:t>terapijski ciljevi</a:t>
            </a:r>
          </a:p>
        </p:txBody>
      </p:sp>
      <p:sp>
        <p:nvSpPr>
          <p:cNvPr id="23142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400" b="1" smtClean="0">
                <a:effectLst/>
              </a:rPr>
              <a:t>poboljšanje</a:t>
            </a:r>
            <a:r>
              <a:rPr lang="hr-HR" sz="2400" smtClean="0">
                <a:effectLst/>
              </a:rPr>
              <a:t> općeg stanja i/ili tjelesnih funkcija</a:t>
            </a:r>
          </a:p>
          <a:p>
            <a:pPr eaLnBrk="1" hangingPunct="1">
              <a:lnSpc>
                <a:spcPct val="90000"/>
              </a:lnSpc>
            </a:pPr>
            <a:endParaRPr lang="hr-HR" sz="240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400" b="1" smtClean="0">
                <a:effectLst/>
              </a:rPr>
              <a:t>preveniranje</a:t>
            </a:r>
            <a:r>
              <a:rPr lang="hr-HR" sz="2400" smtClean="0">
                <a:effectLst/>
              </a:rPr>
              <a:t> i liječenje malnutricije i kaheksije</a:t>
            </a:r>
          </a:p>
          <a:p>
            <a:pPr eaLnBrk="1" hangingPunct="1">
              <a:lnSpc>
                <a:spcPct val="90000"/>
              </a:lnSpc>
            </a:pPr>
            <a:endParaRPr lang="hr-HR" sz="240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400" b="1" smtClean="0">
                <a:effectLst/>
              </a:rPr>
              <a:t>poboljšanje</a:t>
            </a:r>
            <a:r>
              <a:rPr lang="hr-HR" sz="2400" smtClean="0">
                <a:effectLst/>
              </a:rPr>
              <a:t> slijeđenja (compliance)  antitumorskog liječenja</a:t>
            </a:r>
          </a:p>
          <a:p>
            <a:pPr eaLnBrk="1" hangingPunct="1">
              <a:lnSpc>
                <a:spcPct val="90000"/>
              </a:lnSpc>
            </a:pPr>
            <a:endParaRPr lang="hr-HR" sz="240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lakše </a:t>
            </a:r>
            <a:r>
              <a:rPr lang="hr-HR" sz="2400" b="1" smtClean="0">
                <a:effectLst/>
              </a:rPr>
              <a:t>podnašanje </a:t>
            </a:r>
            <a:r>
              <a:rPr lang="hr-HR" sz="2400" smtClean="0">
                <a:effectLst/>
              </a:rPr>
              <a:t>nuspojava antitumorskog liječenja</a:t>
            </a:r>
          </a:p>
          <a:p>
            <a:pPr eaLnBrk="1" hangingPunct="1">
              <a:lnSpc>
                <a:spcPct val="90000"/>
              </a:lnSpc>
            </a:pPr>
            <a:endParaRPr lang="hr-HR" sz="240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400" b="1" smtClean="0">
                <a:effectLst/>
              </a:rPr>
              <a:t>poboljšanje</a:t>
            </a:r>
            <a:r>
              <a:rPr lang="hr-HR" sz="2400" smtClean="0">
                <a:effectLst/>
              </a:rPr>
              <a:t> kvalitete života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3600" smtClean="0">
                <a:solidFill>
                  <a:schemeClr val="tx1"/>
                </a:solidFill>
                <a:effectLst/>
                <a:latin typeface="Arial" charset="0"/>
              </a:rPr>
              <a:t>Parenteralna prehrana</a:t>
            </a:r>
            <a:br>
              <a:rPr lang="hr-HR" sz="360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hr-HR" sz="3600" smtClean="0">
                <a:solidFill>
                  <a:schemeClr val="tx1"/>
                </a:solidFill>
                <a:effectLst/>
                <a:latin typeface="Arial" charset="0"/>
              </a:rPr>
              <a:t>terapijski ciljevi</a:t>
            </a:r>
          </a:p>
        </p:txBody>
      </p:sp>
      <p:sp>
        <p:nvSpPr>
          <p:cNvPr id="23245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hr-HR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hr-HR" smtClean="0">
                <a:effectLst/>
              </a:rPr>
              <a:t>PN je nedjelotvorna i vjerojatno štetna za “non-aphagic” onkološke bolesnike u kojih ne postoje gastrointestinalni uzroci za zatajenje crijeva</a:t>
            </a:r>
          </a:p>
          <a:p>
            <a:pPr eaLnBrk="1" hangingPunct="1">
              <a:lnSpc>
                <a:spcPct val="90000"/>
              </a:lnSpc>
            </a:pPr>
            <a:endParaRPr lang="hr-HR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hr-HR" smtClean="0">
                <a:effectLst/>
              </a:rPr>
              <a:t>PN se preporuča za bolesnike s teškim mukozitisom ili radijacijskim enteritisom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mtClean="0">
                <a:effectLst/>
                <a:latin typeface="Arial" charset="0"/>
              </a:rPr>
              <a:t>Učinci pothranjenosti</a:t>
            </a:r>
          </a:p>
        </p:txBody>
      </p:sp>
      <p:sp>
        <p:nvSpPr>
          <p:cNvPr id="1945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905000"/>
            <a:ext cx="3929063" cy="4191000"/>
          </a:xfrm>
          <a:noFill/>
        </p:spPr>
        <p:txBody>
          <a:bodyPr/>
          <a:lstStyle/>
          <a:p>
            <a:pPr eaLnBrk="1" hangingPunct="1"/>
            <a:endParaRPr lang="hr-HR" sz="2800" b="1" smtClean="0">
              <a:effectLst/>
            </a:endParaRPr>
          </a:p>
          <a:p>
            <a:pPr eaLnBrk="1" hangingPunct="1"/>
            <a:r>
              <a:rPr lang="hr-HR" sz="2800" b="1" smtClean="0">
                <a:effectLst/>
              </a:rPr>
              <a:t>komplikacije </a:t>
            </a:r>
            <a:r>
              <a:rPr lang="hr-HR" sz="2800" smtClean="0">
                <a:effectLst/>
              </a:rPr>
              <a:t>(upala, sepsa, bol)</a:t>
            </a:r>
            <a:endParaRPr lang="en-US" sz="2800" smtClean="0">
              <a:effectLst/>
            </a:endParaRPr>
          </a:p>
          <a:p>
            <a:pPr eaLnBrk="1" hangingPunct="1"/>
            <a:r>
              <a:rPr lang="hr-HR" sz="2800" smtClean="0">
                <a:effectLst/>
              </a:rPr>
              <a:t>smrtnost</a:t>
            </a:r>
          </a:p>
          <a:p>
            <a:pPr eaLnBrk="1" hangingPunct="1"/>
            <a:r>
              <a:rPr lang="hr-HR" sz="2800" smtClean="0">
                <a:effectLst/>
              </a:rPr>
              <a:t>hospitalizacija</a:t>
            </a:r>
            <a:endParaRPr lang="en-US" sz="2800" smtClean="0">
              <a:effectLst/>
            </a:endParaRPr>
          </a:p>
          <a:p>
            <a:pPr eaLnBrk="1" hangingPunct="1"/>
            <a:r>
              <a:rPr lang="hr-HR" sz="2800" smtClean="0">
                <a:effectLst/>
              </a:rPr>
              <a:t>cijena liječenja</a:t>
            </a:r>
          </a:p>
          <a:p>
            <a:pPr eaLnBrk="1" hangingPunct="1"/>
            <a:endParaRPr lang="hr-HR" sz="2800" smtClean="0">
              <a:effectLst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16488" y="1905000"/>
            <a:ext cx="3929062" cy="4191000"/>
          </a:xfrm>
          <a:noFill/>
        </p:spPr>
        <p:txBody>
          <a:bodyPr/>
          <a:lstStyle/>
          <a:p>
            <a:pPr eaLnBrk="1" hangingPunct="1"/>
            <a:endParaRPr lang="hr-HR" sz="2800" b="1" smtClean="0">
              <a:effectLst/>
            </a:endParaRPr>
          </a:p>
          <a:p>
            <a:pPr eaLnBrk="1" hangingPunct="1"/>
            <a:r>
              <a:rPr lang="hr-HR" sz="2800" b="1" smtClean="0">
                <a:effectLst/>
              </a:rPr>
              <a:t>kvaliteta života</a:t>
            </a:r>
            <a:r>
              <a:rPr lang="hr-HR" sz="2800" smtClean="0">
                <a:effectLst/>
              </a:rPr>
              <a:t> </a:t>
            </a:r>
          </a:p>
          <a:p>
            <a:pPr eaLnBrk="1" hangingPunct="1"/>
            <a:r>
              <a:rPr lang="hr-HR" sz="2800" smtClean="0">
                <a:effectLst/>
              </a:rPr>
              <a:t>funkcije različitih organskih sustava (kardiovaskularni, respiratorni, imuno, gastrointestinalni)</a:t>
            </a:r>
            <a:endParaRPr lang="en-US" sz="2800" smtClean="0">
              <a:effectLst/>
            </a:endParaRPr>
          </a:p>
          <a:p>
            <a:pPr eaLnBrk="1" hangingPunct="1"/>
            <a:endParaRPr lang="hr-HR" sz="2800" smtClean="0">
              <a:effectLst/>
            </a:endParaRPr>
          </a:p>
        </p:txBody>
      </p:sp>
      <p:sp>
        <p:nvSpPr>
          <p:cNvPr id="19460" name="AutoShape 7"/>
          <p:cNvSpPr>
            <a:spLocks noChangeArrowheads="1"/>
          </p:cNvSpPr>
          <p:nvPr/>
        </p:nvSpPr>
        <p:spPr bwMode="auto">
          <a:xfrm>
            <a:off x="179388" y="1989138"/>
            <a:ext cx="381000" cy="3429000"/>
          </a:xfrm>
          <a:prstGeom prst="upArrow">
            <a:avLst>
              <a:gd name="adj1" fmla="val 50000"/>
              <a:gd name="adj2" fmla="val 225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9461" name="AutoShape 8"/>
          <p:cNvSpPr>
            <a:spLocks noChangeArrowheads="1"/>
          </p:cNvSpPr>
          <p:nvPr/>
        </p:nvSpPr>
        <p:spPr bwMode="auto">
          <a:xfrm>
            <a:off x="8459788" y="2349500"/>
            <a:ext cx="396875" cy="2971800"/>
          </a:xfrm>
          <a:prstGeom prst="downArrow">
            <a:avLst>
              <a:gd name="adj1" fmla="val 50000"/>
              <a:gd name="adj2" fmla="val 1872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3600" smtClean="0">
                <a:solidFill>
                  <a:schemeClr val="tx1"/>
                </a:solidFill>
                <a:effectLst/>
                <a:latin typeface="Arial" charset="0"/>
              </a:rPr>
              <a:t>Kad početi s parenteralnom prehranom?</a:t>
            </a:r>
          </a:p>
        </p:txBody>
      </p:sp>
      <p:sp>
        <p:nvSpPr>
          <p:cNvPr id="23347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mtClean="0">
                <a:effectLst/>
              </a:rPr>
              <a:t>u bolesnika u malnutriciji / kaheksiji</a:t>
            </a:r>
          </a:p>
          <a:p>
            <a:pPr eaLnBrk="1" hangingPunct="1"/>
            <a:endParaRPr lang="hr-HR" smtClean="0">
              <a:effectLst/>
            </a:endParaRPr>
          </a:p>
          <a:p>
            <a:pPr eaLnBrk="1" hangingPunct="1"/>
            <a:r>
              <a:rPr lang="hr-HR" smtClean="0">
                <a:effectLst/>
              </a:rPr>
              <a:t>ukoliko je predvidivo da bolesnik neće moći jesti ≥ 7 dana</a:t>
            </a:r>
          </a:p>
          <a:p>
            <a:pPr eaLnBrk="1" hangingPunct="1"/>
            <a:endParaRPr lang="hr-HR" smtClean="0">
              <a:effectLst/>
            </a:endParaRPr>
          </a:p>
          <a:p>
            <a:pPr eaLnBrk="1" hangingPunct="1"/>
            <a:r>
              <a:rPr lang="hr-HR" smtClean="0">
                <a:effectLst/>
              </a:rPr>
              <a:t>neodgovarajućeg unosa hrane (&lt;60% energetskih potreba) kroz ≥ 10 dana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125538"/>
            <a:ext cx="8385175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3600" smtClean="0">
                <a:effectLst/>
                <a:latin typeface="Arial" charset="0"/>
              </a:rPr>
              <a:t> </a:t>
            </a:r>
            <a:r>
              <a:rPr lang="hr-HR" sz="3200" smtClean="0">
                <a:solidFill>
                  <a:schemeClr val="tx1"/>
                </a:solidFill>
                <a:effectLst/>
                <a:latin typeface="Arial" charset="0"/>
              </a:rPr>
              <a:t>Može li parenteralna prehrana poboljšati prehrambeni status u onkoloških bolesnika?</a:t>
            </a:r>
          </a:p>
        </p:txBody>
      </p:sp>
      <p:sp>
        <p:nvSpPr>
          <p:cNvPr id="2344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624138"/>
            <a:ext cx="8007350" cy="2460625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smtClean="0">
                <a:effectLst/>
              </a:rPr>
              <a:t>				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effectLst/>
              </a:rPr>
              <a:t>				</a:t>
            </a:r>
            <a:r>
              <a:rPr lang="hr-HR" b="1" smtClean="0">
                <a:effectLst/>
              </a:rPr>
              <a:t>DA</a:t>
            </a:r>
          </a:p>
          <a:p>
            <a:pPr eaLnBrk="1" hangingPunct="1">
              <a:buFont typeface="Wingdings" pitchFamily="2" charset="2"/>
              <a:buNone/>
            </a:pPr>
            <a:endParaRPr lang="hr-HR" b="1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effectLst/>
              </a:rPr>
              <a:t>	ukoliko prehrambena deplecija nije 			ekstremna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hr-HR" sz="3600" smtClean="0">
                <a:solidFill>
                  <a:schemeClr val="tx1"/>
                </a:solidFill>
                <a:effectLst/>
                <a:latin typeface="Arial" charset="0"/>
              </a:rPr>
              <a:t>Sastav pripravaka za PN</a:t>
            </a:r>
          </a:p>
        </p:txBody>
      </p:sp>
      <p:sp>
        <p:nvSpPr>
          <p:cNvPr id="23552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mtClean="0">
                <a:effectLst/>
              </a:rPr>
              <a:t>energetski unos 30 -35 kcal/kg/dan</a:t>
            </a:r>
          </a:p>
          <a:p>
            <a:pPr eaLnBrk="1" hangingPunct="1"/>
            <a:r>
              <a:rPr lang="hr-HR" smtClean="0">
                <a:effectLst/>
              </a:rPr>
              <a:t>energetski omjer 1:1 za lipide : glukoza</a:t>
            </a:r>
          </a:p>
          <a:p>
            <a:pPr eaLnBrk="1" hangingPunct="1"/>
            <a:r>
              <a:rPr lang="hr-HR" smtClean="0">
                <a:effectLst/>
              </a:rPr>
              <a:t>sastav lipida ?</a:t>
            </a:r>
          </a:p>
          <a:p>
            <a:pPr lvl="3" eaLnBrk="1" hangingPunct="1"/>
            <a:r>
              <a:rPr lang="hr-HR" sz="2400" smtClean="0">
                <a:effectLst/>
                <a:sym typeface="Symbol" pitchFamily="18" charset="2"/>
              </a:rPr>
              <a:t>-3 masne kiseline, EPA</a:t>
            </a:r>
            <a:r>
              <a:rPr lang="hr-HR" sz="2400" smtClean="0">
                <a:effectLst/>
              </a:rPr>
              <a:t>     </a:t>
            </a:r>
            <a:br>
              <a:rPr lang="hr-HR" sz="2400" smtClean="0">
                <a:effectLst/>
              </a:rPr>
            </a:br>
            <a:endParaRPr lang="hr-HR" sz="2400" smtClean="0">
              <a:effectLst/>
            </a:endParaRPr>
          </a:p>
          <a:p>
            <a:pPr eaLnBrk="1" hangingPunct="1"/>
            <a:r>
              <a:rPr lang="hr-HR" smtClean="0">
                <a:effectLst/>
              </a:rPr>
              <a:t>optimalan unos dušika ?</a:t>
            </a:r>
          </a:p>
          <a:p>
            <a:pPr lvl="3" eaLnBrk="1" hangingPunct="1"/>
            <a:r>
              <a:rPr lang="hr-HR" sz="2400" smtClean="0">
                <a:effectLst/>
              </a:rPr>
              <a:t>minimalan 1 g/kg/dan</a:t>
            </a:r>
          </a:p>
          <a:p>
            <a:pPr lvl="3" eaLnBrk="1" hangingPunct="1"/>
            <a:r>
              <a:rPr lang="hr-HR" sz="2400" smtClean="0">
                <a:effectLst/>
              </a:rPr>
              <a:t>cilj 1.2–2 g/kg/dan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3600" smtClean="0">
                <a:solidFill>
                  <a:schemeClr val="tx1"/>
                </a:solidFill>
                <a:effectLst/>
                <a:latin typeface="Arial" charset="0"/>
              </a:rPr>
              <a:t>Dugotrajna PN (kod kuće) za neizlječive onkološke bolesnike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z="2000" smtClean="0">
                <a:effectLst/>
              </a:rPr>
              <a:t>može ukoliko se oni ne mogu hraniti oralno ili enteralno a</a:t>
            </a:r>
          </a:p>
          <a:p>
            <a:pPr eaLnBrk="1" hangingPunct="1">
              <a:lnSpc>
                <a:spcPct val="80000"/>
              </a:lnSpc>
              <a:defRPr/>
            </a:pPr>
            <a:endParaRPr lang="hr-HR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r-HR" smtClean="0">
                <a:effectLst/>
              </a:rPr>
              <a:t>ukoliko se procjenjuje da će oni prije umrijeti od izgladnjelosti nego li od tumora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r-HR" smtClean="0">
              <a:effectLst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r-HR" smtClean="0">
                <a:effectLst/>
              </a:rPr>
              <a:t>zbog intestinalne opstrukcije i/ili afagije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r-HR" smtClean="0">
              <a:effectLst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r-HR" smtClean="0">
                <a:effectLst/>
              </a:rPr>
              <a:t>izvedbeni status i QoL moraju biti primjereni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hr-HR" smtClean="0">
              <a:effectLst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hr-HR" smtClean="0">
                <a:effectLst/>
              </a:rPr>
              <a:t>mora postojati i motivacija kod bolesnika i rodbine za PN u kućnim uvjerima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3200" smtClean="0">
                <a:solidFill>
                  <a:schemeClr val="tx1"/>
                </a:solidFill>
                <a:effectLst/>
                <a:latin typeface="Arial" charset="0"/>
              </a:rPr>
              <a:t>Home TPN</a:t>
            </a:r>
            <a:br>
              <a:rPr lang="hr-HR" sz="320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hr-HR" sz="2000" smtClean="0">
                <a:solidFill>
                  <a:schemeClr val="tx1"/>
                </a:solidFill>
                <a:effectLst/>
                <a:latin typeface="Arial" charset="0"/>
              </a:rPr>
              <a:t>Survival curve of 620 cancer patients in the register of the Italian Society of Parenteral and Enteral Nutrition</a:t>
            </a:r>
          </a:p>
        </p:txBody>
      </p:sp>
      <p:pic>
        <p:nvPicPr>
          <p:cNvPr id="237570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82800" y="2335213"/>
            <a:ext cx="6483350" cy="3722687"/>
          </a:xfrm>
        </p:spPr>
      </p:pic>
      <p:sp>
        <p:nvSpPr>
          <p:cNvPr id="237571" name="Rectangle 4"/>
          <p:cNvSpPr>
            <a:spLocks noChangeArrowheads="1"/>
          </p:cNvSpPr>
          <p:nvPr/>
        </p:nvSpPr>
        <p:spPr bwMode="auto">
          <a:xfrm>
            <a:off x="3703638" y="3357563"/>
            <a:ext cx="54403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sz="1600" b="1"/>
              <a:t>a median survival of about 3 months, </a:t>
            </a:r>
          </a:p>
          <a:p>
            <a:r>
              <a:rPr lang="hr-HR" sz="1600" b="1"/>
              <a:t>with 25–30% of patients surviving more than 6 months</a:t>
            </a:r>
          </a:p>
        </p:txBody>
      </p:sp>
      <p:sp>
        <p:nvSpPr>
          <p:cNvPr id="237572" name="Rectangle 5"/>
          <p:cNvSpPr>
            <a:spLocks noChangeArrowheads="1"/>
          </p:cNvSpPr>
          <p:nvPr/>
        </p:nvSpPr>
        <p:spPr bwMode="auto">
          <a:xfrm>
            <a:off x="1979613" y="6137275"/>
            <a:ext cx="63420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sz="1200"/>
              <a:t>Bozzetti  F. Basics in Clinical Nutrition: Nutritional support in cancer. </a:t>
            </a:r>
          </a:p>
          <a:p>
            <a:r>
              <a:rPr lang="hr-HR" sz="1200"/>
              <a:t>ESPEN, the European e-Journal of Clinical Nutrition and Metabolism 5 (2010) e148–e152.</a:t>
            </a:r>
            <a:r>
              <a:rPr lang="hr-H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mtClean="0">
                <a:solidFill>
                  <a:schemeClr val="tx1"/>
                </a:solidFill>
                <a:effectLst/>
                <a:latin typeface="Arial" charset="0"/>
              </a:rPr>
              <a:t>PE prehrana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z="3000" smtClean="0">
                <a:effectLst/>
              </a:rPr>
              <a:t>voditi računa da se u dobroj namjeri ne izazove </a:t>
            </a:r>
            <a:r>
              <a:rPr lang="hr-HR" sz="3000" smtClean="0">
                <a:solidFill>
                  <a:srgbClr val="FF0000"/>
                </a:solidFill>
                <a:effectLst/>
              </a:rPr>
              <a:t>preopterećenje</a:t>
            </a:r>
            <a:r>
              <a:rPr lang="hr-HR" sz="3000" smtClean="0">
                <a:effectLst/>
              </a:rPr>
              <a:t> bolesnika 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r-HR" sz="2600" smtClean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600" smtClean="0">
                <a:effectLst/>
              </a:rPr>
              <a:t>nutritivnim sastojcima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r-HR" sz="2600" smtClean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600" smtClean="0">
                <a:effectLst/>
              </a:rPr>
              <a:t>tekućinom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r-HR" sz="2600" smtClean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600" smtClean="0">
                <a:effectLst/>
              </a:rPr>
              <a:t>elektrolitima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r-HR" sz="2200" smtClean="0">
                <a:effectLst/>
              </a:rPr>
              <a:t>↑ rizika hiperglikemije, tekućinskog (hiperhidracija) i elektrolitskog ekscesa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r-HR" sz="2200" smtClean="0">
                <a:effectLst/>
              </a:rPr>
              <a:t>periferni edemi, ascites, pleuralna efuzija, plućni edem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 eaLnBrk="1" hangingPunct="1"/>
            <a:r>
              <a:rPr lang="hr-HR" sz="2800" smtClean="0">
                <a:effectLst/>
              </a:rPr>
              <a:t>Peroralna prehrana je osnovna njega</a:t>
            </a:r>
            <a:endParaRPr lang="en-GB" sz="2800" smtClean="0">
              <a:effectLst/>
            </a:endParaRPr>
          </a:p>
          <a:p>
            <a:pPr eaLnBrk="1" hangingPunct="1"/>
            <a:r>
              <a:rPr lang="en-GB" sz="2800" smtClean="0">
                <a:effectLst/>
              </a:rPr>
              <a:t>Artifici</a:t>
            </a:r>
            <a:r>
              <a:rPr lang="hr-HR" sz="2800" smtClean="0">
                <a:effectLst/>
              </a:rPr>
              <a:t>je</a:t>
            </a:r>
            <a:r>
              <a:rPr lang="en-GB" sz="2800" smtClean="0">
                <a:effectLst/>
              </a:rPr>
              <a:t>l</a:t>
            </a:r>
            <a:r>
              <a:rPr lang="hr-HR" sz="2800" smtClean="0">
                <a:effectLst/>
              </a:rPr>
              <a:t>na prehrana (enteralna i parenteralna prehrana) nisu osnovna njega</a:t>
            </a:r>
            <a:r>
              <a:rPr lang="en-GB" sz="2800" smtClean="0">
                <a:effectLst/>
              </a:rPr>
              <a:t> </a:t>
            </a:r>
            <a:r>
              <a:rPr lang="hr-HR" sz="2800" smtClean="0">
                <a:effectLst/>
              </a:rPr>
              <a:t>i klasificiraju se kao medicinska intervencija</a:t>
            </a:r>
            <a:endParaRPr lang="en-GB" sz="2800" smtClean="0">
              <a:effectLst/>
            </a:endParaRPr>
          </a:p>
          <a:p>
            <a:pPr algn="ctr" eaLnBrk="1" hangingPunct="1">
              <a:buFontTx/>
              <a:buNone/>
            </a:pPr>
            <a:endParaRPr lang="hr-HR" smtClean="0">
              <a:effectLst/>
            </a:endParaRPr>
          </a:p>
        </p:txBody>
      </p:sp>
      <p:pic>
        <p:nvPicPr>
          <p:cNvPr id="239618" name="Picture 5" descr="scal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4643438"/>
            <a:ext cx="3309938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19" name="TextBox 6"/>
          <p:cNvSpPr txBox="1">
            <a:spLocks noChangeArrowheads="1"/>
          </p:cNvSpPr>
          <p:nvPr/>
        </p:nvSpPr>
        <p:spPr bwMode="auto">
          <a:xfrm>
            <a:off x="4143375" y="4429125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RIZIK</a:t>
            </a:r>
          </a:p>
        </p:txBody>
      </p:sp>
      <p:sp>
        <p:nvSpPr>
          <p:cNvPr id="239620" name="TextBox 7"/>
          <p:cNvSpPr txBox="1">
            <a:spLocks noChangeArrowheads="1"/>
          </p:cNvSpPr>
          <p:nvPr/>
        </p:nvSpPr>
        <p:spPr bwMode="auto">
          <a:xfrm>
            <a:off x="6000750" y="4429125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KORIST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Onkološki bolesnik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hr-HR" sz="2400" smtClean="0">
                <a:effectLst/>
              </a:rPr>
              <a:t>učestalost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hr-HR" sz="2000" smtClean="0">
                <a:effectLst/>
              </a:rPr>
              <a:t>svaka 3-ća do 4-ta osoba</a:t>
            </a:r>
          </a:p>
          <a:p>
            <a:pPr lvl="1" eaLnBrk="1" hangingPunct="1">
              <a:lnSpc>
                <a:spcPct val="70000"/>
              </a:lnSpc>
              <a:defRPr/>
            </a:pPr>
            <a:endParaRPr lang="hr-HR" sz="2400" smtClean="0">
              <a:effectLst/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hr-HR" sz="2400" smtClean="0">
                <a:effectLst/>
              </a:rPr>
              <a:t>učinci tumora</a:t>
            </a:r>
          </a:p>
          <a:p>
            <a:pPr eaLnBrk="1" hangingPunct="1">
              <a:lnSpc>
                <a:spcPct val="70000"/>
              </a:lnSpc>
              <a:defRPr/>
            </a:pPr>
            <a:endParaRPr lang="hr-HR" sz="2400" smtClean="0">
              <a:effectLst/>
            </a:endParaRPr>
          </a:p>
          <a:p>
            <a:pPr lvl="1" eaLnBrk="1" hangingPunct="1">
              <a:lnSpc>
                <a:spcPct val="70000"/>
              </a:lnSpc>
              <a:defRPr/>
            </a:pPr>
            <a:r>
              <a:rPr lang="hr-HR" sz="2000" smtClean="0">
                <a:effectLst/>
              </a:rPr>
              <a:t>razne promjene ili tegobe u organizmu bolesnika</a:t>
            </a:r>
            <a:r>
              <a:rPr lang="hr-HR" sz="2000" smtClean="0">
                <a:effectLst/>
                <a:sym typeface="Symbol" pitchFamily="18" charset="2"/>
              </a:rPr>
              <a:t> (bolest)</a:t>
            </a:r>
          </a:p>
          <a:p>
            <a:pPr eaLnBrk="1" hangingPunct="1">
              <a:lnSpc>
                <a:spcPct val="70000"/>
              </a:lnSpc>
              <a:defRPr/>
            </a:pPr>
            <a:endParaRPr lang="hr-HR" sz="2400" smtClean="0">
              <a:effectLst/>
            </a:endParaRPr>
          </a:p>
          <a:p>
            <a:pPr lvl="1" eaLnBrk="1" hangingPunct="1">
              <a:lnSpc>
                <a:spcPct val="70000"/>
              </a:lnSpc>
              <a:defRPr/>
            </a:pPr>
            <a:r>
              <a:rPr lang="hr-HR" sz="2000" b="1" smtClean="0">
                <a:effectLst/>
              </a:rPr>
              <a:t>izravnim djelovanjem tumora</a:t>
            </a:r>
          </a:p>
          <a:p>
            <a:pPr lvl="2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hr-HR" sz="1800" b="1" smtClean="0">
                <a:effectLst/>
              </a:rPr>
              <a:t>tumorski rast </a:t>
            </a:r>
            <a:r>
              <a:rPr lang="hr-HR" sz="1800" b="1" smtClean="0">
                <a:effectLst/>
                <a:sym typeface="Symbol" pitchFamily="18" charset="2"/>
              </a:rPr>
              <a:t> </a:t>
            </a:r>
            <a:r>
              <a:rPr lang="hr-HR" sz="1800" b="1" smtClean="0">
                <a:effectLst/>
              </a:rPr>
              <a:t>kompresija, infiltracija </a:t>
            </a:r>
            <a:r>
              <a:rPr lang="hr-HR" sz="1800" b="1" smtClean="0">
                <a:effectLst/>
                <a:sym typeface="Symbol" pitchFamily="18" charset="2"/>
              </a:rPr>
              <a:t></a:t>
            </a:r>
            <a:r>
              <a:rPr lang="hr-HR" sz="1800" b="1" smtClean="0">
                <a:effectLst/>
              </a:rPr>
              <a:t> razaranje </a:t>
            </a:r>
            <a:r>
              <a:rPr lang="hr-HR" sz="1800" smtClean="0">
                <a:effectLst/>
              </a:rPr>
              <a:t>susjednih stanica, tkiva i organa </a:t>
            </a:r>
            <a:r>
              <a:rPr lang="hr-HR" sz="1800" smtClean="0">
                <a:effectLst/>
                <a:sym typeface="Symbol" pitchFamily="18" charset="2"/>
              </a:rPr>
              <a:t></a:t>
            </a:r>
            <a:r>
              <a:rPr lang="hr-HR" sz="1800" smtClean="0">
                <a:effectLst/>
              </a:rPr>
              <a:t> </a:t>
            </a:r>
            <a:r>
              <a:rPr lang="hr-HR" sz="1800" smtClean="0">
                <a:solidFill>
                  <a:srgbClr val="FF0000"/>
                </a:solidFill>
                <a:effectLst/>
              </a:rPr>
              <a:t>poremećeno funkcioniranje</a:t>
            </a:r>
            <a:r>
              <a:rPr lang="hr-HR" sz="1800" smtClean="0">
                <a:effectLst/>
              </a:rPr>
              <a:t> organa i org. sustava, </a:t>
            </a:r>
            <a:r>
              <a:rPr lang="hr-HR" sz="1800" smtClean="0">
                <a:solidFill>
                  <a:srgbClr val="FF0000"/>
                </a:solidFill>
                <a:effectLst/>
              </a:rPr>
              <a:t>bol, rizik infekcija</a:t>
            </a:r>
          </a:p>
          <a:p>
            <a:pPr eaLnBrk="1" hangingPunct="1">
              <a:lnSpc>
                <a:spcPct val="70000"/>
              </a:lnSpc>
              <a:defRPr/>
            </a:pPr>
            <a:endParaRPr lang="hr-HR" sz="2400" smtClean="0">
              <a:effectLst/>
            </a:endParaRPr>
          </a:p>
          <a:p>
            <a:pPr lvl="1" eaLnBrk="1" hangingPunct="1">
              <a:lnSpc>
                <a:spcPct val="70000"/>
              </a:lnSpc>
              <a:defRPr/>
            </a:pPr>
            <a:r>
              <a:rPr lang="hr-HR" sz="2000" b="1" smtClean="0">
                <a:effectLst/>
              </a:rPr>
              <a:t>neizravnim djelovanjem</a:t>
            </a:r>
          </a:p>
          <a:p>
            <a:pPr lvl="2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hr-HR" sz="1800" b="1" smtClean="0">
                <a:effectLst/>
              </a:rPr>
              <a:t>solubilnim molekulama </a:t>
            </a:r>
            <a:r>
              <a:rPr lang="hr-HR" sz="1800" b="1" smtClean="0">
                <a:effectLst/>
                <a:sym typeface="Symbol" pitchFamily="18" charset="2"/>
              </a:rPr>
              <a:t> “</a:t>
            </a:r>
            <a:r>
              <a:rPr lang="hr-HR" sz="1800" b="1" smtClean="0">
                <a:effectLst/>
              </a:rPr>
              <a:t>udaljeni” učinci</a:t>
            </a:r>
          </a:p>
          <a:p>
            <a:pPr lvl="2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hr-HR" sz="1800" smtClean="0">
                <a:effectLst/>
              </a:rPr>
              <a:t>razni paraneoplastički sindromi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33375"/>
            <a:ext cx="4570412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690" name="Text Box 3"/>
          <p:cNvSpPr txBox="1">
            <a:spLocks noChangeArrowheads="1"/>
          </p:cNvSpPr>
          <p:nvPr/>
        </p:nvSpPr>
        <p:spPr bwMode="auto">
          <a:xfrm>
            <a:off x="179388" y="6678613"/>
            <a:ext cx="8783637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latin typeface="sans-serif"/>
              </a:rPr>
              <a:t>Copyright ©2007 American Cancer Society</a:t>
            </a:r>
          </a:p>
        </p:txBody>
      </p:sp>
      <p:sp>
        <p:nvSpPr>
          <p:cNvPr id="242691" name="Text Box 4"/>
          <p:cNvSpPr txBox="1">
            <a:spLocks noChangeArrowheads="1"/>
          </p:cNvSpPr>
          <p:nvPr/>
        </p:nvSpPr>
        <p:spPr bwMode="auto">
          <a:xfrm>
            <a:off x="179388" y="5973763"/>
            <a:ext cx="878363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latin typeface="sans-serif"/>
              </a:rPr>
              <a:t>From Loberg, R. D. et al. 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latin typeface="sans-serif"/>
              </a:rPr>
              <a:t>CA Cancer J Clin 2007;57:225-241.</a:t>
            </a:r>
          </a:p>
        </p:txBody>
      </p:sp>
      <p:sp>
        <p:nvSpPr>
          <p:cNvPr id="242692" name="Text Box 5"/>
          <p:cNvSpPr txBox="1">
            <a:spLocks noChangeArrowheads="1"/>
          </p:cNvSpPr>
          <p:nvPr/>
        </p:nvSpPr>
        <p:spPr bwMode="auto">
          <a:xfrm>
            <a:off x="395288" y="304800"/>
            <a:ext cx="26638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>
                <a:latin typeface="sans-serif"/>
              </a:rPr>
              <a:t>Učinci tumora</a:t>
            </a:r>
            <a:endParaRPr lang="en-GB" sz="2000" b="1">
              <a:latin typeface="sans-serif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Onkološki bolesnik</a:t>
            </a:r>
          </a:p>
        </p:txBody>
      </p:sp>
      <p:sp>
        <p:nvSpPr>
          <p:cNvPr id="24473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marL="609600" indent="-609600" eaLnBrk="1" hangingPunct="1"/>
            <a:r>
              <a:rPr lang="hr-HR" smtClean="0">
                <a:effectLst/>
              </a:rPr>
              <a:t>klinička slika, morbiditet i mortalitet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hr-HR" smtClean="0">
                <a:effectLst/>
              </a:rPr>
              <a:t>			ovisi o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hr-HR" smtClean="0">
              <a:effectLst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hr-HR" smtClean="0">
                <a:effectLst/>
              </a:rPr>
              <a:t>zahvaćenim sijelima (organima)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hr-HR" smtClean="0">
                <a:effectLst/>
              </a:rPr>
              <a:t>sistemnom djelovanju tumora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hr-HR" smtClean="0">
                <a:effectLst/>
              </a:rPr>
              <a:t>reakciji organizma bolesnika na tumor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hr-HR" smtClean="0">
                <a:effectLst/>
              </a:rPr>
              <a:t>liječenju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765175"/>
            <a:ext cx="5905500" cy="411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2" name="Rectangle 14"/>
          <p:cNvSpPr>
            <a:spLocks noChangeArrowheads="1"/>
          </p:cNvSpPr>
          <p:nvPr/>
        </p:nvSpPr>
        <p:spPr bwMode="auto">
          <a:xfrm>
            <a:off x="2286000" y="4951413"/>
            <a:ext cx="2862263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hr-HR" sz="2400"/>
              <a:t>Dekubitalni ulkusi</a:t>
            </a:r>
          </a:p>
          <a:p>
            <a:pPr algn="just">
              <a:buFont typeface="Arial" charset="0"/>
              <a:buChar char="•"/>
            </a:pPr>
            <a:r>
              <a:rPr lang="hr-HR" sz="2400"/>
              <a:t>Rizici: </a:t>
            </a:r>
          </a:p>
          <a:p>
            <a:pPr lvl="1" algn="just">
              <a:buFont typeface="Arial" charset="0"/>
              <a:buChar char="•"/>
            </a:pPr>
            <a:r>
              <a:rPr lang="hr-HR"/>
              <a:t>Niski albumini</a:t>
            </a:r>
          </a:p>
          <a:p>
            <a:pPr lvl="1" algn="just">
              <a:buFont typeface="Arial" charset="0"/>
              <a:buChar char="•"/>
            </a:pPr>
            <a:r>
              <a:rPr lang="hr-HR"/>
              <a:t>Nizak unos hrane</a:t>
            </a:r>
          </a:p>
          <a:p>
            <a:pPr lvl="1" algn="just">
              <a:buFont typeface="Arial" charset="0"/>
              <a:buChar char="•"/>
            </a:pPr>
            <a:r>
              <a:rPr lang="hr-HR"/>
              <a:t>Nizak BMI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4000" smtClean="0">
                <a:effectLst/>
                <a:latin typeface="Arial" charset="0"/>
              </a:rPr>
              <a:t>Maligna bolest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r-HR" sz="2600" smtClean="0">
                <a:effectLst/>
              </a:rPr>
              <a:t>neke od manifestacija sistemnog djelovanja tumora i reakcije organizma na tumor su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hr-HR" sz="2600" smtClean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r-HR" sz="3000" smtClean="0">
                <a:effectLst/>
              </a:rPr>
              <a:t>smanjenje aktivnosti (performance status) bolesnika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hr-HR" sz="3000" b="1" smtClean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r-HR" sz="3000" b="1" smtClean="0">
                <a:effectLst/>
              </a:rPr>
              <a:t>pad tjelesne mase (težine)</a:t>
            </a:r>
          </a:p>
          <a:p>
            <a:pPr marL="1009650" lvl="1" indent="-609600" eaLnBrk="1" hangingPunct="1">
              <a:lnSpc>
                <a:spcPct val="90000"/>
              </a:lnSpc>
              <a:defRPr/>
            </a:pPr>
            <a:r>
              <a:rPr lang="hr-HR" sz="2600" b="1" smtClean="0">
                <a:effectLst/>
              </a:rPr>
              <a:t>probavni sustav, metabolizam i apetit</a:t>
            </a:r>
          </a:p>
          <a:p>
            <a:pPr marL="1409700" lvl="2" indent="-609600" eaLnBrk="1" hangingPunct="1">
              <a:lnSpc>
                <a:spcPct val="90000"/>
              </a:lnSpc>
              <a:defRPr/>
            </a:pPr>
            <a:r>
              <a:rPr lang="hr-HR" sz="2200" smtClean="0">
                <a:effectLst/>
                <a:sym typeface="Symbol" pitchFamily="18" charset="2"/>
              </a:rPr>
              <a:t> </a:t>
            </a:r>
            <a:r>
              <a:rPr lang="hr-HR" sz="2200" smtClean="0">
                <a:effectLst/>
              </a:rPr>
              <a:t>bol, </a:t>
            </a:r>
            <a:r>
              <a:rPr lang="hr-HR" sz="2200" smtClean="0">
                <a:effectLst/>
                <a:sym typeface="Symbol" pitchFamily="18" charset="2"/>
              </a:rPr>
              <a:t></a:t>
            </a:r>
            <a:r>
              <a:rPr lang="hr-HR" sz="2200" smtClean="0">
                <a:effectLst/>
              </a:rPr>
              <a:t>infekcije</a:t>
            </a:r>
          </a:p>
          <a:p>
            <a:pPr marL="1409700" lvl="2" indent="-609600" eaLnBrk="1" hangingPunct="1">
              <a:lnSpc>
                <a:spcPct val="90000"/>
              </a:lnSpc>
              <a:defRPr/>
            </a:pPr>
            <a:r>
              <a:rPr lang="hr-HR" sz="2200" smtClean="0">
                <a:effectLst/>
                <a:sym typeface="Symbol" pitchFamily="18" charset="2"/>
              </a:rPr>
              <a:t>malnutricija i/ili kaheksija, hidracija</a:t>
            </a:r>
            <a:endParaRPr lang="hr-HR" sz="22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Maligna bolest</a:t>
            </a:r>
          </a:p>
        </p:txBody>
      </p:sp>
      <p:sp>
        <p:nvSpPr>
          <p:cNvPr id="24678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b="1" smtClean="0">
                <a:effectLst/>
              </a:rPr>
              <a:t>smanjenje aktivnosti i pad tjelesne mase </a:t>
            </a:r>
            <a:r>
              <a:rPr lang="hr-HR" smtClean="0">
                <a:effectLst/>
              </a:rPr>
              <a:t>izaziva i / ili asocira s</a:t>
            </a:r>
          </a:p>
          <a:p>
            <a:pPr eaLnBrk="1" hangingPunct="1"/>
            <a:endParaRPr lang="hr-HR" smtClean="0">
              <a:effectLst/>
            </a:endParaRPr>
          </a:p>
          <a:p>
            <a:pPr eaLnBrk="1" hangingPunct="1"/>
            <a:r>
              <a:rPr lang="hr-HR" smtClean="0">
                <a:effectLst/>
              </a:rPr>
              <a:t>kraćim preživljenjem bolesnika</a:t>
            </a:r>
          </a:p>
          <a:p>
            <a:pPr eaLnBrk="1" hangingPunct="1"/>
            <a:r>
              <a:rPr lang="hr-HR" smtClean="0">
                <a:effectLst/>
              </a:rPr>
              <a:t>otežanim provođenjem aktivnog (radikalnog) liječenja</a:t>
            </a:r>
          </a:p>
          <a:p>
            <a:pPr eaLnBrk="1" hangingPunct="1"/>
            <a:r>
              <a:rPr lang="hr-HR" smtClean="0">
                <a:effectLst/>
              </a:rPr>
              <a:t>izraženijim nuspojavama liječenja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hr-HR" sz="3200" smtClean="0">
                <a:effectLst/>
                <a:latin typeface="Arial" charset="0"/>
              </a:rPr>
              <a:t>Gastroenterološki problemi</a:t>
            </a:r>
            <a:br>
              <a:rPr lang="hr-HR" sz="3200" smtClean="0">
                <a:effectLst/>
                <a:latin typeface="Arial" charset="0"/>
              </a:rPr>
            </a:br>
            <a:r>
              <a:rPr lang="hr-HR" sz="3200" smtClean="0">
                <a:effectLst/>
                <a:latin typeface="Arial" charset="0"/>
              </a:rPr>
              <a:t>=pad tjelesne mase</a:t>
            </a:r>
          </a:p>
        </p:txBody>
      </p:sp>
      <p:sp>
        <p:nvSpPr>
          <p:cNvPr id="247810" name="Content Placeholder 2"/>
          <p:cNvSpPr>
            <a:spLocks noGrp="1"/>
          </p:cNvSpPr>
          <p:nvPr>
            <p:ph idx="4294967295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2200" smtClean="0">
                <a:effectLst/>
              </a:rPr>
              <a:t>uzrokovani tumorom i/ili liječenjem:</a:t>
            </a:r>
          </a:p>
          <a:p>
            <a:pPr lvl="2" eaLnBrk="1" hangingPunct="1">
              <a:lnSpc>
                <a:spcPct val="80000"/>
              </a:lnSpc>
            </a:pPr>
            <a:endParaRPr lang="hr-HR" sz="1700" smtClean="0">
              <a:effectLst/>
            </a:endParaRPr>
          </a:p>
          <a:p>
            <a:pPr lvl="2" eaLnBrk="1" hangingPunct="1">
              <a:lnSpc>
                <a:spcPct val="80000"/>
              </a:lnSpc>
            </a:pPr>
            <a:r>
              <a:rPr lang="hr-HR" sz="1700" smtClean="0">
                <a:effectLst/>
              </a:rPr>
              <a:t>prehrana i hidracija (žvakanje, gutanje, apsorpcija, fistula)</a:t>
            </a:r>
          </a:p>
          <a:p>
            <a:pPr lvl="2" eaLnBrk="1" hangingPunct="1">
              <a:lnSpc>
                <a:spcPct val="80000"/>
              </a:lnSpc>
            </a:pPr>
            <a:endParaRPr lang="hr-HR" sz="1700" smtClean="0">
              <a:effectLst/>
            </a:endParaRPr>
          </a:p>
          <a:p>
            <a:pPr lvl="2" eaLnBrk="1" hangingPunct="1">
              <a:lnSpc>
                <a:spcPct val="80000"/>
              </a:lnSpc>
            </a:pPr>
            <a:r>
              <a:rPr lang="hr-HR" sz="1700" smtClean="0">
                <a:effectLst/>
              </a:rPr>
              <a:t>mukozitis, ragade, afte, opstipacija, proljev, krvarenje</a:t>
            </a:r>
          </a:p>
          <a:p>
            <a:pPr lvl="2" eaLnBrk="1" hangingPunct="1">
              <a:lnSpc>
                <a:spcPct val="80000"/>
              </a:lnSpc>
            </a:pPr>
            <a:endParaRPr lang="hr-HR" sz="1700" smtClean="0">
              <a:effectLst/>
            </a:endParaRPr>
          </a:p>
          <a:p>
            <a:pPr lvl="2" eaLnBrk="1" hangingPunct="1">
              <a:lnSpc>
                <a:spcPct val="80000"/>
              </a:lnSpc>
            </a:pPr>
            <a:r>
              <a:rPr lang="hr-HR" sz="1700" smtClean="0">
                <a:effectLst/>
              </a:rPr>
              <a:t>mučnina, povraćanje (progresija/infiltracija tm., nuspojava liječenja)</a:t>
            </a:r>
          </a:p>
          <a:p>
            <a:pPr lvl="2" eaLnBrk="1" hangingPunct="1">
              <a:lnSpc>
                <a:spcPct val="80000"/>
              </a:lnSpc>
            </a:pPr>
            <a:endParaRPr lang="hr-HR" sz="1700" smtClean="0">
              <a:effectLst/>
            </a:endParaRPr>
          </a:p>
          <a:p>
            <a:pPr lvl="2" eaLnBrk="1" hangingPunct="1">
              <a:lnSpc>
                <a:spcPct val="80000"/>
              </a:lnSpc>
            </a:pPr>
            <a:r>
              <a:rPr lang="hr-HR" sz="1700" smtClean="0">
                <a:effectLst/>
              </a:rPr>
              <a:t>depresija, nervoza, delirijum</a:t>
            </a:r>
          </a:p>
          <a:p>
            <a:pPr lvl="2" eaLnBrk="1" hangingPunct="1">
              <a:lnSpc>
                <a:spcPct val="80000"/>
              </a:lnSpc>
            </a:pPr>
            <a:endParaRPr lang="hr-HR" sz="1700" smtClean="0">
              <a:effectLst/>
            </a:endParaRPr>
          </a:p>
          <a:p>
            <a:pPr lvl="2" eaLnBrk="1" hangingPunct="1">
              <a:lnSpc>
                <a:spcPct val="80000"/>
              </a:lnSpc>
            </a:pPr>
            <a:r>
              <a:rPr lang="hr-HR" sz="1700" smtClean="0">
                <a:effectLst/>
              </a:rPr>
              <a:t>zamor, dispneja</a:t>
            </a:r>
          </a:p>
          <a:p>
            <a:pPr lvl="2" eaLnBrk="1" hangingPunct="1">
              <a:lnSpc>
                <a:spcPct val="80000"/>
              </a:lnSpc>
            </a:pPr>
            <a:endParaRPr lang="hr-HR" sz="1700" smtClean="0">
              <a:effectLst/>
            </a:endParaRPr>
          </a:p>
          <a:p>
            <a:pPr lvl="2" eaLnBrk="1" hangingPunct="1">
              <a:lnSpc>
                <a:spcPct val="80000"/>
              </a:lnSpc>
            </a:pPr>
            <a:r>
              <a:rPr lang="hr-HR" sz="1700" smtClean="0">
                <a:effectLst/>
              </a:rPr>
              <a:t>anoreksija, kaheksija, smanjenje aktivnosti</a:t>
            </a:r>
          </a:p>
          <a:p>
            <a:pPr lvl="2" eaLnBrk="1" hangingPunct="1">
              <a:lnSpc>
                <a:spcPct val="80000"/>
              </a:lnSpc>
            </a:pPr>
            <a:endParaRPr lang="hr-HR" sz="1700" smtClean="0">
              <a:effectLst/>
            </a:endParaRPr>
          </a:p>
          <a:p>
            <a:pPr lvl="2" eaLnBrk="1" hangingPunct="1">
              <a:lnSpc>
                <a:spcPct val="80000"/>
              </a:lnSpc>
            </a:pPr>
            <a:r>
              <a:rPr lang="hr-HR" sz="1700" smtClean="0">
                <a:effectLst/>
              </a:rPr>
              <a:t>bol, infekcije</a:t>
            </a:r>
          </a:p>
          <a:p>
            <a:pPr eaLnBrk="1" hangingPunct="1">
              <a:lnSpc>
                <a:spcPct val="80000"/>
              </a:lnSpc>
            </a:pPr>
            <a:endParaRPr lang="hr-HR" sz="22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Prehrana u onkoloških bolesnika</a:t>
            </a:r>
          </a:p>
        </p:txBody>
      </p:sp>
      <p:sp>
        <p:nvSpPr>
          <p:cNvPr id="2488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86000"/>
            <a:ext cx="7772400" cy="4114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hr-HR" sz="2800" smtClean="0">
                <a:effectLst/>
              </a:rPr>
              <a:t>obogaćenje prehrane tvarima koje mogu modulirati imunosustav i djelovanje činitelja kaheksije (osim nutritivnog učinka i </a:t>
            </a:r>
            <a:r>
              <a:rPr lang="hr-HR" sz="2800" i="1" smtClean="0">
                <a:solidFill>
                  <a:srgbClr val="FF0000"/>
                </a:solidFill>
                <a:effectLst/>
              </a:rPr>
              <a:t>farmakološko</a:t>
            </a:r>
            <a:r>
              <a:rPr lang="hr-HR" sz="2800" smtClean="0">
                <a:effectLst/>
              </a:rPr>
              <a:t> djelovanje)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glutamin, arginin, n-3 ili </a:t>
            </a:r>
            <a:r>
              <a:rPr lang="hr-HR" sz="2400" smtClean="0">
                <a:effectLst/>
                <a:sym typeface="Symbol" pitchFamily="18" charset="2"/>
              </a:rPr>
              <a:t>-3 </a:t>
            </a:r>
            <a:r>
              <a:rPr lang="hr-HR" sz="2400" smtClean="0">
                <a:effectLst/>
              </a:rPr>
              <a:t>nezasićene masne kiseline i nukleotidi (RNA)</a:t>
            </a:r>
          </a:p>
          <a:p>
            <a:pPr lvl="1" eaLnBrk="1" hangingPunct="1">
              <a:lnSpc>
                <a:spcPct val="90000"/>
              </a:lnSpc>
            </a:pPr>
            <a:endParaRPr lang="hr-HR" sz="240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800" smtClean="0">
                <a:solidFill>
                  <a:srgbClr val="FF0000"/>
                </a:solidFill>
                <a:effectLst/>
              </a:rPr>
              <a:t>imunonutricija</a:t>
            </a:r>
            <a:r>
              <a:rPr lang="hr-HR" sz="2800" smtClean="0">
                <a:effectLst/>
              </a:rPr>
              <a:t>: studije s uporabom tvari (hrane) koje imaju farmakološko djelovanje na imune i upalne parametre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hr-HR" smtClean="0">
                <a:effectLst/>
                <a:latin typeface="Arial" charset="0"/>
              </a:rPr>
              <a:t>Prehrana u onkoloških bolesnika</a:t>
            </a:r>
          </a:p>
        </p:txBody>
      </p:sp>
      <p:sp>
        <p:nvSpPr>
          <p:cNvPr id="2498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133600"/>
            <a:ext cx="7772400" cy="4114800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hr-HR" smtClean="0">
                <a:effectLst/>
              </a:rPr>
              <a:t>Mikroelementi i vitamini</a:t>
            </a:r>
          </a:p>
          <a:p>
            <a:pPr eaLnBrk="1" hangingPunct="1">
              <a:buFont typeface="Wingdings" pitchFamily="2" charset="2"/>
              <a:buNone/>
            </a:pPr>
            <a:endParaRPr lang="hr-HR" smtClean="0">
              <a:effectLst/>
            </a:endParaRPr>
          </a:p>
          <a:p>
            <a:pPr eaLnBrk="1" hangingPunct="1"/>
            <a:r>
              <a:rPr lang="hr-HR" smtClean="0">
                <a:effectLst/>
              </a:rPr>
              <a:t>	Zn, Cu, Mn, Se, Fe</a:t>
            </a:r>
          </a:p>
          <a:p>
            <a:pPr eaLnBrk="1" hangingPunct="1">
              <a:buFont typeface="Wingdings" pitchFamily="2" charset="2"/>
              <a:buNone/>
            </a:pPr>
            <a:endParaRPr lang="hr-HR" smtClean="0">
              <a:effectLst/>
            </a:endParaRPr>
          </a:p>
          <a:p>
            <a:pPr eaLnBrk="1" hangingPunct="1"/>
            <a:r>
              <a:rPr lang="hr-HR" smtClean="0">
                <a:effectLst/>
              </a:rPr>
              <a:t>	Vitamini E, A, D, B6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Masti (lipidi) i masne kiseline</a:t>
            </a:r>
          </a:p>
        </p:txBody>
      </p:sp>
      <p:pic>
        <p:nvPicPr>
          <p:cNvPr id="250882" name="Picture 3" descr="003900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24138" y="2609850"/>
            <a:ext cx="3043237" cy="2268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0563" y="496888"/>
            <a:ext cx="7918450" cy="1179512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Masne kiseline u prehrani onkoloških bolesnika</a:t>
            </a:r>
          </a:p>
        </p:txBody>
      </p:sp>
      <p:sp>
        <p:nvSpPr>
          <p:cNvPr id="25190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hr-HR" sz="2800" smtClean="0">
                <a:effectLst/>
              </a:rPr>
              <a:t>masne kiseline u prehrani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000" smtClean="0">
                <a:effectLst/>
              </a:rPr>
              <a:t>izvor energije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000" smtClean="0">
                <a:effectLst/>
              </a:rPr>
              <a:t>utjecaj na fosfolipide staničnih membrana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000" smtClean="0">
                <a:effectLst/>
              </a:rPr>
              <a:t>te na vrstu i količinu prostaglandina i leukotriena</a:t>
            </a:r>
          </a:p>
          <a:p>
            <a:pPr lvl="1" eaLnBrk="1" hangingPunct="1">
              <a:lnSpc>
                <a:spcPct val="90000"/>
              </a:lnSpc>
            </a:pPr>
            <a:endParaRPr lang="hr-HR" sz="2400" smtClean="0">
              <a:effectLst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400" b="1" smtClean="0">
                <a:effectLst/>
              </a:rPr>
              <a:t>lipidi bogati s </a:t>
            </a:r>
            <a:r>
              <a:rPr lang="hr-HR" sz="2400" b="1" smtClean="0">
                <a:solidFill>
                  <a:srgbClr val="FF0000"/>
                </a:solidFill>
                <a:effectLst/>
                <a:sym typeface="Symbol" pitchFamily="18" charset="2"/>
              </a:rPr>
              <a:t></a:t>
            </a:r>
            <a:r>
              <a:rPr lang="hr-HR" sz="2400" b="1" smtClean="0">
                <a:solidFill>
                  <a:srgbClr val="FF0000"/>
                </a:solidFill>
                <a:effectLst/>
              </a:rPr>
              <a:t>-3</a:t>
            </a:r>
            <a:r>
              <a:rPr lang="hr-HR" sz="2400" b="1" smtClean="0">
                <a:effectLst/>
              </a:rPr>
              <a:t> n.m.k. </a:t>
            </a:r>
            <a:r>
              <a:rPr lang="hr-HR" sz="2400" smtClean="0">
                <a:effectLst/>
              </a:rPr>
              <a:t>(</a:t>
            </a:r>
            <a:r>
              <a:rPr lang="hr-HR" sz="2400" b="1" smtClean="0">
                <a:effectLst/>
              </a:rPr>
              <a:t>riblja ulja – 18% EPA, eikozapentenoična kiselina</a:t>
            </a:r>
            <a:r>
              <a:rPr lang="hr-HR" sz="2400" smtClean="0">
                <a:effectLst/>
              </a:rPr>
              <a:t>) ili s mono n.m.k. (maslinovo ulje i maslac) suprimiraju upalu i reakciju na citokine</a:t>
            </a:r>
          </a:p>
          <a:p>
            <a:pPr lvl="1" eaLnBrk="1" hangingPunct="1">
              <a:lnSpc>
                <a:spcPct val="90000"/>
              </a:lnSpc>
            </a:pPr>
            <a:endParaRPr lang="hr-HR" sz="2400" smtClean="0">
              <a:effectLst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lipidi bogati </a:t>
            </a:r>
            <a:r>
              <a:rPr lang="hr-HR" sz="2400" smtClean="0">
                <a:solidFill>
                  <a:srgbClr val="FF0000"/>
                </a:solidFill>
                <a:effectLst/>
                <a:sym typeface="Symbol" pitchFamily="18" charset="2"/>
              </a:rPr>
              <a:t></a:t>
            </a:r>
            <a:r>
              <a:rPr lang="hr-HR" sz="2400" smtClean="0">
                <a:solidFill>
                  <a:srgbClr val="FF0000"/>
                </a:solidFill>
                <a:effectLst/>
              </a:rPr>
              <a:t>-6 </a:t>
            </a:r>
            <a:r>
              <a:rPr lang="hr-HR" sz="2400" smtClean="0">
                <a:effectLst/>
              </a:rPr>
              <a:t>n.m.k. (biljna ulja) djeluju suprotno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0563" y="496888"/>
            <a:ext cx="7918450" cy="1179512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Prehrana onkoloških bolesnika -1</a:t>
            </a:r>
          </a:p>
        </p:txBody>
      </p:sp>
      <p:sp>
        <p:nvSpPr>
          <p:cNvPr id="25293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hr-HR" smtClean="0">
                <a:effectLst/>
              </a:rPr>
              <a:t>nema bolesti u kojoj bi bolesnicima koristila pothranjenost ili kahektičnost</a:t>
            </a:r>
          </a:p>
          <a:p>
            <a:pPr eaLnBrk="1" hangingPunct="1">
              <a:lnSpc>
                <a:spcPct val="90000"/>
              </a:lnSpc>
            </a:pPr>
            <a:endParaRPr lang="hr-HR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hr-HR" smtClean="0">
                <a:effectLst/>
              </a:rPr>
              <a:t>optimalna prehrambena potpora i / ili intervencija u onkoloških bolesnika treba djelovati korektivno na nekontrolirano kronično izlučivanje raznih prokahektičnih citokina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15925"/>
            <a:ext cx="7918450" cy="1181100"/>
          </a:xfrm>
          <a:noFill/>
        </p:spPr>
        <p:txBody>
          <a:bodyPr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Prehrana onkoloških bolesnika -2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z="3000" smtClean="0">
                <a:effectLst/>
              </a:rPr>
              <a:t>zaustavljanje gubitka težine može rezultirati: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r-HR" sz="2600" smtClean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600" smtClean="0">
                <a:effectLst/>
              </a:rPr>
              <a:t>poboljšanjem općeg stanja bolesnika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r-HR" sz="2600" smtClean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600" smtClean="0">
                <a:effectLst/>
              </a:rPr>
              <a:t>smanjenjem nuspojava liječenja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r-HR" sz="2600" smtClean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600" smtClean="0">
                <a:effectLst/>
              </a:rPr>
              <a:t>smanjenjem broja i dužine prekida aktivnog liječenja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r-HR" sz="2600" smtClean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600" smtClean="0">
                <a:effectLst/>
              </a:rPr>
              <a:t>primjenom aktivnog liječenja u odgovarajućoj dozi i shemi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z="3600" smtClean="0">
                <a:effectLst/>
                <a:latin typeface="Arial" charset="0"/>
              </a:rPr>
              <a:t>Enteralni i parenteralni pripravci</a:t>
            </a:r>
          </a:p>
        </p:txBody>
      </p:sp>
      <p:sp>
        <p:nvSpPr>
          <p:cNvPr id="25497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Specijalne, industrijske formule tekuće hrane namijenjene pacijentima koji imaju povećane energetske potrebe ili posebne sastojke hrane obzirom na svoju bolest, stanje, operativni zahvat, traumu, dob i sl.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effectLst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hr-HR" sz="2400" smtClean="0">
                <a:effectLst/>
              </a:rPr>
              <a:t> bazični  pripravci za odrasle i djecu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hr-HR" sz="2400" smtClean="0">
                <a:effectLst/>
              </a:rPr>
              <a:t> bolest specifični pripravci: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hr-HR" sz="1800" smtClean="0">
                <a:effectLst/>
              </a:rPr>
              <a:t>za onkološke bolesnike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hr-HR" sz="1800" smtClean="0">
                <a:effectLst/>
              </a:rPr>
              <a:t>za dijabetičare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hr-HR" sz="1800" smtClean="0">
                <a:effectLst/>
              </a:rPr>
              <a:t>za plućne bolesnikike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hr-HR" sz="1800" smtClean="0">
                <a:effectLst/>
              </a:rPr>
              <a:t>za upalne bolesti crijeva, malapsorpciju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hr-HR" sz="1800" smtClean="0">
                <a:effectLst/>
              </a:rPr>
              <a:t>za bolesnike na dijalizi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hr-HR" sz="1800" smtClean="0">
                <a:effectLst/>
              </a:rPr>
              <a:t>za prehranu pomoću sonde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228600" y="228600"/>
            <a:ext cx="8318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600">
                <a:latin typeface="Arial" pitchFamily="34" charset="0"/>
                <a:cs typeface="+mn-cs"/>
              </a:rPr>
              <a:t>Malnutricija i mortalitet</a:t>
            </a:r>
          </a:p>
        </p:txBody>
      </p:sp>
      <p:sp>
        <p:nvSpPr>
          <p:cNvPr id="155654" name="Text Box 3"/>
          <p:cNvSpPr txBox="1">
            <a:spLocks noChangeArrowheads="1"/>
          </p:cNvSpPr>
          <p:nvPr/>
        </p:nvSpPr>
        <p:spPr bwMode="auto">
          <a:xfrm>
            <a:off x="5076825" y="5595938"/>
            <a:ext cx="300513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Cederholm et al.Am J Med 1995;98:67-74</a:t>
            </a:r>
          </a:p>
        </p:txBody>
      </p:sp>
      <p:graphicFrame>
        <p:nvGraphicFramePr>
          <p:cNvPr id="155652" name="Object 4"/>
          <p:cNvGraphicFramePr>
            <a:graphicFrameLocks noChangeAspect="1"/>
          </p:cNvGraphicFramePr>
          <p:nvPr/>
        </p:nvGraphicFramePr>
        <p:xfrm>
          <a:off x="990600" y="1676400"/>
          <a:ext cx="7772400" cy="4114800"/>
        </p:xfrm>
        <a:graphic>
          <a:graphicData uri="http://schemas.openxmlformats.org/presentationml/2006/ole">
            <p:oleObj spid="_x0000_s155652" name="Chart" r:id="rId3" imgW="7772490" imgH="4114800" progId="MSGraph.Chart.8">
              <p:embed followColorScheme="full"/>
            </p:oleObj>
          </a:graphicData>
        </a:graphic>
      </p:graphicFrame>
      <p:sp>
        <p:nvSpPr>
          <p:cNvPr id="155655" name="Text Box 5"/>
          <p:cNvSpPr txBox="1">
            <a:spLocks noChangeArrowheads="1"/>
          </p:cNvSpPr>
          <p:nvPr/>
        </p:nvSpPr>
        <p:spPr bwMode="auto">
          <a:xfrm>
            <a:off x="4067175" y="5734050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55656" name="Text Box 6"/>
          <p:cNvSpPr txBox="1">
            <a:spLocks noChangeArrowheads="1"/>
          </p:cNvSpPr>
          <p:nvPr/>
        </p:nvSpPr>
        <p:spPr bwMode="auto">
          <a:xfrm>
            <a:off x="2286000" y="5734050"/>
            <a:ext cx="293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55657" name="Text Box 7"/>
          <p:cNvSpPr txBox="1">
            <a:spLocks noChangeArrowheads="1"/>
          </p:cNvSpPr>
          <p:nvPr/>
        </p:nvSpPr>
        <p:spPr bwMode="auto">
          <a:xfrm>
            <a:off x="3581400" y="5867400"/>
            <a:ext cx="1495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r-HR" sz="2000">
                <a:latin typeface="Verdana" pitchFamily="34" charset="0"/>
              </a:rPr>
              <a:t>mjeseci</a:t>
            </a:r>
            <a:endParaRPr lang="en-US" sz="2000">
              <a:latin typeface="Verdana" pitchFamily="34" charset="0"/>
            </a:endParaRPr>
          </a:p>
        </p:txBody>
      </p:sp>
      <p:sp>
        <p:nvSpPr>
          <p:cNvPr id="155658" name="Text Box 8"/>
          <p:cNvSpPr txBox="1">
            <a:spLocks noChangeArrowheads="1"/>
          </p:cNvSpPr>
          <p:nvPr/>
        </p:nvSpPr>
        <p:spPr bwMode="auto">
          <a:xfrm rot="500937">
            <a:off x="684213" y="2941638"/>
            <a:ext cx="625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55659" name="Text Box 9"/>
          <p:cNvSpPr txBox="1">
            <a:spLocks noChangeArrowheads="1"/>
          </p:cNvSpPr>
          <p:nvPr/>
        </p:nvSpPr>
        <p:spPr bwMode="auto">
          <a:xfrm rot="-5400000">
            <a:off x="-229393" y="3352006"/>
            <a:ext cx="1922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r-HR" sz="2000">
                <a:latin typeface="Verdana" pitchFamily="34" charset="0"/>
              </a:rPr>
              <a:t>mortalitet %</a:t>
            </a:r>
            <a:endParaRPr lang="en-US" sz="2000">
              <a:latin typeface="Verdana" pitchFamily="34" charset="0"/>
            </a:endParaRPr>
          </a:p>
        </p:txBody>
      </p:sp>
      <p:sp>
        <p:nvSpPr>
          <p:cNvPr id="155660" name="Rectangle 10"/>
          <p:cNvSpPr>
            <a:spLocks noChangeArrowheads="1"/>
          </p:cNvSpPr>
          <p:nvPr/>
        </p:nvSpPr>
        <p:spPr bwMode="auto">
          <a:xfrm>
            <a:off x="5219700" y="6100763"/>
            <a:ext cx="2778125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hr-HR" sz="1200"/>
              <a:t>PEM, Proteinsko–energetska malnutricija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mtClean="0">
                <a:solidFill>
                  <a:schemeClr val="tx1"/>
                </a:solidFill>
                <a:effectLst/>
                <a:latin typeface="Arial" charset="0"/>
              </a:rPr>
              <a:t>Terminalni bolesnici</a:t>
            </a:r>
          </a:p>
        </p:txBody>
      </p:sp>
      <p:sp>
        <p:nvSpPr>
          <p:cNvPr id="25600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tekućina i prehrana su dio osnovne njege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000" smtClean="0">
                <a:effectLst/>
              </a:rPr>
              <a:t>većina bolesnika u terminalnoj fazi bolesti/života imaju potrebu za minimalnim količinama tekućine i nemaju više osjećaj gladi</a:t>
            </a:r>
          </a:p>
          <a:p>
            <a:pPr lvl="1" eaLnBrk="1" hangingPunct="1">
              <a:lnSpc>
                <a:spcPct val="90000"/>
              </a:lnSpc>
            </a:pPr>
            <a:endParaRPr lang="hr-HR" sz="200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400" b="1" smtClean="0">
                <a:solidFill>
                  <a:srgbClr val="FF0000"/>
                </a:solidFill>
                <a:effectLst/>
              </a:rPr>
              <a:t>dehidracija: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000" smtClean="0">
                <a:effectLst/>
                <a:sym typeface="Symbol" pitchFamily="18" charset="2"/>
              </a:rPr>
              <a:t>↑rizika sušenja sluznica, njihovog ozljeđivanja i infekcija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000" smtClean="0">
                <a:effectLst/>
                <a:sym typeface="Symbol" pitchFamily="18" charset="2"/>
              </a:rPr>
              <a:t>nemir i konfuzno stanje bolesnika</a:t>
            </a:r>
          </a:p>
          <a:p>
            <a:pPr lvl="1" eaLnBrk="1" hangingPunct="1">
              <a:lnSpc>
                <a:spcPct val="90000"/>
              </a:lnSpc>
            </a:pPr>
            <a:endParaRPr lang="hr-HR" sz="2000" smtClean="0">
              <a:effectLst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400" smtClean="0">
                <a:effectLst/>
              </a:rPr>
              <a:t>s ciljem sprečavanja dehidracije i osjećaja suhih ustiju (sluznica) do 1000 ml infuzije i cca 100 ml tekućine na usta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mtClean="0">
                <a:effectLst/>
                <a:latin typeface="Arial" charset="0"/>
              </a:rPr>
              <a:t>Zaključak</a:t>
            </a:r>
            <a:endParaRPr lang="en-US" smtClean="0">
              <a:effectLst/>
              <a:latin typeface="Arial" charset="0"/>
            </a:endParaRPr>
          </a:p>
        </p:txBody>
      </p:sp>
      <p:sp>
        <p:nvSpPr>
          <p:cNvPr id="25702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smtClean="0">
                <a:effectLst/>
              </a:rPr>
              <a:t>Prehrana je sastavni dio liječenja</a:t>
            </a:r>
          </a:p>
          <a:p>
            <a:pPr eaLnBrk="1" hangingPunct="1"/>
            <a:endParaRPr lang="hr-HR" smtClean="0">
              <a:effectLst/>
            </a:endParaRPr>
          </a:p>
          <a:p>
            <a:pPr eaLnBrk="1" hangingPunct="1"/>
            <a:r>
              <a:rPr lang="hr-HR" smtClean="0">
                <a:effectLst/>
              </a:rPr>
              <a:t>Poremećaji u prehrani ili neadekvatan nutritivni status kod mnogih pacijenata dovode do pogošanja bolesti ili lošeg reagiranja na terapiju</a:t>
            </a:r>
          </a:p>
          <a:p>
            <a:pPr eaLnBrk="1" hangingPunct="1"/>
            <a:endParaRPr lang="hr-HR" smtClean="0">
              <a:effectLst/>
            </a:endParaRPr>
          </a:p>
          <a:p>
            <a:pPr eaLnBrk="1" hangingPunct="1"/>
            <a:r>
              <a:rPr lang="hr-HR" smtClean="0">
                <a:effectLst/>
              </a:rPr>
              <a:t>Ako probava radi – koristite ju!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2"/>
          <p:cNvSpPr>
            <a:spLocks noChangeArrowheads="1"/>
          </p:cNvSpPr>
          <p:nvPr/>
        </p:nvSpPr>
        <p:spPr bwMode="auto">
          <a:xfrm>
            <a:off x="1716088" y="2393950"/>
            <a:ext cx="5711825" cy="207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hr-HR" sz="3400">
                <a:solidFill>
                  <a:schemeClr val="tx2"/>
                </a:solidFill>
              </a:rPr>
              <a:t>“Neka hrana bude tvoj lijek</a:t>
            </a:r>
            <a:br>
              <a:rPr lang="hr-HR" sz="3400">
                <a:solidFill>
                  <a:schemeClr val="tx2"/>
                </a:solidFill>
              </a:rPr>
            </a:br>
            <a:r>
              <a:rPr lang="hr-HR" sz="3400">
                <a:solidFill>
                  <a:schemeClr val="tx2"/>
                </a:solidFill>
              </a:rPr>
              <a:t>     Neka tvoj lijek bude hrana”</a:t>
            </a:r>
            <a:br>
              <a:rPr lang="hr-HR" sz="3400">
                <a:solidFill>
                  <a:schemeClr val="tx2"/>
                </a:solidFill>
              </a:rPr>
            </a:br>
            <a:r>
              <a:rPr lang="hr-HR" sz="3400">
                <a:solidFill>
                  <a:schemeClr val="tx2"/>
                </a:solidFill>
              </a:rPr>
              <a:t/>
            </a:r>
            <a:br>
              <a:rPr lang="hr-HR" sz="3400">
                <a:solidFill>
                  <a:schemeClr val="tx2"/>
                </a:solidFill>
              </a:rPr>
            </a:br>
            <a:r>
              <a:rPr lang="hr-HR" sz="3400">
                <a:solidFill>
                  <a:schemeClr val="tx2"/>
                </a:solidFill>
              </a:rPr>
              <a:t>                            </a:t>
            </a:r>
            <a:r>
              <a:rPr lang="hr-HR" sz="1900">
                <a:solidFill>
                  <a:schemeClr val="tx2"/>
                </a:solidFill>
              </a:rPr>
              <a:t>Hipokrat</a:t>
            </a:r>
            <a:endParaRPr lang="en-US" sz="19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Palijativa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3065</Words>
  <Application>Microsoft Office PowerPoint</Application>
  <PresentationFormat>On-screen Show (4:3)</PresentationFormat>
  <Paragraphs>683</Paragraphs>
  <Slides>92</Slides>
  <Notes>9</Notes>
  <HiddenSlides>0</HiddenSlides>
  <MMClips>0</MMClips>
  <ScaleCrop>false</ScaleCrop>
  <HeadingPairs>
    <vt:vector size="10" baseType="variant">
      <vt:variant>
        <vt:lpstr>Fonts Used</vt:lpstr>
      </vt:variant>
      <vt:variant>
        <vt:i4>12</vt:i4>
      </vt:variant>
      <vt:variant>
        <vt:lpstr>Design Template</vt:lpstr>
      </vt:variant>
      <vt:variant>
        <vt:i4>11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17" baseType="lpstr">
      <vt:lpstr>Arial</vt:lpstr>
      <vt:lpstr>Arial Black</vt:lpstr>
      <vt:lpstr>Wingdings</vt:lpstr>
      <vt:lpstr>Calibri</vt:lpstr>
      <vt:lpstr>Times New Roman</vt:lpstr>
      <vt:lpstr>Verdana</vt:lpstr>
      <vt:lpstr>Symbol</vt:lpstr>
      <vt:lpstr>Tahoma</vt:lpstr>
      <vt:lpstr>MS PGothic</vt:lpstr>
      <vt:lpstr>Monotype Sorts</vt:lpstr>
      <vt:lpstr>Arial Narrow</vt:lpstr>
      <vt:lpstr>sans-serif</vt:lpstr>
      <vt:lpstr>Glass Layers</vt:lpstr>
      <vt:lpstr>Glass Layers</vt:lpstr>
      <vt:lpstr>Glass Layers</vt:lpstr>
      <vt:lpstr>Glass Layers</vt:lpstr>
      <vt:lpstr>Glass Layers</vt:lpstr>
      <vt:lpstr>Glass Layers</vt:lpstr>
      <vt:lpstr>Glass Layers</vt:lpstr>
      <vt:lpstr>Glass Layers</vt:lpstr>
      <vt:lpstr>Glass Layers</vt:lpstr>
      <vt:lpstr>Glass Layers</vt:lpstr>
      <vt:lpstr>Glass Layers</vt:lpstr>
      <vt:lpstr>???</vt:lpstr>
      <vt:lpstr>Chart</vt:lpstr>
      <vt:lpstr>Slide 1</vt:lpstr>
      <vt:lpstr>Prehrana bolesnika u palijativnoj skrbi</vt:lpstr>
      <vt:lpstr>1.Enteralna prehrana 2.Parenteralna prehrana 3.Rehidracija</vt:lpstr>
      <vt:lpstr>Slide 4</vt:lpstr>
      <vt:lpstr>Malnutricija ili pothranjenost</vt:lpstr>
      <vt:lpstr>Malnutricija</vt:lpstr>
      <vt:lpstr>Učinci pothranjenosti</vt:lpstr>
      <vt:lpstr>Slide 8</vt:lpstr>
      <vt:lpstr>Slide 9</vt:lpstr>
      <vt:lpstr>Slide 10</vt:lpstr>
      <vt:lpstr>Pad tjelesne mase  (malnutricija ili neishranjenost)</vt:lpstr>
      <vt:lpstr>Uzroci gubitka tjelesne mase</vt:lpstr>
      <vt:lpstr>Posljedice malnutricije</vt:lpstr>
      <vt:lpstr>Malnutricija u (onkoloških) bolesnika</vt:lpstr>
      <vt:lpstr>Slide 15</vt:lpstr>
      <vt:lpstr>Procjena gubitka težine</vt:lpstr>
      <vt:lpstr>Stupnjevi gubitka težine</vt:lpstr>
      <vt:lpstr>Uzroci pada težine</vt:lpstr>
      <vt:lpstr>Uzroci pada težine uzrokovani liječenjem</vt:lpstr>
      <vt:lpstr>Slide 20</vt:lpstr>
      <vt:lpstr>Tumorska kaheksija - kliničke značajke</vt:lpstr>
      <vt:lpstr>Tumorska kaheksija</vt:lpstr>
      <vt:lpstr>Usporedba kaheksije i gladovanja</vt:lpstr>
      <vt:lpstr>Tumorska kaheksija - uzroci</vt:lpstr>
      <vt:lpstr>Tumorska kaheksija - uzroci</vt:lpstr>
      <vt:lpstr>Činioci koji reguliraju prehranu i metabolizam</vt:lpstr>
      <vt:lpstr>Citokini kao molekularni medijatori kaheksije</vt:lpstr>
      <vt:lpstr>Upalna reakcija i proinflamatorni citokini</vt:lpstr>
      <vt:lpstr>MALNUTRICIJA</vt:lpstr>
      <vt:lpstr>Posljedice malnutricije:</vt:lpstr>
      <vt:lpstr>Kaheksija</vt:lpstr>
      <vt:lpstr>Slide 32</vt:lpstr>
      <vt:lpstr>Onkološki bolesnici i kaheksija</vt:lpstr>
      <vt:lpstr>Uzroci tm. kaheksije (30-85%):</vt:lpstr>
      <vt:lpstr>Slide 35</vt:lpstr>
      <vt:lpstr>Slide 36</vt:lpstr>
      <vt:lpstr>Slide 37</vt:lpstr>
      <vt:lpstr>Liječenje malnutricije i kaheksije</vt:lpstr>
      <vt:lpstr>Minimalne dnevne potrebe</vt:lpstr>
      <vt:lpstr>Liječenje malnutricije i kaheksije</vt:lpstr>
      <vt:lpstr>Ravasco P et al. Cancer wasting and quality of life react to early individualized nutritional counselling! Clin Nutr 2007; 26: 7-15.</vt:lpstr>
      <vt:lpstr>Spektar kaheksije</vt:lpstr>
      <vt:lpstr>Moguća mjesta liječenja kaheksije „koncept totalne prehrane”</vt:lpstr>
      <vt:lpstr>Slide 44</vt:lpstr>
      <vt:lpstr>Procjena nutritivnog statusa</vt:lpstr>
      <vt:lpstr>Modalitet unosa hrane</vt:lpstr>
      <vt:lpstr>Peroralna i enteralna prehrana </vt:lpstr>
      <vt:lpstr>Prednosti peroralne i enteralne prehrane</vt:lpstr>
      <vt:lpstr>Prednosti enteralne prehrane:</vt:lpstr>
      <vt:lpstr>Domaća enteralna dijeta:</vt:lpstr>
      <vt:lpstr>Kome je potrebna nutritivna prehrana:</vt:lpstr>
      <vt:lpstr>Kontraindikacije:</vt:lpstr>
      <vt:lpstr>Enteralni nutrijenti</vt:lpstr>
      <vt:lpstr>Inapetencija i smanjen unos obroka– povišena smrtnost</vt:lpstr>
      <vt:lpstr>Slide 55</vt:lpstr>
      <vt:lpstr>Slide 56</vt:lpstr>
      <vt:lpstr> Enteralne Formule </vt:lpstr>
      <vt:lpstr>ONS – oral nutritional supplements</vt:lpstr>
      <vt:lpstr>INDIKACIJE ZA ENTERALNU PREHRANU</vt:lpstr>
      <vt:lpstr>Gerijatrijske smjernice</vt:lpstr>
      <vt:lpstr>Smjernice</vt:lpstr>
      <vt:lpstr>Smjernice </vt:lpstr>
      <vt:lpstr>Gerijatrijske smjernice </vt:lpstr>
      <vt:lpstr>Slide 64</vt:lpstr>
      <vt:lpstr>Parenteralna prehrana</vt:lpstr>
      <vt:lpstr>Parenteralna prehrana</vt:lpstr>
      <vt:lpstr>Parenteralna prehrana</vt:lpstr>
      <vt:lpstr>Parenteralna prehrana terapijski ciljevi</vt:lpstr>
      <vt:lpstr>Parenteralna prehrana terapijski ciljevi</vt:lpstr>
      <vt:lpstr>Kad početi s parenteralnom prehranom?</vt:lpstr>
      <vt:lpstr> Može li parenteralna prehrana poboljšati prehrambeni status u onkoloških bolesnika?</vt:lpstr>
      <vt:lpstr>Sastav pripravaka za PN</vt:lpstr>
      <vt:lpstr>Dugotrajna PN (kod kuće) za neizlječive onkološke bolesnike</vt:lpstr>
      <vt:lpstr>Home TPN Survival curve of 620 cancer patients in the register of the Italian Society of Parenteral and Enteral Nutrition</vt:lpstr>
      <vt:lpstr>PE prehrana</vt:lpstr>
      <vt:lpstr>Slide 76</vt:lpstr>
      <vt:lpstr>Onkološki bolesnik</vt:lpstr>
      <vt:lpstr>Slide 78</vt:lpstr>
      <vt:lpstr>Onkološki bolesnik</vt:lpstr>
      <vt:lpstr>Maligna bolest</vt:lpstr>
      <vt:lpstr>Maligna bolest</vt:lpstr>
      <vt:lpstr>Gastroenterološki problemi =pad tjelesne mase</vt:lpstr>
      <vt:lpstr>Prehrana u onkoloških bolesnika</vt:lpstr>
      <vt:lpstr>Prehrana u onkoloških bolesnika</vt:lpstr>
      <vt:lpstr>Masti (lipidi) i masne kiseline</vt:lpstr>
      <vt:lpstr>Masne kiseline u prehrani onkoloških bolesnika</vt:lpstr>
      <vt:lpstr>Prehrana onkoloških bolesnika -1</vt:lpstr>
      <vt:lpstr>Prehrana onkoloških bolesnika -2</vt:lpstr>
      <vt:lpstr>Enteralni i parenteralni pripravci</vt:lpstr>
      <vt:lpstr>Terminalni bolesnici</vt:lpstr>
      <vt:lpstr>Zaključak</vt:lpstr>
      <vt:lpstr>Slide 92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Prehrana bolesnika u palijativnoj skrbi</dc:title>
  <dc:creator>*</dc:creator>
  <cp:lastModifiedBy>kloncarek</cp:lastModifiedBy>
  <cp:revision>36</cp:revision>
  <dcterms:created xsi:type="dcterms:W3CDTF">2010-04-12T10:27:02Z</dcterms:created>
  <dcterms:modified xsi:type="dcterms:W3CDTF">2013-11-13T11:26:55Z</dcterms:modified>
</cp:coreProperties>
</file>