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39"/>
  </p:notesMasterIdLst>
  <p:sldIdLst>
    <p:sldId id="275" r:id="rId2"/>
    <p:sldId id="276" r:id="rId3"/>
    <p:sldId id="277" r:id="rId4"/>
    <p:sldId id="278" r:id="rId5"/>
    <p:sldId id="279" r:id="rId6"/>
    <p:sldId id="260" r:id="rId7"/>
    <p:sldId id="267" r:id="rId8"/>
    <p:sldId id="280" r:id="rId9"/>
    <p:sldId id="281" r:id="rId10"/>
    <p:sldId id="271" r:id="rId11"/>
    <p:sldId id="282" r:id="rId12"/>
    <p:sldId id="300" r:id="rId13"/>
    <p:sldId id="283" r:id="rId14"/>
    <p:sldId id="284" r:id="rId15"/>
    <p:sldId id="285" r:id="rId16"/>
    <p:sldId id="286" r:id="rId17"/>
    <p:sldId id="288" r:id="rId18"/>
    <p:sldId id="287" r:id="rId19"/>
    <p:sldId id="262" r:id="rId20"/>
    <p:sldId id="263" r:id="rId21"/>
    <p:sldId id="264" r:id="rId22"/>
    <p:sldId id="265" r:id="rId23"/>
    <p:sldId id="266" r:id="rId24"/>
    <p:sldId id="289" r:id="rId25"/>
    <p:sldId id="290" r:id="rId26"/>
    <p:sldId id="291" r:id="rId27"/>
    <p:sldId id="292" r:id="rId28"/>
    <p:sldId id="293" r:id="rId29"/>
    <p:sldId id="294" r:id="rId30"/>
    <p:sldId id="295" r:id="rId31"/>
    <p:sldId id="296" r:id="rId32"/>
    <p:sldId id="297" r:id="rId33"/>
    <p:sldId id="268" r:id="rId34"/>
    <p:sldId id="270" r:id="rId35"/>
    <p:sldId id="298" r:id="rId36"/>
    <p:sldId id="299" r:id="rId37"/>
    <p:sldId id="274" r:id="rId38"/>
  </p:sldIdLst>
  <p:sldSz cx="9144000" cy="6858000" type="screen4x3"/>
  <p:notesSz cx="6858000" cy="9144000"/>
  <p:defaultTextStyle>
    <a:defPPr>
      <a:defRPr lang="sr-Latn-C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C88"/>
    <a:srgbClr val="FEFC96"/>
    <a:srgbClr val="FAFA38"/>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551" autoAdjust="0"/>
    <p:restoredTop sz="94587" autoAdjust="0"/>
  </p:normalViewPr>
  <p:slideViewPr>
    <p:cSldViewPr>
      <p:cViewPr varScale="1">
        <p:scale>
          <a:sx n="88" d="100"/>
          <a:sy n="88" d="100"/>
        </p:scale>
        <p:origin x="-1068" y="-102"/>
      </p:cViewPr>
      <p:guideLst>
        <p:guide orient="horz" pos="2160"/>
        <p:guide pos="2880"/>
      </p:guideLst>
    </p:cSldViewPr>
  </p:slideViewPr>
  <p:outlineViewPr>
    <p:cViewPr>
      <p:scale>
        <a:sx n="33" d="100"/>
        <a:sy n="33" d="100"/>
      </p:scale>
      <p:origin x="0" y="17208"/>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hr-HR"/>
          </a:p>
        </p:txBody>
      </p:sp>
      <p:sp>
        <p:nvSpPr>
          <p:cNvPr id="3" name="Rezervirano mjesto datuma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49FE964F-ACBB-4D0C-8D9B-63B0DA43F627}" type="datetimeFigureOut">
              <a:rPr lang="hr-HR"/>
              <a:pPr>
                <a:defRPr/>
              </a:pPr>
              <a:t>31.5.2013</a:t>
            </a:fld>
            <a:endParaRPr lang="hr-HR"/>
          </a:p>
        </p:txBody>
      </p:sp>
      <p:sp>
        <p:nvSpPr>
          <p:cNvPr id="4" name="Rezervirano mjesto slike slajd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hr-HR" noProof="0"/>
          </a:p>
        </p:txBody>
      </p:sp>
      <p:sp>
        <p:nvSpPr>
          <p:cNvPr id="5" name="Rezervirano mjesto bilježaka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hr-HR" noProof="0" smtClean="0"/>
              <a:t>Kliknite da biste uredili stilove teksta matrice</a:t>
            </a:r>
          </a:p>
          <a:p>
            <a:pPr lvl="1"/>
            <a:r>
              <a:rPr lang="hr-HR" noProof="0" smtClean="0"/>
              <a:t>Druga razina</a:t>
            </a:r>
          </a:p>
          <a:p>
            <a:pPr lvl="2"/>
            <a:r>
              <a:rPr lang="hr-HR" noProof="0" smtClean="0"/>
              <a:t>Treća razina</a:t>
            </a:r>
          </a:p>
          <a:p>
            <a:pPr lvl="3"/>
            <a:r>
              <a:rPr lang="hr-HR" noProof="0" smtClean="0"/>
              <a:t>Četvrta razina</a:t>
            </a:r>
          </a:p>
          <a:p>
            <a:pPr lvl="4"/>
            <a:r>
              <a:rPr lang="hr-HR" noProof="0" smtClean="0"/>
              <a:t>Peta razina</a:t>
            </a:r>
            <a:endParaRPr lang="hr-HR" noProof="0"/>
          </a:p>
        </p:txBody>
      </p:sp>
      <p:sp>
        <p:nvSpPr>
          <p:cNvPr id="6" name="Rezervirano mjesto podnožj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hr-HR"/>
          </a:p>
        </p:txBody>
      </p:sp>
      <p:sp>
        <p:nvSpPr>
          <p:cNvPr id="7" name="Rezervirano mjesto broja slajd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1931076B-51F3-44D7-8BB2-5EE2875DA92F}" type="slidenum">
              <a:rPr lang="hr-HR"/>
              <a:pPr>
                <a:defRPr/>
              </a:pPr>
              <a:t>‹#›</a:t>
            </a:fld>
            <a:endParaRPr lang="hr-H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sr-Latn-CS" smtClean="0"/>
          </a:p>
        </p:txBody>
      </p:sp>
      <p:sp>
        <p:nvSpPr>
          <p:cNvPr id="307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4A9F946-0987-4EA9-8B87-20EBF8F60D1A}" type="slidenum">
              <a:rPr lang="hr-HR" smtClean="0"/>
              <a:pPr/>
              <a:t>12</a:t>
            </a:fld>
            <a:endParaRPr lang="hr-H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9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3CBA720-4D64-415D-BBA7-0B226E7199BA}" type="slidenum">
              <a:rPr lang="en-US" smtClean="0"/>
              <a:pPr/>
              <a:t>16</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Naslov 1"/>
          <p:cNvSpPr>
            <a:spLocks noGrp="1"/>
          </p:cNvSpPr>
          <p:nvPr>
            <p:ph type="ctrTitle"/>
          </p:nvPr>
        </p:nvSpPr>
        <p:spPr>
          <a:xfrm>
            <a:off x="685800" y="2130425"/>
            <a:ext cx="7772400" cy="1470025"/>
          </a:xfrm>
        </p:spPr>
        <p:txBody>
          <a:bodyPr/>
          <a:lstStyle/>
          <a:p>
            <a:r>
              <a:rPr lang="hr-HR" smtClean="0"/>
              <a:t>Kliknite da biste uredili stil naslova matrice</a:t>
            </a:r>
            <a:endParaRPr lang="hr-HR"/>
          </a:p>
        </p:txBody>
      </p:sp>
      <p:sp>
        <p:nvSpPr>
          <p:cNvPr id="3" name="Podnaslov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r-HR" smtClean="0"/>
              <a:t>Kliknite da biste uredili stil podnaslova matrice</a:t>
            </a:r>
            <a:endParaRPr lang="hr-HR"/>
          </a:p>
        </p:txBody>
      </p:sp>
      <p:sp>
        <p:nvSpPr>
          <p:cNvPr id="4" name="Rezervirano mjesto datuma 3"/>
          <p:cNvSpPr>
            <a:spLocks noGrp="1"/>
          </p:cNvSpPr>
          <p:nvPr>
            <p:ph type="dt" sz="half" idx="10"/>
          </p:nvPr>
        </p:nvSpPr>
        <p:spPr/>
        <p:txBody>
          <a:bodyPr/>
          <a:lstStyle>
            <a:lvl1pPr>
              <a:defRPr/>
            </a:lvl1pPr>
          </a:lstStyle>
          <a:p>
            <a:pPr>
              <a:defRPr/>
            </a:pPr>
            <a:fld id="{0B8D5DA5-00CE-4FFF-ACA5-D6B2066DB920}" type="datetimeFigureOut">
              <a:rPr lang="hr-HR"/>
              <a:pPr>
                <a:defRPr/>
              </a:pPr>
              <a:t>31.5.2013</a:t>
            </a:fld>
            <a:endParaRPr lang="hr-HR"/>
          </a:p>
        </p:txBody>
      </p:sp>
      <p:sp>
        <p:nvSpPr>
          <p:cNvPr id="5" name="Rezervirano mjesto podnožja 4"/>
          <p:cNvSpPr>
            <a:spLocks noGrp="1"/>
          </p:cNvSpPr>
          <p:nvPr>
            <p:ph type="ftr" sz="quarter" idx="11"/>
          </p:nvPr>
        </p:nvSpPr>
        <p:spPr/>
        <p:txBody>
          <a:bodyPr/>
          <a:lstStyle>
            <a:lvl1pPr>
              <a:defRPr/>
            </a:lvl1pPr>
          </a:lstStyle>
          <a:p>
            <a:pPr>
              <a:defRPr/>
            </a:pPr>
            <a:endParaRPr lang="hr-HR"/>
          </a:p>
        </p:txBody>
      </p:sp>
      <p:sp>
        <p:nvSpPr>
          <p:cNvPr id="6" name="Rezervirano mjesto broja slajda 5"/>
          <p:cNvSpPr>
            <a:spLocks noGrp="1"/>
          </p:cNvSpPr>
          <p:nvPr>
            <p:ph type="sldNum" sz="quarter" idx="12"/>
          </p:nvPr>
        </p:nvSpPr>
        <p:spPr/>
        <p:txBody>
          <a:bodyPr/>
          <a:lstStyle>
            <a:lvl1pPr>
              <a:defRPr/>
            </a:lvl1pPr>
          </a:lstStyle>
          <a:p>
            <a:pPr>
              <a:defRPr/>
            </a:pPr>
            <a:fld id="{67265143-4A8B-444F-9E7E-B2F5225D4502}" type="slidenum">
              <a:rPr lang="hr-HR"/>
              <a:pPr>
                <a:defRPr/>
              </a:pPr>
              <a:t>‹#›</a:t>
            </a:fld>
            <a:endParaRPr lang="hr-H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Kliknite da biste uredili stil naslova matrice</a:t>
            </a:r>
            <a:endParaRPr lang="hr-HR"/>
          </a:p>
        </p:txBody>
      </p:sp>
      <p:sp>
        <p:nvSpPr>
          <p:cNvPr id="3" name="Rezervirano mjesto okomitog teksta 2"/>
          <p:cNvSpPr>
            <a:spLocks noGrp="1"/>
          </p:cNvSpPr>
          <p:nvPr>
            <p:ph type="body" orient="vert" idx="1"/>
          </p:nvPr>
        </p:nvSpPr>
        <p:spPr/>
        <p:txBody>
          <a:bodyPr vert="eaVert"/>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lvl1pPr>
              <a:defRPr/>
            </a:lvl1pPr>
          </a:lstStyle>
          <a:p>
            <a:pPr>
              <a:defRPr/>
            </a:pPr>
            <a:fld id="{FB0535B5-1196-4CBA-BD25-661F81AC1868}" type="datetimeFigureOut">
              <a:rPr lang="hr-HR"/>
              <a:pPr>
                <a:defRPr/>
              </a:pPr>
              <a:t>31.5.2013</a:t>
            </a:fld>
            <a:endParaRPr lang="hr-HR"/>
          </a:p>
        </p:txBody>
      </p:sp>
      <p:sp>
        <p:nvSpPr>
          <p:cNvPr id="5" name="Rezervirano mjesto podnožja 4"/>
          <p:cNvSpPr>
            <a:spLocks noGrp="1"/>
          </p:cNvSpPr>
          <p:nvPr>
            <p:ph type="ftr" sz="quarter" idx="11"/>
          </p:nvPr>
        </p:nvSpPr>
        <p:spPr/>
        <p:txBody>
          <a:bodyPr/>
          <a:lstStyle>
            <a:lvl1pPr>
              <a:defRPr/>
            </a:lvl1pPr>
          </a:lstStyle>
          <a:p>
            <a:pPr>
              <a:defRPr/>
            </a:pPr>
            <a:endParaRPr lang="hr-HR"/>
          </a:p>
        </p:txBody>
      </p:sp>
      <p:sp>
        <p:nvSpPr>
          <p:cNvPr id="6" name="Rezervirano mjesto broja slajda 5"/>
          <p:cNvSpPr>
            <a:spLocks noGrp="1"/>
          </p:cNvSpPr>
          <p:nvPr>
            <p:ph type="sldNum" sz="quarter" idx="12"/>
          </p:nvPr>
        </p:nvSpPr>
        <p:spPr/>
        <p:txBody>
          <a:bodyPr/>
          <a:lstStyle>
            <a:lvl1pPr>
              <a:defRPr/>
            </a:lvl1pPr>
          </a:lstStyle>
          <a:p>
            <a:pPr>
              <a:defRPr/>
            </a:pPr>
            <a:fld id="{F1731ABF-11C6-4957-835A-0A42A5A37380}" type="slidenum">
              <a:rPr lang="hr-HR"/>
              <a:pPr>
                <a:defRPr/>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p:cNvSpPr>
            <a:spLocks noGrp="1"/>
          </p:cNvSpPr>
          <p:nvPr>
            <p:ph type="title" orient="vert"/>
          </p:nvPr>
        </p:nvSpPr>
        <p:spPr>
          <a:xfrm>
            <a:off x="6629400" y="274638"/>
            <a:ext cx="2057400" cy="5851525"/>
          </a:xfrm>
        </p:spPr>
        <p:txBody>
          <a:bodyPr vert="eaVert"/>
          <a:lstStyle/>
          <a:p>
            <a:r>
              <a:rPr lang="hr-HR" smtClean="0"/>
              <a:t>Kliknite da biste uredili stil naslova matrice</a:t>
            </a:r>
            <a:endParaRPr lang="hr-HR"/>
          </a:p>
        </p:txBody>
      </p:sp>
      <p:sp>
        <p:nvSpPr>
          <p:cNvPr id="3" name="Rezervirano mjesto okomitog teksta 2"/>
          <p:cNvSpPr>
            <a:spLocks noGrp="1"/>
          </p:cNvSpPr>
          <p:nvPr>
            <p:ph type="body" orient="vert" idx="1"/>
          </p:nvPr>
        </p:nvSpPr>
        <p:spPr>
          <a:xfrm>
            <a:off x="457200" y="274638"/>
            <a:ext cx="6019800" cy="5851525"/>
          </a:xfrm>
        </p:spPr>
        <p:txBody>
          <a:bodyPr vert="eaVert"/>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lvl1pPr>
              <a:defRPr/>
            </a:lvl1pPr>
          </a:lstStyle>
          <a:p>
            <a:pPr>
              <a:defRPr/>
            </a:pPr>
            <a:fld id="{3C49C55F-F559-4408-B5B5-BE9443B06347}" type="datetimeFigureOut">
              <a:rPr lang="hr-HR"/>
              <a:pPr>
                <a:defRPr/>
              </a:pPr>
              <a:t>31.5.2013</a:t>
            </a:fld>
            <a:endParaRPr lang="hr-HR"/>
          </a:p>
        </p:txBody>
      </p:sp>
      <p:sp>
        <p:nvSpPr>
          <p:cNvPr id="5" name="Rezervirano mjesto podnožja 4"/>
          <p:cNvSpPr>
            <a:spLocks noGrp="1"/>
          </p:cNvSpPr>
          <p:nvPr>
            <p:ph type="ftr" sz="quarter" idx="11"/>
          </p:nvPr>
        </p:nvSpPr>
        <p:spPr/>
        <p:txBody>
          <a:bodyPr/>
          <a:lstStyle>
            <a:lvl1pPr>
              <a:defRPr/>
            </a:lvl1pPr>
          </a:lstStyle>
          <a:p>
            <a:pPr>
              <a:defRPr/>
            </a:pPr>
            <a:endParaRPr lang="hr-HR"/>
          </a:p>
        </p:txBody>
      </p:sp>
      <p:sp>
        <p:nvSpPr>
          <p:cNvPr id="6" name="Rezervirano mjesto broja slajda 5"/>
          <p:cNvSpPr>
            <a:spLocks noGrp="1"/>
          </p:cNvSpPr>
          <p:nvPr>
            <p:ph type="sldNum" sz="quarter" idx="12"/>
          </p:nvPr>
        </p:nvSpPr>
        <p:spPr/>
        <p:txBody>
          <a:bodyPr/>
          <a:lstStyle>
            <a:lvl1pPr>
              <a:defRPr/>
            </a:lvl1pPr>
          </a:lstStyle>
          <a:p>
            <a:pPr>
              <a:defRPr/>
            </a:pPr>
            <a:fld id="{282B4641-58EC-44EC-887A-245C055782B4}" type="slidenum">
              <a:rPr lang="hr-HR"/>
              <a:pPr>
                <a:defRPr/>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Kliknite da biste uredili stil naslova matrice</a:t>
            </a:r>
            <a:endParaRPr lang="hr-HR"/>
          </a:p>
        </p:txBody>
      </p:sp>
      <p:sp>
        <p:nvSpPr>
          <p:cNvPr id="3" name="Rezervirano mjesto sadržaja 2"/>
          <p:cNvSpPr>
            <a:spLocks noGrp="1"/>
          </p:cNvSpPr>
          <p:nvPr>
            <p:ph idx="1"/>
          </p:nvPr>
        </p:nvSpPr>
        <p:spPr/>
        <p:txBody>
          <a:body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lvl1pPr>
              <a:defRPr/>
            </a:lvl1pPr>
          </a:lstStyle>
          <a:p>
            <a:pPr>
              <a:defRPr/>
            </a:pPr>
            <a:fld id="{5A0F7743-0E71-40AC-86E4-1A3F85C50941}" type="datetimeFigureOut">
              <a:rPr lang="hr-HR"/>
              <a:pPr>
                <a:defRPr/>
              </a:pPr>
              <a:t>31.5.2013</a:t>
            </a:fld>
            <a:endParaRPr lang="hr-HR"/>
          </a:p>
        </p:txBody>
      </p:sp>
      <p:sp>
        <p:nvSpPr>
          <p:cNvPr id="5" name="Rezervirano mjesto podnožja 4"/>
          <p:cNvSpPr>
            <a:spLocks noGrp="1"/>
          </p:cNvSpPr>
          <p:nvPr>
            <p:ph type="ftr" sz="quarter" idx="11"/>
          </p:nvPr>
        </p:nvSpPr>
        <p:spPr/>
        <p:txBody>
          <a:bodyPr/>
          <a:lstStyle>
            <a:lvl1pPr>
              <a:defRPr/>
            </a:lvl1pPr>
          </a:lstStyle>
          <a:p>
            <a:pPr>
              <a:defRPr/>
            </a:pPr>
            <a:endParaRPr lang="hr-HR"/>
          </a:p>
        </p:txBody>
      </p:sp>
      <p:sp>
        <p:nvSpPr>
          <p:cNvPr id="6" name="Rezervirano mjesto broja slajda 5"/>
          <p:cNvSpPr>
            <a:spLocks noGrp="1"/>
          </p:cNvSpPr>
          <p:nvPr>
            <p:ph type="sldNum" sz="quarter" idx="12"/>
          </p:nvPr>
        </p:nvSpPr>
        <p:spPr/>
        <p:txBody>
          <a:bodyPr/>
          <a:lstStyle>
            <a:lvl1pPr>
              <a:defRPr/>
            </a:lvl1pPr>
          </a:lstStyle>
          <a:p>
            <a:pPr>
              <a:defRPr/>
            </a:pPr>
            <a:fld id="{FC7AFFF3-76AE-4E5D-9801-F0F2523CFD83}" type="slidenum">
              <a:rPr lang="hr-HR"/>
              <a:pPr>
                <a:defRPr/>
              </a:pPr>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odjeljka">
    <p:spTree>
      <p:nvGrpSpPr>
        <p:cNvPr id="1" name=""/>
        <p:cNvGrpSpPr/>
        <p:nvPr/>
      </p:nvGrpSpPr>
      <p:grpSpPr>
        <a:xfrm>
          <a:off x="0" y="0"/>
          <a:ext cx="0" cy="0"/>
          <a:chOff x="0" y="0"/>
          <a:chExt cx="0" cy="0"/>
        </a:xfrm>
      </p:grpSpPr>
      <p:sp>
        <p:nvSpPr>
          <p:cNvPr id="2" name="Naslov 1"/>
          <p:cNvSpPr>
            <a:spLocks noGrp="1"/>
          </p:cNvSpPr>
          <p:nvPr>
            <p:ph type="title"/>
          </p:nvPr>
        </p:nvSpPr>
        <p:spPr>
          <a:xfrm>
            <a:off x="722313" y="4406900"/>
            <a:ext cx="7772400" cy="1362075"/>
          </a:xfrm>
        </p:spPr>
        <p:txBody>
          <a:bodyPr anchor="t"/>
          <a:lstStyle>
            <a:lvl1pPr algn="l">
              <a:defRPr sz="4000" b="1" cap="all"/>
            </a:lvl1pPr>
          </a:lstStyle>
          <a:p>
            <a:r>
              <a:rPr lang="hr-HR" smtClean="0"/>
              <a:t>Kliknite da biste uredili stil naslova matrice</a:t>
            </a:r>
            <a:endParaRPr lang="hr-HR"/>
          </a:p>
        </p:txBody>
      </p:sp>
      <p:sp>
        <p:nvSpPr>
          <p:cNvPr id="3" name="Rezervirano mjesto teksta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smtClean="0"/>
              <a:t>Kliknite da biste uredili stilove teksta matrice</a:t>
            </a:r>
          </a:p>
        </p:txBody>
      </p:sp>
      <p:sp>
        <p:nvSpPr>
          <p:cNvPr id="4" name="Rezervirano mjesto datuma 3"/>
          <p:cNvSpPr>
            <a:spLocks noGrp="1"/>
          </p:cNvSpPr>
          <p:nvPr>
            <p:ph type="dt" sz="half" idx="10"/>
          </p:nvPr>
        </p:nvSpPr>
        <p:spPr/>
        <p:txBody>
          <a:bodyPr/>
          <a:lstStyle>
            <a:lvl1pPr>
              <a:defRPr/>
            </a:lvl1pPr>
          </a:lstStyle>
          <a:p>
            <a:pPr>
              <a:defRPr/>
            </a:pPr>
            <a:fld id="{BA6F5709-30B1-40D0-BFBA-6B0FFFB3E867}" type="datetimeFigureOut">
              <a:rPr lang="hr-HR"/>
              <a:pPr>
                <a:defRPr/>
              </a:pPr>
              <a:t>31.5.2013</a:t>
            </a:fld>
            <a:endParaRPr lang="hr-HR"/>
          </a:p>
        </p:txBody>
      </p:sp>
      <p:sp>
        <p:nvSpPr>
          <p:cNvPr id="5" name="Rezervirano mjesto podnožja 4"/>
          <p:cNvSpPr>
            <a:spLocks noGrp="1"/>
          </p:cNvSpPr>
          <p:nvPr>
            <p:ph type="ftr" sz="quarter" idx="11"/>
          </p:nvPr>
        </p:nvSpPr>
        <p:spPr/>
        <p:txBody>
          <a:bodyPr/>
          <a:lstStyle>
            <a:lvl1pPr>
              <a:defRPr/>
            </a:lvl1pPr>
          </a:lstStyle>
          <a:p>
            <a:pPr>
              <a:defRPr/>
            </a:pPr>
            <a:endParaRPr lang="hr-HR"/>
          </a:p>
        </p:txBody>
      </p:sp>
      <p:sp>
        <p:nvSpPr>
          <p:cNvPr id="6" name="Rezervirano mjesto broja slajda 5"/>
          <p:cNvSpPr>
            <a:spLocks noGrp="1"/>
          </p:cNvSpPr>
          <p:nvPr>
            <p:ph type="sldNum" sz="quarter" idx="12"/>
          </p:nvPr>
        </p:nvSpPr>
        <p:spPr/>
        <p:txBody>
          <a:bodyPr/>
          <a:lstStyle>
            <a:lvl1pPr>
              <a:defRPr/>
            </a:lvl1pPr>
          </a:lstStyle>
          <a:p>
            <a:pPr>
              <a:defRPr/>
            </a:pPr>
            <a:fld id="{C5A09C83-65DD-42BE-9D53-8091686E70BC}" type="slidenum">
              <a:rPr lang="hr-HR"/>
              <a:pPr>
                <a:defRPr/>
              </a:pPr>
              <a:t>‹#›</a:t>
            </a:fld>
            <a:endParaRPr lang="hr-H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Kliknite da biste uredili stil naslova matrice</a:t>
            </a:r>
            <a:endParaRPr lang="hr-HR"/>
          </a:p>
        </p:txBody>
      </p:sp>
      <p:sp>
        <p:nvSpPr>
          <p:cNvPr id="3" name="Rezervirano mjesto sadržaja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sadržaja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zervirano mjesto datuma 3"/>
          <p:cNvSpPr>
            <a:spLocks noGrp="1"/>
          </p:cNvSpPr>
          <p:nvPr>
            <p:ph type="dt" sz="half" idx="10"/>
          </p:nvPr>
        </p:nvSpPr>
        <p:spPr/>
        <p:txBody>
          <a:bodyPr/>
          <a:lstStyle>
            <a:lvl1pPr>
              <a:defRPr/>
            </a:lvl1pPr>
          </a:lstStyle>
          <a:p>
            <a:pPr>
              <a:defRPr/>
            </a:pPr>
            <a:fld id="{EE5CD19C-122A-4E90-B77F-01DF1E848DF0}" type="datetimeFigureOut">
              <a:rPr lang="hr-HR"/>
              <a:pPr>
                <a:defRPr/>
              </a:pPr>
              <a:t>31.5.2013</a:t>
            </a:fld>
            <a:endParaRPr lang="hr-HR"/>
          </a:p>
        </p:txBody>
      </p:sp>
      <p:sp>
        <p:nvSpPr>
          <p:cNvPr id="6" name="Rezervirano mjesto podnožja 4"/>
          <p:cNvSpPr>
            <a:spLocks noGrp="1"/>
          </p:cNvSpPr>
          <p:nvPr>
            <p:ph type="ftr" sz="quarter" idx="11"/>
          </p:nvPr>
        </p:nvSpPr>
        <p:spPr/>
        <p:txBody>
          <a:bodyPr/>
          <a:lstStyle>
            <a:lvl1pPr>
              <a:defRPr/>
            </a:lvl1pPr>
          </a:lstStyle>
          <a:p>
            <a:pPr>
              <a:defRPr/>
            </a:pPr>
            <a:endParaRPr lang="hr-HR"/>
          </a:p>
        </p:txBody>
      </p:sp>
      <p:sp>
        <p:nvSpPr>
          <p:cNvPr id="7" name="Rezervirano mjesto broja slajda 5"/>
          <p:cNvSpPr>
            <a:spLocks noGrp="1"/>
          </p:cNvSpPr>
          <p:nvPr>
            <p:ph type="sldNum" sz="quarter" idx="12"/>
          </p:nvPr>
        </p:nvSpPr>
        <p:spPr/>
        <p:txBody>
          <a:bodyPr/>
          <a:lstStyle>
            <a:lvl1pPr>
              <a:defRPr/>
            </a:lvl1pPr>
          </a:lstStyle>
          <a:p>
            <a:pPr>
              <a:defRPr/>
            </a:pPr>
            <a:fld id="{4A196E20-5289-4328-8419-A52AA8E8C4B3}" type="slidenum">
              <a:rPr lang="hr-HR"/>
              <a:pPr>
                <a:defRPr/>
              </a:pPr>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vl1pPr>
          </a:lstStyle>
          <a:p>
            <a:r>
              <a:rPr lang="hr-HR" smtClean="0"/>
              <a:t>Kliknite da biste uredili stil naslova matrice</a:t>
            </a:r>
            <a:endParaRPr lang="hr-HR"/>
          </a:p>
        </p:txBody>
      </p:sp>
      <p:sp>
        <p:nvSpPr>
          <p:cNvPr id="3" name="Rezervirano mjesto teksta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Kliknite da biste uredili stilove teksta matrice</a:t>
            </a:r>
          </a:p>
        </p:txBody>
      </p:sp>
      <p:sp>
        <p:nvSpPr>
          <p:cNvPr id="4" name="Rezervirano mjesto sadržaja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zervirano mjesto teksta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Kliknite da biste uredili stilove teksta matrice</a:t>
            </a:r>
          </a:p>
        </p:txBody>
      </p:sp>
      <p:sp>
        <p:nvSpPr>
          <p:cNvPr id="6" name="Rezervirano mjesto sadržaja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7" name="Rezervirano mjesto datuma 3"/>
          <p:cNvSpPr>
            <a:spLocks noGrp="1"/>
          </p:cNvSpPr>
          <p:nvPr>
            <p:ph type="dt" sz="half" idx="10"/>
          </p:nvPr>
        </p:nvSpPr>
        <p:spPr/>
        <p:txBody>
          <a:bodyPr/>
          <a:lstStyle>
            <a:lvl1pPr>
              <a:defRPr/>
            </a:lvl1pPr>
          </a:lstStyle>
          <a:p>
            <a:pPr>
              <a:defRPr/>
            </a:pPr>
            <a:fld id="{2D164967-120B-4ED9-B22B-0E27518DE27B}" type="datetimeFigureOut">
              <a:rPr lang="hr-HR"/>
              <a:pPr>
                <a:defRPr/>
              </a:pPr>
              <a:t>31.5.2013</a:t>
            </a:fld>
            <a:endParaRPr lang="hr-HR"/>
          </a:p>
        </p:txBody>
      </p:sp>
      <p:sp>
        <p:nvSpPr>
          <p:cNvPr id="8" name="Rezervirano mjesto podnožja 4"/>
          <p:cNvSpPr>
            <a:spLocks noGrp="1"/>
          </p:cNvSpPr>
          <p:nvPr>
            <p:ph type="ftr" sz="quarter" idx="11"/>
          </p:nvPr>
        </p:nvSpPr>
        <p:spPr/>
        <p:txBody>
          <a:bodyPr/>
          <a:lstStyle>
            <a:lvl1pPr>
              <a:defRPr/>
            </a:lvl1pPr>
          </a:lstStyle>
          <a:p>
            <a:pPr>
              <a:defRPr/>
            </a:pPr>
            <a:endParaRPr lang="hr-HR"/>
          </a:p>
        </p:txBody>
      </p:sp>
      <p:sp>
        <p:nvSpPr>
          <p:cNvPr id="9" name="Rezervirano mjesto broja slajda 5"/>
          <p:cNvSpPr>
            <a:spLocks noGrp="1"/>
          </p:cNvSpPr>
          <p:nvPr>
            <p:ph type="sldNum" sz="quarter" idx="12"/>
          </p:nvPr>
        </p:nvSpPr>
        <p:spPr/>
        <p:txBody>
          <a:bodyPr/>
          <a:lstStyle>
            <a:lvl1pPr>
              <a:defRPr/>
            </a:lvl1pPr>
          </a:lstStyle>
          <a:p>
            <a:pPr>
              <a:defRPr/>
            </a:pPr>
            <a:fld id="{8472ABB2-F9CC-4A74-9D3A-96A3AF4D24A3}" type="slidenum">
              <a:rPr lang="hr-HR"/>
              <a:pPr>
                <a:defRPr/>
              </a:pPr>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Kliknite da biste uredili stil naslova matrice</a:t>
            </a:r>
            <a:endParaRPr lang="hr-HR"/>
          </a:p>
        </p:txBody>
      </p:sp>
      <p:sp>
        <p:nvSpPr>
          <p:cNvPr id="3" name="Rezervirano mjesto datuma 3"/>
          <p:cNvSpPr>
            <a:spLocks noGrp="1"/>
          </p:cNvSpPr>
          <p:nvPr>
            <p:ph type="dt" sz="half" idx="10"/>
          </p:nvPr>
        </p:nvSpPr>
        <p:spPr/>
        <p:txBody>
          <a:bodyPr/>
          <a:lstStyle>
            <a:lvl1pPr>
              <a:defRPr/>
            </a:lvl1pPr>
          </a:lstStyle>
          <a:p>
            <a:pPr>
              <a:defRPr/>
            </a:pPr>
            <a:fld id="{D30183E0-E51E-47E8-B4A6-F5D1131572DC}" type="datetimeFigureOut">
              <a:rPr lang="hr-HR"/>
              <a:pPr>
                <a:defRPr/>
              </a:pPr>
              <a:t>31.5.2013</a:t>
            </a:fld>
            <a:endParaRPr lang="hr-HR"/>
          </a:p>
        </p:txBody>
      </p:sp>
      <p:sp>
        <p:nvSpPr>
          <p:cNvPr id="4" name="Rezervirano mjesto podnožja 4"/>
          <p:cNvSpPr>
            <a:spLocks noGrp="1"/>
          </p:cNvSpPr>
          <p:nvPr>
            <p:ph type="ftr" sz="quarter" idx="11"/>
          </p:nvPr>
        </p:nvSpPr>
        <p:spPr/>
        <p:txBody>
          <a:bodyPr/>
          <a:lstStyle>
            <a:lvl1pPr>
              <a:defRPr/>
            </a:lvl1pPr>
          </a:lstStyle>
          <a:p>
            <a:pPr>
              <a:defRPr/>
            </a:pPr>
            <a:endParaRPr lang="hr-HR"/>
          </a:p>
        </p:txBody>
      </p:sp>
      <p:sp>
        <p:nvSpPr>
          <p:cNvPr id="5" name="Rezervirano mjesto broja slajda 5"/>
          <p:cNvSpPr>
            <a:spLocks noGrp="1"/>
          </p:cNvSpPr>
          <p:nvPr>
            <p:ph type="sldNum" sz="quarter" idx="12"/>
          </p:nvPr>
        </p:nvSpPr>
        <p:spPr/>
        <p:txBody>
          <a:bodyPr/>
          <a:lstStyle>
            <a:lvl1pPr>
              <a:defRPr/>
            </a:lvl1pPr>
          </a:lstStyle>
          <a:p>
            <a:pPr>
              <a:defRPr/>
            </a:pPr>
            <a:fld id="{A57E4A86-B286-43B8-B61E-65543EC66E9F}" type="slidenum">
              <a:rPr lang="hr-HR"/>
              <a:pPr>
                <a:defRPr/>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3"/>
          <p:cNvSpPr>
            <a:spLocks noGrp="1"/>
          </p:cNvSpPr>
          <p:nvPr>
            <p:ph type="dt" sz="half" idx="10"/>
          </p:nvPr>
        </p:nvSpPr>
        <p:spPr/>
        <p:txBody>
          <a:bodyPr/>
          <a:lstStyle>
            <a:lvl1pPr>
              <a:defRPr/>
            </a:lvl1pPr>
          </a:lstStyle>
          <a:p>
            <a:pPr>
              <a:defRPr/>
            </a:pPr>
            <a:fld id="{CE865909-4B0A-4829-9458-F5E406978902}" type="datetimeFigureOut">
              <a:rPr lang="hr-HR"/>
              <a:pPr>
                <a:defRPr/>
              </a:pPr>
              <a:t>31.5.2013</a:t>
            </a:fld>
            <a:endParaRPr lang="hr-HR"/>
          </a:p>
        </p:txBody>
      </p:sp>
      <p:sp>
        <p:nvSpPr>
          <p:cNvPr id="3" name="Rezervirano mjesto podnožja 4"/>
          <p:cNvSpPr>
            <a:spLocks noGrp="1"/>
          </p:cNvSpPr>
          <p:nvPr>
            <p:ph type="ftr" sz="quarter" idx="11"/>
          </p:nvPr>
        </p:nvSpPr>
        <p:spPr/>
        <p:txBody>
          <a:bodyPr/>
          <a:lstStyle>
            <a:lvl1pPr>
              <a:defRPr/>
            </a:lvl1pPr>
          </a:lstStyle>
          <a:p>
            <a:pPr>
              <a:defRPr/>
            </a:pPr>
            <a:endParaRPr lang="hr-HR"/>
          </a:p>
        </p:txBody>
      </p:sp>
      <p:sp>
        <p:nvSpPr>
          <p:cNvPr id="4" name="Rezervirano mjesto broja slajda 5"/>
          <p:cNvSpPr>
            <a:spLocks noGrp="1"/>
          </p:cNvSpPr>
          <p:nvPr>
            <p:ph type="sldNum" sz="quarter" idx="12"/>
          </p:nvPr>
        </p:nvSpPr>
        <p:spPr/>
        <p:txBody>
          <a:bodyPr/>
          <a:lstStyle>
            <a:lvl1pPr>
              <a:defRPr/>
            </a:lvl1pPr>
          </a:lstStyle>
          <a:p>
            <a:pPr>
              <a:defRPr/>
            </a:pPr>
            <a:fld id="{507862ED-316B-48B8-9781-D0E8C97E5965}" type="slidenum">
              <a:rPr lang="hr-HR"/>
              <a:pPr>
                <a:defRPr/>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3008313" cy="1162050"/>
          </a:xfrm>
        </p:spPr>
        <p:txBody>
          <a:bodyPr anchor="b"/>
          <a:lstStyle>
            <a:lvl1pPr algn="l">
              <a:defRPr sz="2000" b="1"/>
            </a:lvl1pPr>
          </a:lstStyle>
          <a:p>
            <a:r>
              <a:rPr lang="hr-HR" smtClean="0"/>
              <a:t>Kliknite da biste uredili stil naslova matrice</a:t>
            </a:r>
            <a:endParaRPr lang="hr-HR"/>
          </a:p>
        </p:txBody>
      </p:sp>
      <p:sp>
        <p:nvSpPr>
          <p:cNvPr id="3" name="Rezervirano mjesto sadržaja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teksta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Kliknite da biste uredili stilove teksta matrice</a:t>
            </a:r>
          </a:p>
        </p:txBody>
      </p:sp>
      <p:sp>
        <p:nvSpPr>
          <p:cNvPr id="5" name="Rezervirano mjesto datuma 3"/>
          <p:cNvSpPr>
            <a:spLocks noGrp="1"/>
          </p:cNvSpPr>
          <p:nvPr>
            <p:ph type="dt" sz="half" idx="10"/>
          </p:nvPr>
        </p:nvSpPr>
        <p:spPr/>
        <p:txBody>
          <a:bodyPr/>
          <a:lstStyle>
            <a:lvl1pPr>
              <a:defRPr/>
            </a:lvl1pPr>
          </a:lstStyle>
          <a:p>
            <a:pPr>
              <a:defRPr/>
            </a:pPr>
            <a:fld id="{82B0BE33-73F0-4CAC-98EF-CE382CCA12AC}" type="datetimeFigureOut">
              <a:rPr lang="hr-HR"/>
              <a:pPr>
                <a:defRPr/>
              </a:pPr>
              <a:t>31.5.2013</a:t>
            </a:fld>
            <a:endParaRPr lang="hr-HR"/>
          </a:p>
        </p:txBody>
      </p:sp>
      <p:sp>
        <p:nvSpPr>
          <p:cNvPr id="6" name="Rezervirano mjesto podnožja 4"/>
          <p:cNvSpPr>
            <a:spLocks noGrp="1"/>
          </p:cNvSpPr>
          <p:nvPr>
            <p:ph type="ftr" sz="quarter" idx="11"/>
          </p:nvPr>
        </p:nvSpPr>
        <p:spPr/>
        <p:txBody>
          <a:bodyPr/>
          <a:lstStyle>
            <a:lvl1pPr>
              <a:defRPr/>
            </a:lvl1pPr>
          </a:lstStyle>
          <a:p>
            <a:pPr>
              <a:defRPr/>
            </a:pPr>
            <a:endParaRPr lang="hr-HR"/>
          </a:p>
        </p:txBody>
      </p:sp>
      <p:sp>
        <p:nvSpPr>
          <p:cNvPr id="7" name="Rezervirano mjesto broja slajda 5"/>
          <p:cNvSpPr>
            <a:spLocks noGrp="1"/>
          </p:cNvSpPr>
          <p:nvPr>
            <p:ph type="sldNum" sz="quarter" idx="12"/>
          </p:nvPr>
        </p:nvSpPr>
        <p:spPr/>
        <p:txBody>
          <a:bodyPr/>
          <a:lstStyle>
            <a:lvl1pPr>
              <a:defRPr/>
            </a:lvl1pPr>
          </a:lstStyle>
          <a:p>
            <a:pPr>
              <a:defRPr/>
            </a:pPr>
            <a:fld id="{5964BAA8-4F30-4B06-9287-8F9D5D4511E9}" type="slidenum">
              <a:rPr lang="hr-HR"/>
              <a:pPr>
                <a:defRPr/>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p:cNvSpPr>
            <a:spLocks noGrp="1"/>
          </p:cNvSpPr>
          <p:nvPr>
            <p:ph type="title"/>
          </p:nvPr>
        </p:nvSpPr>
        <p:spPr>
          <a:xfrm>
            <a:off x="1792288" y="4800600"/>
            <a:ext cx="5486400" cy="566738"/>
          </a:xfrm>
        </p:spPr>
        <p:txBody>
          <a:bodyPr anchor="b"/>
          <a:lstStyle>
            <a:lvl1pPr algn="l">
              <a:defRPr sz="2000" b="1"/>
            </a:lvl1pPr>
          </a:lstStyle>
          <a:p>
            <a:r>
              <a:rPr lang="hr-HR" smtClean="0"/>
              <a:t>Kliknite da biste uredili stil naslova matrice</a:t>
            </a:r>
            <a:endParaRPr lang="hr-HR"/>
          </a:p>
        </p:txBody>
      </p:sp>
      <p:sp>
        <p:nvSpPr>
          <p:cNvPr id="3" name="Rezervirano mjesto slik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r-HR" noProof="0"/>
          </a:p>
        </p:txBody>
      </p:sp>
      <p:sp>
        <p:nvSpPr>
          <p:cNvPr id="4" name="Rezervirano mjesto teksta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Kliknite da biste uredili stilove teksta matrice</a:t>
            </a:r>
          </a:p>
        </p:txBody>
      </p:sp>
      <p:sp>
        <p:nvSpPr>
          <p:cNvPr id="5" name="Rezervirano mjesto datuma 3"/>
          <p:cNvSpPr>
            <a:spLocks noGrp="1"/>
          </p:cNvSpPr>
          <p:nvPr>
            <p:ph type="dt" sz="half" idx="10"/>
          </p:nvPr>
        </p:nvSpPr>
        <p:spPr/>
        <p:txBody>
          <a:bodyPr/>
          <a:lstStyle>
            <a:lvl1pPr>
              <a:defRPr/>
            </a:lvl1pPr>
          </a:lstStyle>
          <a:p>
            <a:pPr>
              <a:defRPr/>
            </a:pPr>
            <a:fld id="{9B9E02AB-57B3-4640-9821-84EDAC5B402B}" type="datetimeFigureOut">
              <a:rPr lang="hr-HR"/>
              <a:pPr>
                <a:defRPr/>
              </a:pPr>
              <a:t>31.5.2013</a:t>
            </a:fld>
            <a:endParaRPr lang="hr-HR"/>
          </a:p>
        </p:txBody>
      </p:sp>
      <p:sp>
        <p:nvSpPr>
          <p:cNvPr id="6" name="Rezervirano mjesto podnožja 4"/>
          <p:cNvSpPr>
            <a:spLocks noGrp="1"/>
          </p:cNvSpPr>
          <p:nvPr>
            <p:ph type="ftr" sz="quarter" idx="11"/>
          </p:nvPr>
        </p:nvSpPr>
        <p:spPr/>
        <p:txBody>
          <a:bodyPr/>
          <a:lstStyle>
            <a:lvl1pPr>
              <a:defRPr/>
            </a:lvl1pPr>
          </a:lstStyle>
          <a:p>
            <a:pPr>
              <a:defRPr/>
            </a:pPr>
            <a:endParaRPr lang="hr-HR"/>
          </a:p>
        </p:txBody>
      </p:sp>
      <p:sp>
        <p:nvSpPr>
          <p:cNvPr id="7" name="Rezervirano mjesto broja slajda 5"/>
          <p:cNvSpPr>
            <a:spLocks noGrp="1"/>
          </p:cNvSpPr>
          <p:nvPr>
            <p:ph type="sldNum" sz="quarter" idx="12"/>
          </p:nvPr>
        </p:nvSpPr>
        <p:spPr/>
        <p:txBody>
          <a:bodyPr/>
          <a:lstStyle>
            <a:lvl1pPr>
              <a:defRPr/>
            </a:lvl1pPr>
          </a:lstStyle>
          <a:p>
            <a:pPr>
              <a:defRPr/>
            </a:pPr>
            <a:fld id="{C7AAE809-0FEC-4421-BB00-B51963BCF452}" type="slidenum">
              <a:rPr lang="hr-HR"/>
              <a:pPr>
                <a:defRPr/>
              </a:pPr>
              <a:t>‹#›</a:t>
            </a:fld>
            <a:endParaRPr lang="hr-H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zervirano mjesto naslova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hr-HR" smtClean="0"/>
              <a:t>Kliknite da biste uredili stil naslova matrice</a:t>
            </a:r>
          </a:p>
        </p:txBody>
      </p:sp>
      <p:sp>
        <p:nvSpPr>
          <p:cNvPr id="1027" name="Rezervirano mjesto teksta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p>
        </p:txBody>
      </p:sp>
      <p:sp>
        <p:nvSpPr>
          <p:cNvPr id="4" name="Rezervirano mjesto datum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4FA5355F-EB2A-4754-962B-CC4676A47364}" type="datetimeFigureOut">
              <a:rPr lang="hr-HR"/>
              <a:pPr>
                <a:defRPr/>
              </a:pPr>
              <a:t>31.5.2013</a:t>
            </a:fld>
            <a:endParaRPr lang="hr-HR"/>
          </a:p>
        </p:txBody>
      </p:sp>
      <p:sp>
        <p:nvSpPr>
          <p:cNvPr id="5" name="Rezervirano mjesto podnožj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hr-HR"/>
          </a:p>
        </p:txBody>
      </p:sp>
      <p:sp>
        <p:nvSpPr>
          <p:cNvPr id="6" name="Rezervirano mjesto broja slajd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B40F9E2D-B3F0-4B76-BD0F-F0C3CFE2798D}" type="slidenum">
              <a:rPr lang="hr-HR"/>
              <a:pPr>
                <a:defRPr/>
              </a:pPr>
              <a:t>‹#›</a:t>
            </a:fld>
            <a:endParaRPr lang="hr-H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krijesnica.hr/"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descr="Logo za edukaciju teal.png"/>
          <p:cNvPicPr>
            <a:picLocks noChangeAspect="1"/>
          </p:cNvPicPr>
          <p:nvPr/>
        </p:nvPicPr>
        <p:blipFill>
          <a:blip r:embed="rId2" cstate="print"/>
          <a:srcRect/>
          <a:stretch>
            <a:fillRect/>
          </a:stretch>
        </p:blipFill>
        <p:spPr bwMode="auto">
          <a:xfrm>
            <a:off x="34925" y="1985963"/>
            <a:ext cx="9109075" cy="2595562"/>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ln/>
        </p:spPr>
        <p:style>
          <a:lnRef idx="0">
            <a:schemeClr val="accent3"/>
          </a:lnRef>
          <a:fillRef idx="3">
            <a:schemeClr val="accent3"/>
          </a:fillRef>
          <a:effectRef idx="3">
            <a:schemeClr val="accent3"/>
          </a:effectRef>
          <a:fontRef idx="minor">
            <a:schemeClr val="lt1"/>
          </a:fontRef>
        </p:style>
        <p:txBody>
          <a:bodyPr rtlCol="0">
            <a:normAutofit/>
          </a:bodyPr>
          <a:lstStyle/>
          <a:p>
            <a:pPr fontAlgn="auto">
              <a:spcAft>
                <a:spcPts val="0"/>
              </a:spcAft>
              <a:defRPr/>
            </a:pPr>
            <a:r>
              <a:rPr lang="hr-HR" b="1" dirty="0">
                <a:solidFill>
                  <a:schemeClr val="tx1"/>
                </a:solidFill>
              </a:rPr>
              <a:t>Što je kvaliteta života kod </a:t>
            </a:r>
            <a:r>
              <a:rPr lang="hr-HR" b="1">
                <a:solidFill>
                  <a:schemeClr val="tx1"/>
                </a:solidFill>
              </a:rPr>
              <a:t>djeteta</a:t>
            </a:r>
            <a:r>
              <a:rPr lang="hr-HR" b="1" smtClean="0">
                <a:solidFill>
                  <a:schemeClr val="tx1"/>
                </a:solidFill>
              </a:rPr>
              <a:t>?</a:t>
            </a:r>
            <a:endParaRPr lang="hr-HR" b="1" dirty="0">
              <a:solidFill>
                <a:schemeClr val="tx1"/>
              </a:solidFill>
            </a:endParaRPr>
          </a:p>
        </p:txBody>
      </p:sp>
      <p:sp>
        <p:nvSpPr>
          <p:cNvPr id="3" name="Rezervirano mjesto sadržaja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rtlCol="0">
            <a:normAutofit lnSpcReduction="10000"/>
          </a:bodyPr>
          <a:lstStyle/>
          <a:p>
            <a:pPr fontAlgn="auto">
              <a:spcAft>
                <a:spcPts val="0"/>
              </a:spcAft>
              <a:buFont typeface="Arial" pitchFamily="34" charset="0"/>
              <a:buBlip>
                <a:blip r:embed="rId2"/>
              </a:buBlip>
              <a:defRPr/>
            </a:pPr>
            <a:r>
              <a:rPr lang="hr-HR" dirty="0" smtClean="0">
                <a:solidFill>
                  <a:schemeClr val="tx1"/>
                </a:solidFill>
              </a:rPr>
              <a:t>veoma jednostavno…</a:t>
            </a:r>
          </a:p>
          <a:p>
            <a:pPr fontAlgn="auto">
              <a:spcAft>
                <a:spcPts val="0"/>
              </a:spcAft>
              <a:buFont typeface="Arial" pitchFamily="34" charset="0"/>
              <a:buBlip>
                <a:blip r:embed="rId2"/>
              </a:buBlip>
              <a:defRPr/>
            </a:pPr>
            <a:r>
              <a:rPr lang="hr-HR" dirty="0">
                <a:solidFill>
                  <a:schemeClr val="tx1"/>
                </a:solidFill>
              </a:rPr>
              <a:t>Da ne osjeća bol, fizičku i mentalnu</a:t>
            </a:r>
          </a:p>
          <a:p>
            <a:pPr fontAlgn="auto">
              <a:spcAft>
                <a:spcPts val="0"/>
              </a:spcAft>
              <a:buFont typeface="Arial" pitchFamily="34" charset="0"/>
              <a:buBlip>
                <a:blip r:embed="rId2"/>
              </a:buBlip>
              <a:defRPr/>
            </a:pPr>
            <a:r>
              <a:rPr lang="hr-HR" dirty="0">
                <a:solidFill>
                  <a:schemeClr val="tx1"/>
                </a:solidFill>
              </a:rPr>
              <a:t>Da ne osjeća strah ili anksioznost</a:t>
            </a:r>
          </a:p>
          <a:p>
            <a:pPr fontAlgn="auto">
              <a:spcAft>
                <a:spcPts val="0"/>
              </a:spcAft>
              <a:buFont typeface="Arial" pitchFamily="34" charset="0"/>
              <a:buBlip>
                <a:blip r:embed="rId2"/>
              </a:buBlip>
              <a:defRPr/>
            </a:pPr>
            <a:r>
              <a:rPr lang="hr-HR" dirty="0">
                <a:solidFill>
                  <a:schemeClr val="tx1"/>
                </a:solidFill>
              </a:rPr>
              <a:t>Da zadovolji svoje potrebe i želje (igranje, crtanje, znatiželja</a:t>
            </a:r>
            <a:r>
              <a:rPr lang="hr-HR">
                <a:solidFill>
                  <a:schemeClr val="tx1"/>
                </a:solidFill>
              </a:rPr>
              <a:t>, </a:t>
            </a:r>
            <a:r>
              <a:rPr lang="hr-HR" smtClean="0">
                <a:solidFill>
                  <a:schemeClr val="tx1"/>
                </a:solidFill>
              </a:rPr>
              <a:t>učenje, komunikacija</a:t>
            </a:r>
            <a:r>
              <a:rPr lang="hr-HR" dirty="0" smtClean="0">
                <a:solidFill>
                  <a:schemeClr val="tx1"/>
                </a:solidFill>
              </a:rPr>
              <a:t>)</a:t>
            </a:r>
            <a:endParaRPr lang="hr-HR" dirty="0">
              <a:solidFill>
                <a:schemeClr val="tx1"/>
              </a:solidFill>
            </a:endParaRPr>
          </a:p>
          <a:p>
            <a:pPr fontAlgn="auto">
              <a:spcAft>
                <a:spcPts val="0"/>
              </a:spcAft>
              <a:buFont typeface="Arial" pitchFamily="34" charset="0"/>
              <a:buBlip>
                <a:blip r:embed="rId2"/>
              </a:buBlip>
              <a:defRPr/>
            </a:pPr>
            <a:r>
              <a:rPr lang="hr-HR" b="1" dirty="0">
                <a:solidFill>
                  <a:schemeClr val="tx1"/>
                </a:solidFill>
              </a:rPr>
              <a:t>Da ima „neopterećenu“ obitelj</a:t>
            </a:r>
          </a:p>
          <a:p>
            <a:pPr fontAlgn="auto">
              <a:spcAft>
                <a:spcPts val="0"/>
              </a:spcAft>
              <a:buFont typeface="Arial" pitchFamily="34" charset="0"/>
              <a:buBlip>
                <a:blip r:embed="rId2"/>
              </a:buBlip>
              <a:defRPr/>
            </a:pPr>
            <a:r>
              <a:rPr lang="hr-HR" dirty="0">
                <a:solidFill>
                  <a:schemeClr val="tx1"/>
                </a:solidFill>
              </a:rPr>
              <a:t>Da se osjeća voljenim</a:t>
            </a:r>
          </a:p>
          <a:p>
            <a:pPr fontAlgn="auto">
              <a:spcAft>
                <a:spcPts val="0"/>
              </a:spcAft>
              <a:buFont typeface="Arial" pitchFamily="34" charset="0"/>
              <a:buBlip>
                <a:blip r:embed="rId2"/>
              </a:buBlip>
              <a:defRPr/>
            </a:pPr>
            <a:r>
              <a:rPr lang="hr-HR" dirty="0">
                <a:solidFill>
                  <a:schemeClr val="tx1"/>
                </a:solidFill>
              </a:rPr>
              <a:t>Da se ne osjeća napuštenim</a:t>
            </a:r>
          </a:p>
          <a:p>
            <a:pPr fontAlgn="auto">
              <a:spcAft>
                <a:spcPts val="0"/>
              </a:spcAft>
              <a:buFont typeface="Arial" pitchFamily="34" charset="0"/>
              <a:buBlip>
                <a:blip r:embed="rId2"/>
              </a:buBlip>
              <a:defRPr/>
            </a:pPr>
            <a:endParaRPr lang="hr-HR" dirty="0">
              <a:solidFill>
                <a:schemeClr val="tx1"/>
              </a:solidFill>
            </a:endParaRPr>
          </a:p>
          <a:p>
            <a:pPr fontAlgn="auto">
              <a:spcAft>
                <a:spcPts val="0"/>
              </a:spcAft>
              <a:buFont typeface="Arial" pitchFamily="34" charset="0"/>
              <a:buNone/>
              <a:defRPr/>
            </a:pPr>
            <a:endParaRPr lang="hr-HR"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5"/>
          <p:cNvSpPr>
            <a:spLocks noGrp="1" noChangeArrowheads="1"/>
          </p:cNvSpPr>
          <p:nvPr>
            <p:ph type="title"/>
          </p:nvPr>
        </p:nvSpPr>
        <p:spPr/>
        <p:txBody>
          <a:bodyPr/>
          <a:lstStyle/>
          <a:p>
            <a:r>
              <a:rPr lang="hr-HR" b="1" smtClean="0"/>
              <a:t>Što bi željeli... </a:t>
            </a:r>
          </a:p>
        </p:txBody>
      </p:sp>
      <p:sp>
        <p:nvSpPr>
          <p:cNvPr id="20483" name="Rectangle 6"/>
          <p:cNvSpPr>
            <a:spLocks noGrp="1" noChangeArrowheads="1"/>
          </p:cNvSpPr>
          <p:nvPr>
            <p:ph idx="1"/>
          </p:nvPr>
        </p:nvSpPr>
        <p:spPr/>
        <p:txBody>
          <a:bodyPr rtlCol="0">
            <a:normAutofit lnSpcReduction="10000"/>
          </a:bodyPr>
          <a:lstStyle/>
          <a:p>
            <a:pPr fontAlgn="auto">
              <a:spcAft>
                <a:spcPts val="0"/>
              </a:spcAft>
              <a:buFont typeface="Arial" pitchFamily="34" charset="0"/>
              <a:buChar char="•"/>
              <a:defRPr/>
            </a:pPr>
            <a:r>
              <a:rPr lang="hr-HR" smtClean="0"/>
              <a:t>RODITELJI- biti dobri roditelji - dobro odlučivati za dijete</a:t>
            </a:r>
          </a:p>
          <a:p>
            <a:pPr fontAlgn="auto">
              <a:spcAft>
                <a:spcPts val="0"/>
              </a:spcAft>
              <a:buFontTx/>
              <a:buNone/>
              <a:defRPr/>
            </a:pPr>
            <a:endParaRPr lang="hr-HR" smtClean="0"/>
          </a:p>
          <a:p>
            <a:pPr fontAlgn="auto">
              <a:spcAft>
                <a:spcPts val="0"/>
              </a:spcAft>
              <a:buFont typeface="Arial" pitchFamily="34" charset="0"/>
              <a:buChar char="•"/>
              <a:defRPr/>
            </a:pPr>
            <a:r>
              <a:rPr lang="hr-HR" smtClean="0"/>
              <a:t>LIJEČNICI - biti dobri liječnici i u palijativnoj medicini – QOL umjesto DFS</a:t>
            </a:r>
          </a:p>
          <a:p>
            <a:pPr fontAlgn="auto">
              <a:spcAft>
                <a:spcPts val="0"/>
              </a:spcAft>
              <a:buFontTx/>
              <a:buNone/>
              <a:defRPr/>
            </a:pPr>
            <a:endParaRPr lang="hr-HR" smtClean="0"/>
          </a:p>
          <a:p>
            <a:pPr fontAlgn="auto">
              <a:spcAft>
                <a:spcPts val="0"/>
              </a:spcAft>
              <a:buFont typeface="Arial" pitchFamily="34" charset="0"/>
              <a:buChar char="•"/>
              <a:defRPr/>
            </a:pPr>
            <a:r>
              <a:rPr lang="hr-HR" smtClean="0"/>
              <a:t>Razviti povjerenje kako za vrijeme aktivnog liječenja tako i u provođenju palijativnog liječenja</a:t>
            </a:r>
          </a:p>
          <a:p>
            <a:pPr fontAlgn="auto">
              <a:spcAft>
                <a:spcPts val="0"/>
              </a:spcAft>
              <a:buFont typeface="Arial" pitchFamily="34" charset="0"/>
              <a:buChar char="•"/>
              <a:defRPr/>
            </a:pPr>
            <a:endParaRPr lang="hr-HR" smtClean="0"/>
          </a:p>
          <a:p>
            <a:pPr fontAlgn="auto">
              <a:spcAft>
                <a:spcPts val="0"/>
              </a:spcAft>
              <a:buFont typeface="Arial" pitchFamily="34" charset="0"/>
              <a:buChar char="•"/>
              <a:defRPr/>
            </a:pPr>
            <a:endParaRPr lang="hr-HR"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a:xfrm>
            <a:off x="360363" y="260350"/>
            <a:ext cx="8315325" cy="850900"/>
          </a:xfrm>
        </p:spPr>
        <p:txBody>
          <a:bodyPr/>
          <a:lstStyle/>
          <a:p>
            <a:r>
              <a:rPr lang="hr-HR" b="1" smtClean="0"/>
              <a:t>Psihološki problemi  </a:t>
            </a:r>
          </a:p>
        </p:txBody>
      </p:sp>
      <p:sp>
        <p:nvSpPr>
          <p:cNvPr id="27651" name="Rectangle 3"/>
          <p:cNvSpPr>
            <a:spLocks noGrp="1" noChangeArrowheads="1"/>
          </p:cNvSpPr>
          <p:nvPr>
            <p:ph type="body" idx="4294967295"/>
          </p:nvPr>
        </p:nvSpPr>
        <p:spPr>
          <a:xfrm>
            <a:off x="539750" y="1739900"/>
            <a:ext cx="8229600" cy="4568825"/>
          </a:xfrm>
        </p:spPr>
        <p:txBody>
          <a:bodyPr/>
          <a:lstStyle/>
          <a:p>
            <a:r>
              <a:rPr lang="hr-HR" smtClean="0"/>
              <a:t>Gubitak djeteta oštećuje integritet i funkcioniranje obitelji </a:t>
            </a:r>
          </a:p>
          <a:p>
            <a:r>
              <a:rPr lang="hr-HR" smtClean="0"/>
              <a:t>Osjećaj krivice roditelja </a:t>
            </a:r>
          </a:p>
          <a:p>
            <a:r>
              <a:rPr lang="hr-HR" smtClean="0"/>
              <a:t>Osjećaj krivice braće i sestara </a:t>
            </a:r>
          </a:p>
          <a:p>
            <a:r>
              <a:rPr lang="hr-HR" smtClean="0"/>
              <a:t>Bespomoćnost liječnika </a:t>
            </a:r>
          </a:p>
          <a:p>
            <a:r>
              <a:rPr lang="hr-HR" smtClean="0"/>
              <a:t>Psihološka, emotivna, duhovna potpora bolesniku i obitelji </a:t>
            </a:r>
          </a:p>
          <a:p>
            <a:r>
              <a:rPr lang="hr-HR" smtClean="0"/>
              <a:t>Proces žalovanja </a:t>
            </a:r>
          </a:p>
          <a:p>
            <a:endParaRPr lang="hr-HR"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468313" y="115888"/>
            <a:ext cx="8218487" cy="792162"/>
          </a:xfrm>
        </p:spPr>
        <p:txBody>
          <a:bodyPr/>
          <a:lstStyle/>
          <a:p>
            <a:r>
              <a:rPr lang="sr-Latn-CS" b="1" smtClean="0"/>
              <a:t>Statistika</a:t>
            </a:r>
          </a:p>
        </p:txBody>
      </p:sp>
      <p:sp>
        <p:nvSpPr>
          <p:cNvPr id="10243" name="Rectangle 3"/>
          <p:cNvSpPr>
            <a:spLocks noGrp="1" noChangeArrowheads="1"/>
          </p:cNvSpPr>
          <p:nvPr>
            <p:ph type="body" idx="4294967295"/>
          </p:nvPr>
        </p:nvSpPr>
        <p:spPr>
          <a:xfrm>
            <a:off x="590550" y="1341438"/>
            <a:ext cx="8229600" cy="4525962"/>
          </a:xfrm>
        </p:spPr>
        <p:txBody>
          <a:bodyPr/>
          <a:lstStyle/>
          <a:p>
            <a:r>
              <a:rPr lang="hr-HR" smtClean="0"/>
              <a:t>Broj smrtnosti koji uzrokuju letalna stanja ostaje trajno isti – 3,5 na 10.000.</a:t>
            </a:r>
          </a:p>
          <a:p>
            <a:r>
              <a:rPr lang="hr-HR" smtClean="0"/>
              <a:t>Većina smrtnosti otpada na prvu godinu života. </a:t>
            </a:r>
          </a:p>
          <a:p>
            <a:r>
              <a:rPr lang="hr-HR" smtClean="0"/>
              <a:t>Unatoč napretku u medicini, 71% djece oboljele od letalnih bolesti umire unutar prve godine života, a oko 25% će umrijeti nakon više godina.</a:t>
            </a:r>
            <a:endParaRPr lang="en-US"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txBox="1">
            <a:spLocks noGrp="1"/>
          </p:cNvSpPr>
          <p:nvPr/>
        </p:nvSpPr>
        <p:spPr bwMode="auto">
          <a:xfrm>
            <a:off x="6553200" y="6245225"/>
            <a:ext cx="2133600" cy="476250"/>
          </a:xfrm>
          <a:prstGeom prst="rect">
            <a:avLst/>
          </a:prstGeom>
          <a:noFill/>
          <a:ln>
            <a:miter lim="800000"/>
            <a:headEnd/>
            <a:tailEnd/>
          </a:ln>
        </p:spPr>
        <p:txBody>
          <a:bodyPr/>
          <a:lstStyle/>
          <a:p>
            <a:pPr algn="r">
              <a:defRPr/>
            </a:pPr>
            <a:fld id="{C1343AEB-7A1A-475B-8172-9D1B64775614}" type="slidenum">
              <a:rPr lang="en-US" sz="1400">
                <a:latin typeface="+mn-lt"/>
              </a:rPr>
              <a:pPr algn="r">
                <a:defRPr/>
              </a:pPr>
              <a:t>14</a:t>
            </a:fld>
            <a:endParaRPr lang="en-US" sz="1400">
              <a:latin typeface="+mn-lt"/>
            </a:endParaRPr>
          </a:p>
        </p:txBody>
      </p:sp>
      <p:sp>
        <p:nvSpPr>
          <p:cNvPr id="11267" name="Rectangle 2"/>
          <p:cNvSpPr>
            <a:spLocks noGrp="1" noChangeArrowheads="1"/>
          </p:cNvSpPr>
          <p:nvPr>
            <p:ph type="title" idx="4294967295"/>
          </p:nvPr>
        </p:nvSpPr>
        <p:spPr>
          <a:xfrm>
            <a:off x="539750" y="260350"/>
            <a:ext cx="8229600" cy="792163"/>
          </a:xfrm>
        </p:spPr>
        <p:txBody>
          <a:bodyPr/>
          <a:lstStyle/>
          <a:p>
            <a:r>
              <a:rPr lang="sr-Latn-CS" b="1" smtClean="0"/>
              <a:t>Epidemiologija?</a:t>
            </a:r>
          </a:p>
        </p:txBody>
      </p:sp>
      <p:sp>
        <p:nvSpPr>
          <p:cNvPr id="11268" name="Rectangle 3"/>
          <p:cNvSpPr>
            <a:spLocks noGrp="1" noChangeArrowheads="1"/>
          </p:cNvSpPr>
          <p:nvPr>
            <p:ph type="body" idx="4294967295"/>
          </p:nvPr>
        </p:nvSpPr>
        <p:spPr>
          <a:xfrm>
            <a:off x="395288" y="1484313"/>
            <a:ext cx="8229600" cy="4525962"/>
          </a:xfrm>
        </p:spPr>
        <p:txBody>
          <a:bodyPr/>
          <a:lstStyle/>
          <a:p>
            <a:r>
              <a:rPr lang="hr-HR" smtClean="0"/>
              <a:t>Do danas niti jedna zemlja nema nacionalni registar djece s letalnim bolestima/stanjima, tako da se ne zna točna prevalencija takvih stanja.</a:t>
            </a:r>
          </a:p>
          <a:p>
            <a:endParaRPr lang="hr-HR" smtClean="0"/>
          </a:p>
          <a:p>
            <a:r>
              <a:rPr lang="hr-HR" smtClean="0"/>
              <a:t>Prepostavlja se da danas u RH ima oko 1300 takve djece</a:t>
            </a:r>
            <a:endParaRPr lang="en-US"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15888"/>
            <a:ext cx="8229600" cy="706437"/>
          </a:xfrm>
        </p:spPr>
        <p:txBody>
          <a:bodyPr rtlCol="0">
            <a:normAutofit fontScale="90000"/>
          </a:bodyPr>
          <a:lstStyle/>
          <a:p>
            <a:pPr fontAlgn="auto">
              <a:spcAft>
                <a:spcPts val="0"/>
              </a:spcAft>
              <a:defRPr/>
            </a:pPr>
            <a:r>
              <a:rPr lang="hr-HR" b="1" smtClean="0"/>
              <a:t>Mortalitet djece u RH </a:t>
            </a:r>
          </a:p>
        </p:txBody>
      </p:sp>
      <p:sp>
        <p:nvSpPr>
          <p:cNvPr id="12291" name="Content Placeholder 2"/>
          <p:cNvSpPr>
            <a:spLocks noGrp="1"/>
          </p:cNvSpPr>
          <p:nvPr>
            <p:ph idx="1"/>
          </p:nvPr>
        </p:nvSpPr>
        <p:spPr>
          <a:xfrm>
            <a:off x="457200" y="1052513"/>
            <a:ext cx="8229600" cy="1584325"/>
          </a:xfrm>
        </p:spPr>
        <p:txBody>
          <a:bodyPr/>
          <a:lstStyle/>
          <a:p>
            <a:r>
              <a:rPr lang="hr-HR" sz="2400" smtClean="0"/>
              <a:t>U 2010. godini u RH je umrlo 138 djece u dobi od 5 do 19 god.- ozljede, malignomi, kong. anomalije, neurološke bolesti </a:t>
            </a:r>
          </a:p>
          <a:p>
            <a:r>
              <a:rPr lang="hr-HR" sz="2400" smtClean="0"/>
              <a:t>Iste godine umrlo je 50 000 odraslih</a:t>
            </a:r>
          </a:p>
        </p:txBody>
      </p:sp>
      <p:graphicFrame>
        <p:nvGraphicFramePr>
          <p:cNvPr id="4" name="Table 3"/>
          <p:cNvGraphicFramePr>
            <a:graphicFrameLocks noGrp="1"/>
          </p:cNvGraphicFramePr>
          <p:nvPr/>
        </p:nvGraphicFramePr>
        <p:xfrm>
          <a:off x="827088" y="2420938"/>
          <a:ext cx="7200800" cy="4176466"/>
        </p:xfrm>
        <a:graphic>
          <a:graphicData uri="http://schemas.openxmlformats.org/drawingml/2006/table">
            <a:tbl>
              <a:tblPr firstRow="1" bandRow="1">
                <a:tableStyleId>{5C22544A-7EE6-4342-B048-85BDC9FD1C3A}</a:tableStyleId>
              </a:tblPr>
              <a:tblGrid>
                <a:gridCol w="2016224"/>
                <a:gridCol w="1584176"/>
                <a:gridCol w="1800200"/>
                <a:gridCol w="1800200"/>
              </a:tblGrid>
              <a:tr h="647308">
                <a:tc>
                  <a:txBody>
                    <a:bodyPr/>
                    <a:lstStyle/>
                    <a:p>
                      <a:endParaRPr lang="hr-HR" sz="2800" dirty="0"/>
                    </a:p>
                  </a:txBody>
                  <a:tcPr/>
                </a:tc>
                <a:tc>
                  <a:txBody>
                    <a:bodyPr/>
                    <a:lstStyle/>
                    <a:p>
                      <a:r>
                        <a:rPr lang="hr-HR" sz="2800" smtClean="0"/>
                        <a:t>5-9 god</a:t>
                      </a:r>
                      <a:endParaRPr lang="hr-HR" sz="2800" dirty="0"/>
                    </a:p>
                  </a:txBody>
                  <a:tcPr/>
                </a:tc>
                <a:tc>
                  <a:txBody>
                    <a:bodyPr/>
                    <a:lstStyle/>
                    <a:p>
                      <a:r>
                        <a:rPr lang="hr-HR" sz="2800" smtClean="0"/>
                        <a:t>10-14 god</a:t>
                      </a:r>
                      <a:endParaRPr lang="hr-HR" sz="2800" dirty="0"/>
                    </a:p>
                  </a:txBody>
                  <a:tcPr/>
                </a:tc>
                <a:tc>
                  <a:txBody>
                    <a:bodyPr/>
                    <a:lstStyle/>
                    <a:p>
                      <a:r>
                        <a:rPr lang="hr-HR" sz="2800" smtClean="0"/>
                        <a:t>15-19 god</a:t>
                      </a:r>
                      <a:endParaRPr lang="hr-HR" sz="2800" dirty="0"/>
                    </a:p>
                  </a:txBody>
                  <a:tcPr/>
                </a:tc>
              </a:tr>
              <a:tr h="1117271">
                <a:tc>
                  <a:txBody>
                    <a:bodyPr/>
                    <a:lstStyle/>
                    <a:p>
                      <a:r>
                        <a:rPr lang="hr-HR" sz="2800" b="1" dirty="0" smtClean="0"/>
                        <a:t>Ukupno svi uzroci </a:t>
                      </a:r>
                      <a:endParaRPr lang="hr-HR" sz="2800" b="1" dirty="0"/>
                    </a:p>
                  </a:txBody>
                  <a:tcPr/>
                </a:tc>
                <a:tc>
                  <a:txBody>
                    <a:bodyPr/>
                    <a:lstStyle/>
                    <a:p>
                      <a:r>
                        <a:rPr lang="hr-HR" sz="2800" b="1" smtClean="0"/>
                        <a:t>25</a:t>
                      </a:r>
                      <a:endParaRPr lang="hr-HR" sz="2800" b="1" dirty="0" smtClean="0"/>
                    </a:p>
                  </a:txBody>
                  <a:tcPr/>
                </a:tc>
                <a:tc>
                  <a:txBody>
                    <a:bodyPr/>
                    <a:lstStyle/>
                    <a:p>
                      <a:r>
                        <a:rPr lang="hr-HR" sz="2800" b="1" smtClean="0"/>
                        <a:t>29</a:t>
                      </a:r>
                      <a:endParaRPr lang="hr-HR" sz="2800" b="1" dirty="0"/>
                    </a:p>
                  </a:txBody>
                  <a:tcPr/>
                </a:tc>
                <a:tc>
                  <a:txBody>
                    <a:bodyPr/>
                    <a:lstStyle/>
                    <a:p>
                      <a:r>
                        <a:rPr lang="hr-HR" sz="2800" b="1" smtClean="0"/>
                        <a:t>84</a:t>
                      </a:r>
                      <a:endParaRPr lang="hr-HR" sz="2800" b="1" dirty="0"/>
                    </a:p>
                  </a:txBody>
                  <a:tcPr/>
                </a:tc>
              </a:tr>
              <a:tr h="647308">
                <a:tc>
                  <a:txBody>
                    <a:bodyPr/>
                    <a:lstStyle/>
                    <a:p>
                      <a:r>
                        <a:rPr lang="hr-HR" sz="2800" smtClean="0"/>
                        <a:t>Novotvor.</a:t>
                      </a:r>
                      <a:endParaRPr lang="hr-HR" sz="2800" dirty="0"/>
                    </a:p>
                  </a:txBody>
                  <a:tcPr/>
                </a:tc>
                <a:tc>
                  <a:txBody>
                    <a:bodyPr/>
                    <a:lstStyle/>
                    <a:p>
                      <a:r>
                        <a:rPr lang="hr-HR" sz="2800" dirty="0" smtClean="0"/>
                        <a:t>8</a:t>
                      </a:r>
                      <a:endParaRPr lang="hr-HR" sz="2800" dirty="0"/>
                    </a:p>
                  </a:txBody>
                  <a:tcPr/>
                </a:tc>
                <a:tc>
                  <a:txBody>
                    <a:bodyPr/>
                    <a:lstStyle/>
                    <a:p>
                      <a:r>
                        <a:rPr lang="hr-HR" sz="2800" dirty="0" smtClean="0"/>
                        <a:t>4</a:t>
                      </a:r>
                      <a:endParaRPr lang="hr-HR" sz="2800" dirty="0"/>
                    </a:p>
                  </a:txBody>
                  <a:tcPr/>
                </a:tc>
                <a:tc>
                  <a:txBody>
                    <a:bodyPr/>
                    <a:lstStyle/>
                    <a:p>
                      <a:r>
                        <a:rPr lang="hr-HR" sz="2800" dirty="0" smtClean="0"/>
                        <a:t>14</a:t>
                      </a:r>
                      <a:endParaRPr lang="hr-HR" sz="2800" dirty="0"/>
                    </a:p>
                  </a:txBody>
                  <a:tcPr/>
                </a:tc>
              </a:tr>
              <a:tr h="647308">
                <a:tc>
                  <a:txBody>
                    <a:bodyPr/>
                    <a:lstStyle/>
                    <a:p>
                      <a:r>
                        <a:rPr lang="hr-HR" sz="2800" dirty="0" smtClean="0"/>
                        <a:t>Bolesti SŽS</a:t>
                      </a:r>
                      <a:endParaRPr lang="hr-HR" sz="2800" dirty="0"/>
                    </a:p>
                  </a:txBody>
                  <a:tcPr/>
                </a:tc>
                <a:tc>
                  <a:txBody>
                    <a:bodyPr/>
                    <a:lstStyle/>
                    <a:p>
                      <a:r>
                        <a:rPr lang="hr-HR" sz="2800" dirty="0" smtClean="0"/>
                        <a:t>1</a:t>
                      </a:r>
                      <a:endParaRPr lang="hr-HR" sz="2800" dirty="0"/>
                    </a:p>
                  </a:txBody>
                  <a:tcPr/>
                </a:tc>
                <a:tc>
                  <a:txBody>
                    <a:bodyPr/>
                    <a:lstStyle/>
                    <a:p>
                      <a:r>
                        <a:rPr lang="hr-HR" sz="2800" dirty="0" smtClean="0"/>
                        <a:t>4</a:t>
                      </a:r>
                      <a:endParaRPr lang="hr-HR" sz="2800" dirty="0"/>
                    </a:p>
                  </a:txBody>
                  <a:tcPr/>
                </a:tc>
                <a:tc>
                  <a:txBody>
                    <a:bodyPr/>
                    <a:lstStyle/>
                    <a:p>
                      <a:r>
                        <a:rPr lang="hr-HR" sz="2800" dirty="0" smtClean="0"/>
                        <a:t>5</a:t>
                      </a:r>
                      <a:endParaRPr lang="hr-HR" sz="2800" dirty="0"/>
                    </a:p>
                  </a:txBody>
                  <a:tcPr/>
                </a:tc>
              </a:tr>
              <a:tr h="1117271">
                <a:tc>
                  <a:txBody>
                    <a:bodyPr/>
                    <a:lstStyle/>
                    <a:p>
                      <a:r>
                        <a:rPr lang="hr-HR" sz="2800" dirty="0" smtClean="0"/>
                        <a:t>Srce </a:t>
                      </a:r>
                      <a:r>
                        <a:rPr lang="hr-HR" sz="2800" smtClean="0"/>
                        <a:t>i KŽ</a:t>
                      </a:r>
                      <a:endParaRPr lang="hr-HR" sz="2800" dirty="0" smtClean="0"/>
                    </a:p>
                    <a:p>
                      <a:r>
                        <a:rPr lang="hr-HR" sz="2800" dirty="0" smtClean="0"/>
                        <a:t>ostalo</a:t>
                      </a:r>
                      <a:endParaRPr lang="hr-HR" sz="2800" dirty="0"/>
                    </a:p>
                  </a:txBody>
                  <a:tcPr/>
                </a:tc>
                <a:tc>
                  <a:txBody>
                    <a:bodyPr/>
                    <a:lstStyle/>
                    <a:p>
                      <a:r>
                        <a:rPr lang="hr-HR" sz="2800" dirty="0" smtClean="0"/>
                        <a:t>2</a:t>
                      </a:r>
                    </a:p>
                    <a:p>
                      <a:r>
                        <a:rPr lang="hr-HR" sz="2800" dirty="0" smtClean="0"/>
                        <a:t>4</a:t>
                      </a:r>
                      <a:endParaRPr lang="hr-HR" sz="2800" dirty="0"/>
                    </a:p>
                  </a:txBody>
                  <a:tcPr/>
                </a:tc>
                <a:tc>
                  <a:txBody>
                    <a:bodyPr/>
                    <a:lstStyle/>
                    <a:p>
                      <a:r>
                        <a:rPr lang="hr-HR" sz="2800" dirty="0" smtClean="0"/>
                        <a:t>3</a:t>
                      </a:r>
                    </a:p>
                    <a:p>
                      <a:r>
                        <a:rPr lang="hr-HR" sz="2800" dirty="0" smtClean="0"/>
                        <a:t>4</a:t>
                      </a:r>
                      <a:endParaRPr lang="hr-HR" sz="2800" dirty="0"/>
                    </a:p>
                  </a:txBody>
                  <a:tcPr/>
                </a:tc>
                <a:tc>
                  <a:txBody>
                    <a:bodyPr/>
                    <a:lstStyle/>
                    <a:p>
                      <a:r>
                        <a:rPr lang="hr-HR" sz="2800" dirty="0" smtClean="0"/>
                        <a:t>3</a:t>
                      </a:r>
                    </a:p>
                    <a:p>
                      <a:r>
                        <a:rPr lang="hr-HR" sz="2800" smtClean="0"/>
                        <a:t>10</a:t>
                      </a:r>
                      <a:endParaRPr lang="hr-HR" sz="2800" dirty="0"/>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95288" y="1123950"/>
          <a:ext cx="8352928" cy="5661250"/>
        </p:xfrm>
        <a:graphic>
          <a:graphicData uri="http://schemas.openxmlformats.org/drawingml/2006/table">
            <a:tbl>
              <a:tblPr/>
              <a:tblGrid>
                <a:gridCol w="3921955"/>
                <a:gridCol w="2933750"/>
                <a:gridCol w="1497223"/>
              </a:tblGrid>
              <a:tr h="813147">
                <a:tc>
                  <a:txBody>
                    <a:bodyPr/>
                    <a:lstStyle/>
                    <a:p>
                      <a:pPr algn="ctr">
                        <a:lnSpc>
                          <a:spcPct val="115000"/>
                        </a:lnSpc>
                        <a:spcAft>
                          <a:spcPts val="0"/>
                        </a:spcAft>
                      </a:pPr>
                      <a:r>
                        <a:rPr lang="hr-HR" sz="1600" dirty="0">
                          <a:latin typeface="Calibri"/>
                          <a:ea typeface="Calibri"/>
                          <a:cs typeface="Times New Roman"/>
                        </a:rPr>
                        <a:t>PALIJATIVNA SKRB</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600" dirty="0">
                          <a:latin typeface="Calibri"/>
                          <a:ea typeface="Calibri"/>
                          <a:cs typeface="Times New Roman"/>
                        </a:rPr>
                        <a:t>DIJAGNOZE </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600" smtClean="0">
                          <a:latin typeface="Calibri"/>
                          <a:ea typeface="Calibri"/>
                          <a:cs typeface="Times New Roman"/>
                        </a:rPr>
                        <a:t>Broj</a:t>
                      </a:r>
                      <a:r>
                        <a:rPr lang="hr-HR" sz="1600" baseline="0" smtClean="0">
                          <a:latin typeface="Calibri"/>
                          <a:ea typeface="Calibri"/>
                          <a:cs typeface="Times New Roman"/>
                        </a:rPr>
                        <a:t> slučajeva  </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r>
              <a:tr h="659706">
                <a:tc>
                  <a:txBody>
                    <a:bodyPr/>
                    <a:lstStyle/>
                    <a:p>
                      <a:pPr>
                        <a:lnSpc>
                          <a:spcPct val="115000"/>
                        </a:lnSpc>
                        <a:spcAft>
                          <a:spcPts val="0"/>
                        </a:spcAft>
                      </a:pPr>
                      <a:r>
                        <a:rPr lang="hr-HR" sz="1600" dirty="0" smtClean="0">
                          <a:latin typeface="Calibri"/>
                          <a:ea typeface="Calibri"/>
                          <a:cs typeface="Times New Roman"/>
                        </a:rPr>
                        <a:t>1.stanja </a:t>
                      </a:r>
                      <a:r>
                        <a:rPr lang="hr-HR" sz="1600" dirty="0">
                          <a:latin typeface="Calibri"/>
                          <a:ea typeface="Calibri"/>
                          <a:cs typeface="Times New Roman"/>
                        </a:rPr>
                        <a:t>za koja postoji liječenje, ali može biti </a:t>
                      </a:r>
                      <a:r>
                        <a:rPr lang="hr-HR" sz="1600" dirty="0" smtClean="0">
                          <a:latin typeface="Calibri"/>
                          <a:ea typeface="Calibri"/>
                          <a:cs typeface="Times New Roman"/>
                        </a:rPr>
                        <a:t>neuspješno</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600" dirty="0" smtClean="0">
                          <a:latin typeface="Calibri"/>
                          <a:ea typeface="Calibri"/>
                          <a:cs typeface="Times New Roman"/>
                        </a:rPr>
                        <a:t>maligne </a:t>
                      </a:r>
                      <a:r>
                        <a:rPr lang="hr-HR" sz="1600" dirty="0">
                          <a:latin typeface="Calibri"/>
                          <a:ea typeface="Calibri"/>
                          <a:cs typeface="Times New Roman"/>
                        </a:rPr>
                        <a:t>bolesti</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600" dirty="0" smtClean="0">
                          <a:latin typeface="Calibri"/>
                          <a:ea typeface="Calibri"/>
                          <a:cs typeface="Times New Roman"/>
                        </a:rPr>
                        <a:t>50</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r>
              <a:tr h="1649265">
                <a:tc>
                  <a:txBody>
                    <a:bodyPr/>
                    <a:lstStyle/>
                    <a:p>
                      <a:pPr>
                        <a:lnSpc>
                          <a:spcPct val="115000"/>
                        </a:lnSpc>
                        <a:spcAft>
                          <a:spcPts val="0"/>
                        </a:spcAft>
                      </a:pPr>
                      <a:endParaRPr lang="hr-HR" sz="1600" dirty="0">
                        <a:latin typeface="Calibri"/>
                        <a:ea typeface="Calibri"/>
                        <a:cs typeface="Times New Roman"/>
                      </a:endParaRPr>
                    </a:p>
                    <a:p>
                      <a:pPr>
                        <a:lnSpc>
                          <a:spcPct val="115000"/>
                        </a:lnSpc>
                        <a:spcAft>
                          <a:spcPts val="0"/>
                        </a:spcAft>
                      </a:pPr>
                      <a:r>
                        <a:rPr lang="hr-HR" sz="1600" dirty="0">
                          <a:latin typeface="Calibri"/>
                          <a:ea typeface="Calibri"/>
                          <a:cs typeface="Times New Roman"/>
                        </a:rPr>
                        <a:t>2.stanja gdje je prerana smrt neizbježna, ali postoje periodi intenzivne terapije koji produžavaju i poboljšavaju kvalitetu života </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hr-HR" sz="1600" dirty="0">
                        <a:latin typeface="Calibri"/>
                        <a:ea typeface="Calibri"/>
                        <a:cs typeface="Times New Roman"/>
                      </a:endParaRPr>
                    </a:p>
                    <a:p>
                      <a:pPr algn="ctr">
                        <a:lnSpc>
                          <a:spcPct val="115000"/>
                        </a:lnSpc>
                        <a:spcAft>
                          <a:spcPts val="0"/>
                        </a:spcAft>
                      </a:pPr>
                      <a:r>
                        <a:rPr lang="hr-HR" sz="1600" dirty="0">
                          <a:latin typeface="Calibri"/>
                          <a:ea typeface="Calibri"/>
                          <a:cs typeface="Times New Roman"/>
                        </a:rPr>
                        <a:t>cistična fibroza </a:t>
                      </a:r>
                      <a:endParaRPr lang="en-US" sz="1600" dirty="0">
                        <a:latin typeface="Calibri"/>
                        <a:ea typeface="Calibri"/>
                        <a:cs typeface="Times New Roman"/>
                      </a:endParaRPr>
                    </a:p>
                    <a:p>
                      <a:pPr algn="ctr">
                        <a:lnSpc>
                          <a:spcPct val="115000"/>
                        </a:lnSpc>
                        <a:spcAft>
                          <a:spcPts val="0"/>
                        </a:spcAft>
                      </a:pPr>
                      <a:r>
                        <a:rPr lang="hr-HR" sz="1600" dirty="0">
                          <a:latin typeface="Calibri"/>
                          <a:ea typeface="Calibri"/>
                          <a:cs typeface="Times New Roman"/>
                        </a:rPr>
                        <a:t>zatajenja organa</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600" dirty="0">
                          <a:latin typeface="Calibri"/>
                          <a:ea typeface="Calibri"/>
                          <a:cs typeface="Times New Roman"/>
                        </a:rPr>
                        <a:t>10</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r>
              <a:tr h="1319411">
                <a:tc>
                  <a:txBody>
                    <a:bodyPr/>
                    <a:lstStyle/>
                    <a:p>
                      <a:pPr>
                        <a:lnSpc>
                          <a:spcPct val="115000"/>
                        </a:lnSpc>
                        <a:spcAft>
                          <a:spcPts val="0"/>
                        </a:spcAft>
                      </a:pPr>
                      <a:endParaRPr lang="hr-HR" sz="1600" dirty="0">
                        <a:latin typeface="Calibri"/>
                        <a:ea typeface="Calibri"/>
                        <a:cs typeface="Times New Roman"/>
                      </a:endParaRPr>
                    </a:p>
                    <a:p>
                      <a:pPr>
                        <a:lnSpc>
                          <a:spcPct val="115000"/>
                        </a:lnSpc>
                        <a:spcAft>
                          <a:spcPts val="0"/>
                        </a:spcAft>
                      </a:pPr>
                      <a:r>
                        <a:rPr lang="hr-HR" sz="1600" dirty="0">
                          <a:latin typeface="Calibri"/>
                          <a:ea typeface="Calibri"/>
                          <a:cs typeface="Times New Roman"/>
                        </a:rPr>
                        <a:t>3.progresivna stanja bez mogućnosti liječenja  terapija je palijativna od početka </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600" dirty="0">
                          <a:latin typeface="Calibri"/>
                          <a:ea typeface="Calibri"/>
                          <a:cs typeface="Times New Roman"/>
                        </a:rPr>
                        <a:t> </a:t>
                      </a:r>
                      <a:endParaRPr lang="en-US" sz="1600" dirty="0">
                        <a:latin typeface="Calibri"/>
                        <a:ea typeface="Calibri"/>
                        <a:cs typeface="Times New Roman"/>
                      </a:endParaRPr>
                    </a:p>
                    <a:p>
                      <a:pPr algn="ctr">
                        <a:lnSpc>
                          <a:spcPct val="115000"/>
                        </a:lnSpc>
                        <a:spcAft>
                          <a:spcPts val="0"/>
                        </a:spcAft>
                      </a:pPr>
                      <a:r>
                        <a:rPr lang="hr-HR" sz="1600" dirty="0">
                          <a:latin typeface="Calibri"/>
                          <a:ea typeface="Calibri"/>
                          <a:cs typeface="Times New Roman"/>
                        </a:rPr>
                        <a:t>mišićne distrofije , mukopolisaharidoze </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600" dirty="0">
                          <a:latin typeface="Calibri"/>
                          <a:ea typeface="Calibri"/>
                          <a:cs typeface="Times New Roman"/>
                        </a:rPr>
                        <a:t>20</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r>
              <a:tr h="1219721">
                <a:tc>
                  <a:txBody>
                    <a:bodyPr/>
                    <a:lstStyle/>
                    <a:p>
                      <a:pPr>
                        <a:lnSpc>
                          <a:spcPct val="115000"/>
                        </a:lnSpc>
                        <a:spcAft>
                          <a:spcPts val="0"/>
                        </a:spcAft>
                      </a:pPr>
                      <a:endParaRPr lang="hr-HR" sz="1600">
                        <a:latin typeface="Calibri"/>
                        <a:ea typeface="Calibri"/>
                        <a:cs typeface="Times New Roman"/>
                      </a:endParaRPr>
                    </a:p>
                    <a:p>
                      <a:pPr>
                        <a:lnSpc>
                          <a:spcPct val="115000"/>
                        </a:lnSpc>
                        <a:spcAft>
                          <a:spcPts val="0"/>
                        </a:spcAft>
                      </a:pPr>
                      <a:r>
                        <a:rPr lang="hr-HR" sz="1600">
                          <a:latin typeface="Calibri"/>
                          <a:ea typeface="Calibri"/>
                          <a:cs typeface="Times New Roman"/>
                        </a:rPr>
                        <a:t>4.ireverzibilna , ali ne progredirajuća stanja</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600" dirty="0">
                          <a:latin typeface="Calibri"/>
                          <a:ea typeface="Calibri"/>
                          <a:cs typeface="Times New Roman"/>
                        </a:rPr>
                        <a:t> cerebralna  paraliza, stanja poslije  trauma mozga ili kralježnične  moždine </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600" dirty="0">
                          <a:latin typeface="Calibri"/>
                          <a:ea typeface="Calibri"/>
                          <a:cs typeface="Times New Roman"/>
                        </a:rPr>
                        <a:t>30</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r>
            </a:tbl>
          </a:graphicData>
        </a:graphic>
      </p:graphicFrame>
      <p:sp>
        <p:nvSpPr>
          <p:cNvPr id="13340" name="Rectangle 1"/>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a:cs typeface="Arial" charset="0"/>
            </a:endParaRPr>
          </a:p>
        </p:txBody>
      </p:sp>
      <p:sp>
        <p:nvSpPr>
          <p:cNvPr id="13341" name="TextBox 5"/>
          <p:cNvSpPr txBox="1">
            <a:spLocks noChangeArrowheads="1"/>
          </p:cNvSpPr>
          <p:nvPr/>
        </p:nvSpPr>
        <p:spPr bwMode="auto">
          <a:xfrm>
            <a:off x="827088" y="115888"/>
            <a:ext cx="7489825" cy="954087"/>
          </a:xfrm>
          <a:prstGeom prst="rect">
            <a:avLst/>
          </a:prstGeom>
          <a:noFill/>
          <a:ln w="9525">
            <a:noFill/>
            <a:miter lim="800000"/>
            <a:headEnd/>
            <a:tailEnd/>
          </a:ln>
        </p:spPr>
        <p:txBody>
          <a:bodyPr>
            <a:spAutoFit/>
          </a:bodyPr>
          <a:lstStyle/>
          <a:p>
            <a:pPr algn="ctr"/>
            <a:r>
              <a:rPr lang="hr-HR" sz="2800" b="1"/>
              <a:t>Procjena godišnjeg broja terminalnih pedijatrijskih pacijenata u RH</a:t>
            </a:r>
            <a:endParaRPr lang="en-US" sz="2800" b="1"/>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rtlCol="0">
            <a:normAutofit fontScale="90000"/>
          </a:bodyPr>
          <a:lstStyle/>
          <a:p>
            <a:pPr fontAlgn="auto">
              <a:spcAft>
                <a:spcPts val="0"/>
              </a:spcAft>
              <a:defRPr/>
            </a:pPr>
            <a:r>
              <a:rPr lang="hr-HR" b="1" smtClean="0">
                <a:latin typeface="Arial" pitchFamily="34" charset="0"/>
                <a:cs typeface="Arial" pitchFamily="34" charset="0"/>
              </a:rPr>
              <a:t>Najčešće skupine bolesti u ped. pal. skrbi</a:t>
            </a:r>
          </a:p>
        </p:txBody>
      </p:sp>
      <p:sp>
        <p:nvSpPr>
          <p:cNvPr id="15363" name="Rectangle 3"/>
          <p:cNvSpPr>
            <a:spLocks noGrp="1" noChangeArrowheads="1"/>
          </p:cNvSpPr>
          <p:nvPr>
            <p:ph idx="1"/>
          </p:nvPr>
        </p:nvSpPr>
        <p:spPr/>
        <p:txBody>
          <a:bodyPr/>
          <a:lstStyle/>
          <a:p>
            <a:r>
              <a:rPr lang="hr-HR" smtClean="0">
                <a:latin typeface="Arial" charset="0"/>
                <a:cs typeface="Arial" charset="0"/>
              </a:rPr>
              <a:t>Maligne bolesti </a:t>
            </a:r>
          </a:p>
          <a:p>
            <a:r>
              <a:rPr lang="hr-HR" smtClean="0">
                <a:latin typeface="Arial" charset="0"/>
                <a:cs typeface="Arial" charset="0"/>
              </a:rPr>
              <a:t>Neurološke bolesti</a:t>
            </a:r>
          </a:p>
          <a:p>
            <a:r>
              <a:rPr lang="hr-HR" smtClean="0">
                <a:latin typeface="Arial" charset="0"/>
                <a:cs typeface="Arial" charset="0"/>
              </a:rPr>
              <a:t>Genetičke bolesti </a:t>
            </a:r>
          </a:p>
          <a:p>
            <a:r>
              <a:rPr lang="hr-HR" smtClean="0">
                <a:latin typeface="Arial" charset="0"/>
                <a:cs typeface="Arial" charset="0"/>
              </a:rPr>
              <a:t>Metaboličke bolesti</a:t>
            </a:r>
          </a:p>
          <a:p>
            <a:r>
              <a:rPr lang="hr-HR" smtClean="0">
                <a:latin typeface="Arial" charset="0"/>
                <a:cs typeface="Arial" charset="0"/>
              </a:rPr>
              <a:t>Terminalni stadij srčane, jetrene, bubrežne insuficijencije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slov 7"/>
          <p:cNvSpPr>
            <a:spLocks noGrp="1"/>
          </p:cNvSpPr>
          <p:nvPr>
            <p:ph type="title"/>
          </p:nvPr>
        </p:nvSpPr>
        <p:spPr>
          <a:xfrm>
            <a:off x="-34925" y="2721992"/>
            <a:ext cx="9286875" cy="635000"/>
          </a:xfrm>
        </p:spPr>
        <p:txBody>
          <a:bodyPr/>
          <a:lstStyle/>
          <a:p>
            <a:r>
              <a:rPr lang="hr-HR" sz="5400" b="1" smtClean="0"/>
              <a:t>Skupine djece koja trebaju pedijatrijsku palijativnu skrb</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11188" y="0"/>
            <a:ext cx="8229600" cy="476250"/>
          </a:xfrm>
        </p:spPr>
        <p:txBody>
          <a:bodyPr rtlCol="0">
            <a:normAutofit fontScale="90000"/>
          </a:bodyPr>
          <a:lstStyle/>
          <a:p>
            <a:pPr fontAlgn="auto">
              <a:spcAft>
                <a:spcPts val="0"/>
              </a:spcAft>
              <a:defRPr/>
            </a:pPr>
            <a:endParaRPr lang="hr-HR" dirty="0"/>
          </a:p>
        </p:txBody>
      </p:sp>
      <p:sp>
        <p:nvSpPr>
          <p:cNvPr id="3" name="Rezervirano mjesto sadržaja 2"/>
          <p:cNvSpPr>
            <a:spLocks noGrp="1"/>
          </p:cNvSpPr>
          <p:nvPr>
            <p:ph idx="1"/>
          </p:nvPr>
        </p:nvSpPr>
        <p:spPr>
          <a:xfrm>
            <a:off x="457200" y="549275"/>
            <a:ext cx="8435975" cy="5576888"/>
          </a:xfrm>
        </p:spPr>
        <p:style>
          <a:lnRef idx="1">
            <a:schemeClr val="accent3"/>
          </a:lnRef>
          <a:fillRef idx="2">
            <a:schemeClr val="accent3"/>
          </a:fillRef>
          <a:effectRef idx="1">
            <a:schemeClr val="accent3"/>
          </a:effectRef>
          <a:fontRef idx="minor">
            <a:schemeClr val="dk1"/>
          </a:fontRef>
        </p:style>
        <p:txBody>
          <a:bodyPr rtlCol="0">
            <a:normAutofit/>
          </a:bodyPr>
          <a:lstStyle/>
          <a:p>
            <a:pPr fontAlgn="auto">
              <a:spcAft>
                <a:spcPts val="0"/>
              </a:spcAft>
              <a:buFont typeface="Arial" pitchFamily="34" charset="0"/>
              <a:buNone/>
              <a:defRPr/>
            </a:pPr>
            <a:r>
              <a:rPr lang="hr-HR" dirty="0" smtClean="0">
                <a:solidFill>
                  <a:schemeClr val="tx1"/>
                </a:solidFill>
              </a:rPr>
              <a:t>	Djecu </a:t>
            </a:r>
            <a:r>
              <a:rPr lang="hr-HR" dirty="0">
                <a:solidFill>
                  <a:schemeClr val="tx1"/>
                </a:solidFill>
              </a:rPr>
              <a:t>koja bi trebala dobiti palijativnu skrb može se promatrati kroz </a:t>
            </a:r>
            <a:r>
              <a:rPr lang="hr-HR" b="1" dirty="0">
                <a:solidFill>
                  <a:schemeClr val="tx1"/>
                </a:solidFill>
              </a:rPr>
              <a:t>četiri kategorije</a:t>
            </a:r>
            <a:r>
              <a:rPr lang="hr-HR" dirty="0">
                <a:solidFill>
                  <a:schemeClr val="tx1"/>
                </a:solidFill>
              </a:rPr>
              <a:t>, na osnovi </a:t>
            </a:r>
            <a:r>
              <a:rPr lang="hr-HR" dirty="0" smtClean="0">
                <a:solidFill>
                  <a:schemeClr val="tx1"/>
                </a:solidFill>
              </a:rPr>
              <a:t>“Vodiča </a:t>
            </a:r>
            <a:r>
              <a:rPr lang="hr-HR" dirty="0">
                <a:solidFill>
                  <a:schemeClr val="tx1"/>
                </a:solidFill>
              </a:rPr>
              <a:t>za razvoj usluga palijativne skrbi za </a:t>
            </a:r>
            <a:r>
              <a:rPr lang="hr-HR" dirty="0" smtClean="0">
                <a:solidFill>
                  <a:schemeClr val="tx1"/>
                </a:solidFill>
              </a:rPr>
              <a:t>djecu” </a:t>
            </a:r>
            <a:r>
              <a:rPr lang="hr-HR" dirty="0">
                <a:solidFill>
                  <a:schemeClr val="tx1"/>
                </a:solidFill>
              </a:rPr>
              <a:t>kojeg </a:t>
            </a:r>
            <a:r>
              <a:rPr lang="hr-HR">
                <a:solidFill>
                  <a:schemeClr val="tx1"/>
                </a:solidFill>
              </a:rPr>
              <a:t>je </a:t>
            </a:r>
            <a:r>
              <a:rPr lang="hr-HR" smtClean="0">
                <a:solidFill>
                  <a:schemeClr val="tx1"/>
                </a:solidFill>
              </a:rPr>
              <a:t>razvila </a:t>
            </a:r>
            <a:r>
              <a:rPr lang="hr-HR" dirty="0">
                <a:solidFill>
                  <a:schemeClr val="tx1"/>
                </a:solidFill>
              </a:rPr>
              <a:t>Udruga za djecu koja pate od životno ugrožavajućih  ili terminalnih bolesti i njihovih obitelji (</a:t>
            </a:r>
            <a:r>
              <a:rPr lang="hr-HR" dirty="0" err="1">
                <a:solidFill>
                  <a:schemeClr val="tx1"/>
                </a:solidFill>
              </a:rPr>
              <a:t>Association</a:t>
            </a:r>
            <a:r>
              <a:rPr lang="hr-HR" dirty="0">
                <a:solidFill>
                  <a:schemeClr val="tx1"/>
                </a:solidFill>
              </a:rPr>
              <a:t> for </a:t>
            </a:r>
            <a:r>
              <a:rPr lang="hr-HR" dirty="0" err="1">
                <a:solidFill>
                  <a:schemeClr val="tx1"/>
                </a:solidFill>
              </a:rPr>
              <a:t>Children</a:t>
            </a:r>
            <a:r>
              <a:rPr lang="hr-HR" dirty="0">
                <a:solidFill>
                  <a:schemeClr val="tx1"/>
                </a:solidFill>
              </a:rPr>
              <a:t> </a:t>
            </a:r>
            <a:r>
              <a:rPr lang="hr-HR" dirty="0" err="1">
                <a:solidFill>
                  <a:schemeClr val="tx1"/>
                </a:solidFill>
              </a:rPr>
              <a:t>with</a:t>
            </a:r>
            <a:r>
              <a:rPr lang="hr-HR" dirty="0">
                <a:solidFill>
                  <a:schemeClr val="tx1"/>
                </a:solidFill>
              </a:rPr>
              <a:t> Life- </a:t>
            </a:r>
            <a:r>
              <a:rPr lang="hr-HR" dirty="0" err="1">
                <a:solidFill>
                  <a:schemeClr val="tx1"/>
                </a:solidFill>
              </a:rPr>
              <a:t>threatening</a:t>
            </a:r>
            <a:r>
              <a:rPr lang="hr-HR" dirty="0">
                <a:solidFill>
                  <a:schemeClr val="tx1"/>
                </a:solidFill>
              </a:rPr>
              <a:t> or Terminal </a:t>
            </a:r>
            <a:r>
              <a:rPr lang="hr-HR" dirty="0" err="1">
                <a:solidFill>
                  <a:schemeClr val="tx1"/>
                </a:solidFill>
              </a:rPr>
              <a:t>Conditions</a:t>
            </a:r>
            <a:r>
              <a:rPr lang="hr-HR" dirty="0">
                <a:solidFill>
                  <a:schemeClr val="tx1"/>
                </a:solidFill>
              </a:rPr>
              <a:t> </a:t>
            </a:r>
            <a:r>
              <a:rPr lang="hr-HR" dirty="0" err="1">
                <a:solidFill>
                  <a:schemeClr val="tx1"/>
                </a:solidFill>
              </a:rPr>
              <a:t>and</a:t>
            </a:r>
            <a:r>
              <a:rPr lang="hr-HR" dirty="0">
                <a:solidFill>
                  <a:schemeClr val="tx1"/>
                </a:solidFill>
              </a:rPr>
              <a:t> </a:t>
            </a:r>
            <a:r>
              <a:rPr lang="hr-HR" dirty="0" err="1">
                <a:solidFill>
                  <a:schemeClr val="tx1"/>
                </a:solidFill>
              </a:rPr>
              <a:t>their</a:t>
            </a:r>
            <a:r>
              <a:rPr lang="hr-HR" dirty="0">
                <a:solidFill>
                  <a:schemeClr val="tx1"/>
                </a:solidFill>
              </a:rPr>
              <a:t> </a:t>
            </a:r>
            <a:r>
              <a:rPr lang="hr-HR" dirty="0" err="1">
                <a:solidFill>
                  <a:schemeClr val="tx1"/>
                </a:solidFill>
              </a:rPr>
              <a:t>Families</a:t>
            </a:r>
            <a:r>
              <a:rPr lang="hr-HR" dirty="0">
                <a:solidFill>
                  <a:schemeClr val="tx1"/>
                </a:solidFill>
              </a:rPr>
              <a:t>: </a:t>
            </a:r>
            <a:r>
              <a:rPr lang="hr-HR" b="1" dirty="0">
                <a:solidFill>
                  <a:schemeClr val="tx1"/>
                </a:solidFill>
              </a:rPr>
              <a:t>ACT</a:t>
            </a:r>
            <a:r>
              <a:rPr lang="hr-HR" dirty="0">
                <a:solidFill>
                  <a:schemeClr val="tx1"/>
                </a:solidFill>
              </a:rPr>
              <a:t>) i Royal </a:t>
            </a:r>
            <a:r>
              <a:rPr lang="hr-HR" dirty="0" err="1">
                <a:solidFill>
                  <a:schemeClr val="tx1"/>
                </a:solidFill>
              </a:rPr>
              <a:t>College</a:t>
            </a:r>
            <a:r>
              <a:rPr lang="hr-HR" dirty="0">
                <a:solidFill>
                  <a:schemeClr val="tx1"/>
                </a:solidFill>
              </a:rPr>
              <a:t> </a:t>
            </a:r>
            <a:r>
              <a:rPr lang="hr-HR" dirty="0" err="1">
                <a:solidFill>
                  <a:schemeClr val="tx1"/>
                </a:solidFill>
              </a:rPr>
              <a:t>of</a:t>
            </a:r>
            <a:r>
              <a:rPr lang="hr-HR" dirty="0">
                <a:solidFill>
                  <a:schemeClr val="tx1"/>
                </a:solidFill>
              </a:rPr>
              <a:t> </a:t>
            </a:r>
            <a:r>
              <a:rPr lang="hr-HR" dirty="0" err="1">
                <a:solidFill>
                  <a:schemeClr val="tx1"/>
                </a:solidFill>
              </a:rPr>
              <a:t>Paediatrics</a:t>
            </a:r>
            <a:r>
              <a:rPr lang="hr-HR" dirty="0">
                <a:solidFill>
                  <a:schemeClr val="tx1"/>
                </a:solidFill>
              </a:rPr>
              <a:t> </a:t>
            </a:r>
            <a:r>
              <a:rPr lang="hr-HR" dirty="0" err="1">
                <a:solidFill>
                  <a:schemeClr val="tx1"/>
                </a:solidFill>
              </a:rPr>
              <a:t>and</a:t>
            </a:r>
            <a:r>
              <a:rPr lang="hr-HR" dirty="0">
                <a:solidFill>
                  <a:schemeClr val="tx1"/>
                </a:solidFill>
              </a:rPr>
              <a:t> </a:t>
            </a:r>
            <a:r>
              <a:rPr lang="hr-HR" dirty="0" err="1">
                <a:solidFill>
                  <a:schemeClr val="tx1"/>
                </a:solidFill>
              </a:rPr>
              <a:t>Child</a:t>
            </a:r>
            <a:r>
              <a:rPr lang="hr-HR" dirty="0">
                <a:solidFill>
                  <a:schemeClr val="tx1"/>
                </a:solidFill>
              </a:rPr>
              <a:t> Health u Ujedinjenom Kraljevstvu.</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428750"/>
            <a:ext cx="7772400" cy="2171700"/>
          </a:xfrm>
        </p:spPr>
        <p:txBody>
          <a:bodyPr/>
          <a:lstStyle/>
          <a:p>
            <a:r>
              <a:rPr lang="hr-HR" b="1" smtClean="0"/>
              <a:t>Pedijatrijska palijativna skrb</a:t>
            </a:r>
          </a:p>
        </p:txBody>
      </p:sp>
      <p:sp>
        <p:nvSpPr>
          <p:cNvPr id="4" name="Subtitle 3"/>
          <p:cNvSpPr>
            <a:spLocks noGrp="1"/>
          </p:cNvSpPr>
          <p:nvPr>
            <p:ph type="subTitle" idx="1"/>
          </p:nvPr>
        </p:nvSpPr>
        <p:spPr/>
        <p:txBody>
          <a:bodyPr rtlCol="0">
            <a:normAutofit/>
          </a:bodyPr>
          <a:lstStyle/>
          <a:p>
            <a:pPr fontAlgn="auto">
              <a:spcAft>
                <a:spcPts val="0"/>
              </a:spcAft>
              <a:buFont typeface="Arial" pitchFamily="34" charset="0"/>
              <a:buNone/>
              <a:defRPr/>
            </a:pPr>
            <a:endParaRPr lang="hr-HR"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ln/>
        </p:spPr>
        <p:style>
          <a:lnRef idx="0">
            <a:schemeClr val="accent3"/>
          </a:lnRef>
          <a:fillRef idx="3">
            <a:schemeClr val="accent3"/>
          </a:fillRef>
          <a:effectRef idx="3">
            <a:schemeClr val="accent3"/>
          </a:effectRef>
          <a:fontRef idx="minor">
            <a:schemeClr val="lt1"/>
          </a:fontRef>
        </p:style>
        <p:txBody>
          <a:bodyPr rtlCol="0">
            <a:normAutofit/>
          </a:bodyPr>
          <a:lstStyle/>
          <a:p>
            <a:pPr fontAlgn="auto">
              <a:spcAft>
                <a:spcPts val="0"/>
              </a:spcAft>
              <a:defRPr/>
            </a:pPr>
            <a:r>
              <a:rPr lang="hr-HR" dirty="0" smtClean="0">
                <a:solidFill>
                  <a:schemeClr val="tx1"/>
                </a:solidFill>
              </a:rPr>
              <a:t>Skupina 1</a:t>
            </a:r>
            <a:endParaRPr lang="hr-HR" dirty="0">
              <a:solidFill>
                <a:schemeClr val="tx1"/>
              </a:solidFill>
            </a:endParaRPr>
          </a:p>
        </p:txBody>
      </p:sp>
      <p:sp>
        <p:nvSpPr>
          <p:cNvPr id="3" name="Rezervirano mjesto sadržaja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rtlCol="0">
            <a:normAutofit/>
          </a:bodyPr>
          <a:lstStyle/>
          <a:p>
            <a:pPr fontAlgn="auto">
              <a:spcAft>
                <a:spcPts val="0"/>
              </a:spcAft>
              <a:buFont typeface="Arial" pitchFamily="34" charset="0"/>
              <a:buNone/>
              <a:defRPr/>
            </a:pPr>
            <a:r>
              <a:rPr lang="hr-HR" dirty="0" smtClean="0">
                <a:solidFill>
                  <a:schemeClr val="tx1"/>
                </a:solidFill>
              </a:rPr>
              <a:t>	Životno </a:t>
            </a:r>
            <a:r>
              <a:rPr lang="hr-HR" dirty="0">
                <a:solidFill>
                  <a:schemeClr val="tx1"/>
                </a:solidFill>
              </a:rPr>
              <a:t>ugrožavajuća stanja za koja je moguće provesti liječenje, odnosno kurativni tretman, ali to liječenje ne mora uvijek biti uspješno, te pristup uslugama palijativne skrbi može biti nužan paralelno s pokušajima izlječenja putem tretmana ili ako tretman zakaže.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ln/>
        </p:spPr>
        <p:style>
          <a:lnRef idx="0">
            <a:schemeClr val="accent3"/>
          </a:lnRef>
          <a:fillRef idx="3">
            <a:schemeClr val="accent3"/>
          </a:fillRef>
          <a:effectRef idx="3">
            <a:schemeClr val="accent3"/>
          </a:effectRef>
          <a:fontRef idx="minor">
            <a:schemeClr val="lt1"/>
          </a:fontRef>
        </p:style>
        <p:txBody>
          <a:bodyPr rtlCol="0">
            <a:normAutofit/>
          </a:bodyPr>
          <a:lstStyle/>
          <a:p>
            <a:pPr fontAlgn="auto">
              <a:spcAft>
                <a:spcPts val="0"/>
              </a:spcAft>
              <a:defRPr/>
            </a:pPr>
            <a:r>
              <a:rPr lang="hr-HR" dirty="0">
                <a:solidFill>
                  <a:schemeClr val="tx1"/>
                </a:solidFill>
              </a:rPr>
              <a:t>Skupina 2 </a:t>
            </a:r>
          </a:p>
        </p:txBody>
      </p:sp>
      <p:sp>
        <p:nvSpPr>
          <p:cNvPr id="3" name="Rezervirano mjesto sadržaja 2"/>
          <p:cNvSpPr>
            <a:spLocks noGrp="1"/>
          </p:cNvSpPr>
          <p:nvPr>
            <p:ph idx="1"/>
          </p:nvPr>
        </p:nvSpPr>
        <p:spPr>
          <a:xfrm>
            <a:off x="457200" y="1600200"/>
            <a:ext cx="8362950" cy="4525963"/>
          </a:xfrm>
        </p:spPr>
        <p:style>
          <a:lnRef idx="1">
            <a:schemeClr val="accent3"/>
          </a:lnRef>
          <a:fillRef idx="2">
            <a:schemeClr val="accent3"/>
          </a:fillRef>
          <a:effectRef idx="1">
            <a:schemeClr val="accent3"/>
          </a:effectRef>
          <a:fontRef idx="minor">
            <a:schemeClr val="dk1"/>
          </a:fontRef>
        </p:style>
        <p:txBody>
          <a:bodyPr rtlCol="0">
            <a:normAutofit/>
          </a:bodyPr>
          <a:lstStyle/>
          <a:p>
            <a:pPr fontAlgn="auto">
              <a:spcAft>
                <a:spcPts val="0"/>
              </a:spcAft>
              <a:buFont typeface="Arial" pitchFamily="34" charset="0"/>
              <a:buNone/>
              <a:defRPr/>
            </a:pPr>
            <a:r>
              <a:rPr lang="hr-HR" dirty="0" smtClean="0">
                <a:solidFill>
                  <a:schemeClr val="tx1"/>
                </a:solidFill>
              </a:rPr>
              <a:t>	Stanja </a:t>
            </a:r>
            <a:r>
              <a:rPr lang="hr-HR" dirty="0">
                <a:solidFill>
                  <a:schemeClr val="tx1"/>
                </a:solidFill>
              </a:rPr>
              <a:t>kod kojih je preuranjena smrt </a:t>
            </a:r>
            <a:r>
              <a:rPr lang="hr-HR" dirty="0" smtClean="0">
                <a:solidFill>
                  <a:schemeClr val="tx1"/>
                </a:solidFill>
              </a:rPr>
              <a:t>neizbježna</a:t>
            </a:r>
            <a:r>
              <a:rPr lang="hr-HR" dirty="0">
                <a:solidFill>
                  <a:schemeClr val="tx1"/>
                </a:solidFill>
              </a:rPr>
              <a:t>, kod kojih </a:t>
            </a:r>
            <a:r>
              <a:rPr lang="hr-HR" dirty="0" smtClean="0">
                <a:solidFill>
                  <a:schemeClr val="tx1"/>
                </a:solidFill>
              </a:rPr>
              <a:t>mogu postojati </a:t>
            </a:r>
            <a:r>
              <a:rPr lang="hr-HR" dirty="0">
                <a:solidFill>
                  <a:schemeClr val="tx1"/>
                </a:solidFill>
              </a:rPr>
              <a:t>dugačka razdoblja intenzivnog tretmana usmjerenog na produljenje života i omogućavanje sudjelovanje u normalnim aktivnostima, kao što je cistična </a:t>
            </a:r>
            <a:r>
              <a:rPr lang="hr-HR" dirty="0" smtClean="0">
                <a:solidFill>
                  <a:schemeClr val="tx1"/>
                </a:solidFill>
              </a:rPr>
              <a:t>fibroza.</a:t>
            </a:r>
            <a:endParaRPr lang="hr-HR" dirty="0">
              <a:solidFill>
                <a:schemeClr val="tx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ln/>
        </p:spPr>
        <p:style>
          <a:lnRef idx="0">
            <a:schemeClr val="accent3"/>
          </a:lnRef>
          <a:fillRef idx="3">
            <a:schemeClr val="accent3"/>
          </a:fillRef>
          <a:effectRef idx="3">
            <a:schemeClr val="accent3"/>
          </a:effectRef>
          <a:fontRef idx="minor">
            <a:schemeClr val="lt1"/>
          </a:fontRef>
        </p:style>
        <p:txBody>
          <a:bodyPr rtlCol="0">
            <a:normAutofit/>
          </a:bodyPr>
          <a:lstStyle/>
          <a:p>
            <a:pPr fontAlgn="auto">
              <a:spcAft>
                <a:spcPts val="0"/>
              </a:spcAft>
              <a:defRPr/>
            </a:pPr>
            <a:r>
              <a:rPr lang="hr-HR" dirty="0">
                <a:solidFill>
                  <a:schemeClr val="tx1"/>
                </a:solidFill>
              </a:rPr>
              <a:t>Skupina 3 </a:t>
            </a:r>
          </a:p>
        </p:txBody>
      </p:sp>
      <p:sp>
        <p:nvSpPr>
          <p:cNvPr id="3" name="Rezervirano mjesto sadržaja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rtlCol="0">
            <a:normAutofit/>
          </a:bodyPr>
          <a:lstStyle/>
          <a:p>
            <a:pPr fontAlgn="auto">
              <a:spcAft>
                <a:spcPts val="0"/>
              </a:spcAft>
              <a:buFont typeface="Arial" pitchFamily="34" charset="0"/>
              <a:buNone/>
              <a:defRPr/>
            </a:pPr>
            <a:r>
              <a:rPr lang="hr-HR" dirty="0" smtClean="0">
                <a:solidFill>
                  <a:schemeClr val="tx1"/>
                </a:solidFill>
              </a:rPr>
              <a:t>	Progresivna </a:t>
            </a:r>
            <a:r>
              <a:rPr lang="hr-HR" dirty="0">
                <a:solidFill>
                  <a:schemeClr val="tx1"/>
                </a:solidFill>
              </a:rPr>
              <a:t>stanja bez mogućnosti liječenja, kod kojih je tretman isključivo palijativne prirode i uobičajeno traje mnogo godina, primjerice kao kod </a:t>
            </a:r>
            <a:r>
              <a:rPr lang="hr-HR" dirty="0" smtClean="0">
                <a:solidFill>
                  <a:schemeClr val="tx1"/>
                </a:solidFill>
              </a:rPr>
              <a:t>mišićne </a:t>
            </a:r>
            <a:r>
              <a:rPr lang="hr-HR" dirty="0">
                <a:solidFill>
                  <a:schemeClr val="tx1"/>
                </a:solidFill>
              </a:rPr>
              <a:t>distrofije.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ln/>
        </p:spPr>
        <p:style>
          <a:lnRef idx="0">
            <a:schemeClr val="accent3"/>
          </a:lnRef>
          <a:fillRef idx="3">
            <a:schemeClr val="accent3"/>
          </a:fillRef>
          <a:effectRef idx="3">
            <a:schemeClr val="accent3"/>
          </a:effectRef>
          <a:fontRef idx="minor">
            <a:schemeClr val="lt1"/>
          </a:fontRef>
        </p:style>
        <p:txBody>
          <a:bodyPr rtlCol="0">
            <a:normAutofit/>
          </a:bodyPr>
          <a:lstStyle/>
          <a:p>
            <a:pPr fontAlgn="auto">
              <a:spcAft>
                <a:spcPts val="0"/>
              </a:spcAft>
              <a:defRPr/>
            </a:pPr>
            <a:r>
              <a:rPr lang="hr-HR" dirty="0">
                <a:solidFill>
                  <a:schemeClr val="tx1"/>
                </a:solidFill>
              </a:rPr>
              <a:t>Skupina 4 </a:t>
            </a:r>
          </a:p>
        </p:txBody>
      </p:sp>
      <p:sp>
        <p:nvSpPr>
          <p:cNvPr id="3" name="Rezervirano mjesto sadržaja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rtlCol="0">
            <a:normAutofit/>
          </a:bodyPr>
          <a:lstStyle/>
          <a:p>
            <a:pPr fontAlgn="auto">
              <a:spcAft>
                <a:spcPts val="0"/>
              </a:spcAft>
              <a:buFont typeface="Arial" pitchFamily="34" charset="0"/>
              <a:buNone/>
              <a:defRPr/>
            </a:pPr>
            <a:r>
              <a:rPr lang="hr-HR" dirty="0" smtClean="0">
                <a:solidFill>
                  <a:schemeClr val="tx1"/>
                </a:solidFill>
              </a:rPr>
              <a:t>	Ireverzibilna</a:t>
            </a:r>
            <a:r>
              <a:rPr lang="hr-HR" dirty="0">
                <a:solidFill>
                  <a:schemeClr val="tx1"/>
                </a:solidFill>
              </a:rPr>
              <a:t>, ali neprogresivna stanja kod kojih je prisutna potreba za kompleksnom zdravstvenom njegom, </a:t>
            </a:r>
            <a:r>
              <a:rPr lang="hr-HR" dirty="0" smtClean="0">
                <a:solidFill>
                  <a:schemeClr val="tx1"/>
                </a:solidFill>
              </a:rPr>
              <a:t>bolest </a:t>
            </a:r>
            <a:r>
              <a:rPr lang="hr-HR" dirty="0">
                <a:solidFill>
                  <a:schemeClr val="tx1"/>
                </a:solidFill>
              </a:rPr>
              <a:t>koja vodi komplikacijama i vjerojatnosti preuranjene smrti. </a:t>
            </a:r>
            <a:endParaRPr lang="hr-HR" dirty="0" smtClean="0">
              <a:solidFill>
                <a:schemeClr val="tx1"/>
              </a:solidFill>
            </a:endParaRPr>
          </a:p>
          <a:p>
            <a:pPr fontAlgn="auto">
              <a:spcAft>
                <a:spcPts val="0"/>
              </a:spcAft>
              <a:buFont typeface="Arial" pitchFamily="34" charset="0"/>
              <a:buNone/>
              <a:defRPr/>
            </a:pPr>
            <a:r>
              <a:rPr lang="hr-HR" dirty="0">
                <a:solidFill>
                  <a:schemeClr val="tx1"/>
                </a:solidFill>
              </a:rPr>
              <a:t>	</a:t>
            </a:r>
            <a:r>
              <a:rPr lang="hr-HR" dirty="0" smtClean="0">
                <a:solidFill>
                  <a:schemeClr val="tx1"/>
                </a:solidFill>
              </a:rPr>
              <a:t>Primjeri </a:t>
            </a:r>
            <a:r>
              <a:rPr lang="hr-HR" dirty="0">
                <a:solidFill>
                  <a:schemeClr val="tx1"/>
                </a:solidFill>
              </a:rPr>
              <a:t>uključuju tešku cerebralnu paralizu i višestruke poteškoće nakon ozljede  leđne moždine ili moždanog udara.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r>
              <a:rPr lang="hr-HR" b="1" smtClean="0"/>
              <a:t>Multidisciplinarna</a:t>
            </a:r>
            <a:r>
              <a:rPr lang="hr-HR" smtClean="0"/>
              <a:t> </a:t>
            </a:r>
            <a:r>
              <a:rPr lang="hr-HR" sz="2800" smtClean="0"/>
              <a:t> -  pedijatri onkolozi, anesteziolozi,psiholozi,fizijatri,socijalni radnici, svećenici, volonteri</a:t>
            </a:r>
          </a:p>
          <a:p>
            <a:r>
              <a:rPr lang="hr-HR" sz="2800" b="1" smtClean="0"/>
              <a:t>Tri modusa -</a:t>
            </a:r>
            <a:r>
              <a:rPr lang="hr-HR" sz="2800" smtClean="0"/>
              <a:t> primarna zdravstvena zaštita</a:t>
            </a:r>
          </a:p>
          <a:p>
            <a:pPr>
              <a:buFontTx/>
              <a:buNone/>
            </a:pPr>
            <a:r>
              <a:rPr lang="hr-HR" sz="2800" smtClean="0"/>
              <a:t>	( kućne posjete), dnevne bolnice uz postojeće onkološke odjele ili zasebne ustanove - hospicije</a:t>
            </a:r>
          </a:p>
          <a:p>
            <a:r>
              <a:rPr lang="hr-HR" b="1" smtClean="0"/>
              <a:t>Filozofija palijativne skrbi</a:t>
            </a:r>
            <a:r>
              <a:rPr lang="hr-HR" smtClean="0"/>
              <a:t> - </a:t>
            </a:r>
            <a:r>
              <a:rPr lang="hr-HR" sz="2800" smtClean="0"/>
              <a:t>implementacija u svaku bolnicu</a:t>
            </a:r>
          </a:p>
        </p:txBody>
      </p:sp>
      <p:sp>
        <p:nvSpPr>
          <p:cNvPr id="5" name="Rectangle 2"/>
          <p:cNvSpPr txBox="1">
            <a:spLocks noChangeArrowheads="1"/>
          </p:cNvSpPr>
          <p:nvPr/>
        </p:nvSpPr>
        <p:spPr>
          <a:xfrm>
            <a:off x="323850" y="260350"/>
            <a:ext cx="8229600" cy="792163"/>
          </a:xfrm>
          <a:prstGeom prst="rect">
            <a:avLst/>
          </a:prstGeom>
        </p:spPr>
        <p:txBody>
          <a:bodyPr anchor="ctr">
            <a:normAutofit/>
          </a:bodyPr>
          <a:lstStyle/>
          <a:p>
            <a:pPr algn="ctr" fontAlgn="auto">
              <a:spcAft>
                <a:spcPts val="0"/>
              </a:spcAft>
              <a:defRPr/>
            </a:pPr>
            <a:r>
              <a:rPr lang="hr-HR" sz="4000" b="1">
                <a:latin typeface="+mj-lt"/>
                <a:ea typeface="+mj-ea"/>
                <a:cs typeface="+mj-cs"/>
              </a:rPr>
              <a:t>Pedijatrijska</a:t>
            </a:r>
            <a:r>
              <a:rPr lang="hr-HR" sz="3600" b="1">
                <a:latin typeface="+mj-lt"/>
                <a:ea typeface="+mj-ea"/>
                <a:cs typeface="+mj-cs"/>
              </a:rPr>
              <a:t> palijativna skrb</a:t>
            </a:r>
            <a:endParaRPr lang="en-US" sz="3600" b="1">
              <a:latin typeface="+mj-lt"/>
              <a:ea typeface="+mj-ea"/>
              <a:cs typeface="+mj-cs"/>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a:xfrm>
            <a:off x="323850" y="260350"/>
            <a:ext cx="8229600" cy="792163"/>
          </a:xfrm>
        </p:spPr>
        <p:txBody>
          <a:bodyPr/>
          <a:lstStyle/>
          <a:p>
            <a:r>
              <a:rPr lang="hr-HR" sz="4000" b="1" smtClean="0"/>
              <a:t>Pedijatrijska</a:t>
            </a:r>
            <a:r>
              <a:rPr lang="hr-HR" sz="3600" b="1" smtClean="0"/>
              <a:t> palijativna skrb</a:t>
            </a:r>
            <a:endParaRPr lang="en-US" sz="3600" b="1" smtClean="0"/>
          </a:p>
        </p:txBody>
      </p:sp>
      <p:sp>
        <p:nvSpPr>
          <p:cNvPr id="17411" name="Rectangle 3"/>
          <p:cNvSpPr>
            <a:spLocks noGrp="1" noChangeArrowheads="1"/>
          </p:cNvSpPr>
          <p:nvPr>
            <p:ph type="body" idx="4294967295"/>
          </p:nvPr>
        </p:nvSpPr>
        <p:spPr>
          <a:xfrm>
            <a:off x="539750" y="1628775"/>
            <a:ext cx="8229600" cy="3257550"/>
          </a:xfrm>
        </p:spPr>
        <p:txBody>
          <a:bodyPr/>
          <a:lstStyle/>
          <a:p>
            <a:r>
              <a:rPr lang="hr-HR" sz="2400" smtClean="0"/>
              <a:t>Palijativna skrb može se provoditi u zdravstvenim ustanovama svih razina, te u obitelji. Za djecu znači holistički pristup bolesnom djetetu - kako somatski, tako i duhovno</a:t>
            </a:r>
          </a:p>
          <a:p>
            <a:r>
              <a:rPr lang="hr-HR" sz="2400" smtClean="0"/>
              <a:t>Počinje onog časa kad je dijagnoza postavljena  i traje bez obzira na to da li dijete prima terapiju za tu bolest</a:t>
            </a:r>
          </a:p>
          <a:p>
            <a:r>
              <a:rPr lang="hr-HR" sz="2400" smtClean="0"/>
              <a:t>Zdravstveno osoblje mora znati procijeniti i olakšati djetetovo fizičko, psihičko i socijalno stanje</a:t>
            </a:r>
          </a:p>
          <a:p>
            <a:r>
              <a:rPr lang="hr-HR" sz="2400" smtClean="0"/>
              <a:t>Efikasna palijativna skrb zahtijeva široki multidisciplinarni pristup koji uključuje obitelj i koristi sve društvene uvjete; može se vrlo uspješno ostvariti  čak i sa ograničenim sredstvima.</a:t>
            </a:r>
            <a:endParaRPr lang="en-US" sz="240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230188" y="274638"/>
            <a:ext cx="8229600" cy="1143000"/>
          </a:xfrm>
        </p:spPr>
        <p:txBody>
          <a:bodyPr/>
          <a:lstStyle/>
          <a:p>
            <a:r>
              <a:rPr lang="hr-HR" sz="3200" b="1" smtClean="0"/>
              <a:t>Razlike između dječje palijativne skrbi i palijativne skrbi za odrasle</a:t>
            </a:r>
            <a:endParaRPr lang="en-US" sz="3200" b="1" smtClean="0"/>
          </a:p>
        </p:txBody>
      </p:sp>
      <p:sp>
        <p:nvSpPr>
          <p:cNvPr id="18435" name="Rectangle 3"/>
          <p:cNvSpPr>
            <a:spLocks noGrp="1" noChangeArrowheads="1"/>
          </p:cNvSpPr>
          <p:nvPr>
            <p:ph type="body" idx="4294967295"/>
          </p:nvPr>
        </p:nvSpPr>
        <p:spPr>
          <a:xfrm>
            <a:off x="374650" y="1600200"/>
            <a:ext cx="8229600" cy="4525963"/>
          </a:xfrm>
        </p:spPr>
        <p:txBody>
          <a:bodyPr/>
          <a:lstStyle/>
          <a:p>
            <a:pPr>
              <a:lnSpc>
                <a:spcPct val="90000"/>
              </a:lnSpc>
            </a:pPr>
            <a:r>
              <a:rPr lang="hr-HR" sz="1800" smtClean="0"/>
              <a:t>Broj djece koja umiru je mali</a:t>
            </a:r>
          </a:p>
          <a:p>
            <a:pPr>
              <a:lnSpc>
                <a:spcPct val="90000"/>
              </a:lnSpc>
            </a:pPr>
            <a:r>
              <a:rPr lang="hr-HR" sz="1800" smtClean="0"/>
              <a:t>Stanja koja do toga dovode su vrlo rijetka, a dijagnoze ograničene na dječju dob</a:t>
            </a:r>
          </a:p>
          <a:p>
            <a:pPr>
              <a:lnSpc>
                <a:spcPct val="90000"/>
              </a:lnSpc>
            </a:pPr>
            <a:r>
              <a:rPr lang="hr-HR" sz="1800" smtClean="0"/>
              <a:t>Prognoziranje je vrlo teško, zahtijeva opsežnu i skupu obradu</a:t>
            </a:r>
          </a:p>
          <a:p>
            <a:pPr>
              <a:lnSpc>
                <a:spcPct val="90000"/>
              </a:lnSpc>
            </a:pPr>
            <a:r>
              <a:rPr lang="hr-HR" sz="1800" smtClean="0"/>
              <a:t>Palijativna faza je vrlo često dugačka i može biti izuzetno nepredvidiva</a:t>
            </a:r>
          </a:p>
          <a:p>
            <a:pPr>
              <a:lnSpc>
                <a:spcPct val="90000"/>
              </a:lnSpc>
            </a:pPr>
            <a:r>
              <a:rPr lang="hr-HR" sz="1800" smtClean="0"/>
              <a:t>Djeca mogu doživjeti nekoliko naizgled terminalnih faza</a:t>
            </a:r>
          </a:p>
          <a:p>
            <a:pPr>
              <a:lnSpc>
                <a:spcPct val="90000"/>
              </a:lnSpc>
            </a:pPr>
            <a:r>
              <a:rPr lang="hr-HR" sz="1800" smtClean="0"/>
              <a:t>Briga uključuje čitavu obitelj</a:t>
            </a:r>
          </a:p>
          <a:p>
            <a:pPr>
              <a:lnSpc>
                <a:spcPct val="90000"/>
              </a:lnSpc>
            </a:pPr>
            <a:r>
              <a:rPr lang="hr-HR" sz="1800" smtClean="0"/>
              <a:t>Roditelji zahtijevaju ogromnu podršku koju snosi zdravstveno osoblje</a:t>
            </a:r>
          </a:p>
          <a:p>
            <a:pPr>
              <a:lnSpc>
                <a:spcPct val="90000"/>
              </a:lnSpc>
            </a:pPr>
            <a:r>
              <a:rPr lang="hr-HR" sz="1800" smtClean="0"/>
              <a:t>Braća i sestre su izuzetno ranjivi, a roditelji se moraju brinuti i za njih dok se 24 sata brinu za bolesno dijete</a:t>
            </a:r>
          </a:p>
          <a:p>
            <a:pPr>
              <a:lnSpc>
                <a:spcPct val="90000"/>
              </a:lnSpc>
            </a:pPr>
            <a:r>
              <a:rPr lang="hr-HR" sz="1800" smtClean="0"/>
              <a:t>Takva stanja su katkad nasljedna - druga djeca u istoj obitelji imaju i žive s istom bolešću ili su umrla od iste</a:t>
            </a:r>
          </a:p>
          <a:p>
            <a:pPr>
              <a:lnSpc>
                <a:spcPct val="90000"/>
              </a:lnSpc>
            </a:pPr>
            <a:r>
              <a:rPr lang="hr-HR" sz="1800" smtClean="0"/>
              <a:t>Tokom trajanja skrbi izuzetno je važno omogućiti djetetu da se igra, uči i druži</a:t>
            </a:r>
          </a:p>
          <a:p>
            <a:pPr>
              <a:lnSpc>
                <a:spcPct val="90000"/>
              </a:lnSpc>
            </a:pPr>
            <a:endParaRPr lang="hr-HR" sz="1800" smtClean="0"/>
          </a:p>
          <a:p>
            <a:pPr>
              <a:lnSpc>
                <a:spcPct val="90000"/>
              </a:lnSpc>
            </a:pPr>
            <a:endParaRPr lang="en-US" sz="200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body" idx="4294967295"/>
          </p:nvPr>
        </p:nvSpPr>
        <p:spPr>
          <a:xfrm>
            <a:off x="374650" y="2133600"/>
            <a:ext cx="8229600" cy="3733800"/>
          </a:xfrm>
        </p:spPr>
        <p:txBody>
          <a:bodyPr/>
          <a:lstStyle/>
          <a:p>
            <a:r>
              <a:rPr lang="hr-HR" sz="2400" smtClean="0"/>
              <a:t>Palijativna skrb za djecu  razvila se iz pedijatrije, za razliku od palijativne skrbi za odrasle koja je priznata kao zasebna specijalnost. Briga za djecu sačinjava cjelovit pristup brizi za dijete uključivši sve aspekte – fizičke, emotivne, društvene i duhovne.</a:t>
            </a:r>
          </a:p>
          <a:p>
            <a:endParaRPr lang="hr-HR" sz="2400" smtClean="0"/>
          </a:p>
          <a:p>
            <a:r>
              <a:rPr lang="hr-HR" sz="2400" smtClean="0"/>
              <a:t>Problemi s kojima se treba suočiti u brizi za dijete s letalnom dijagnozom su mnogobrojni i specifični, i značajno se razlikuju od onih koji se odnose na odrasle.</a:t>
            </a:r>
          </a:p>
          <a:p>
            <a:endParaRPr lang="en-US" sz="2400" smtClean="0"/>
          </a:p>
        </p:txBody>
      </p:sp>
      <p:sp>
        <p:nvSpPr>
          <p:cNvPr id="4" name="Rectangle 2"/>
          <p:cNvSpPr txBox="1">
            <a:spLocks noChangeArrowheads="1"/>
          </p:cNvSpPr>
          <p:nvPr/>
        </p:nvSpPr>
        <p:spPr>
          <a:xfrm>
            <a:off x="230188" y="274638"/>
            <a:ext cx="8229600" cy="1143000"/>
          </a:xfrm>
          <a:prstGeom prst="rect">
            <a:avLst/>
          </a:prstGeom>
        </p:spPr>
        <p:txBody>
          <a:bodyPr anchor="ctr">
            <a:normAutofit/>
          </a:bodyPr>
          <a:lstStyle/>
          <a:p>
            <a:pPr algn="ctr" fontAlgn="auto">
              <a:spcAft>
                <a:spcPts val="0"/>
              </a:spcAft>
              <a:defRPr/>
            </a:pPr>
            <a:r>
              <a:rPr lang="hr-HR" sz="3200" b="1">
                <a:latin typeface="+mj-lt"/>
                <a:ea typeface="+mj-ea"/>
                <a:cs typeface="+mj-cs"/>
              </a:rPr>
              <a:t>Razlike između dječje palijativne skrbi i palijativne skrbi za odrasle</a:t>
            </a:r>
            <a:endParaRPr lang="en-US" sz="3200" b="1">
              <a:latin typeface="+mj-lt"/>
              <a:ea typeface="+mj-ea"/>
              <a:cs typeface="+mj-cs"/>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hr-HR" b="1" smtClean="0"/>
              <a:t>Organizacijski modeli</a:t>
            </a:r>
          </a:p>
        </p:txBody>
      </p:sp>
      <p:sp>
        <p:nvSpPr>
          <p:cNvPr id="20483" name="Rectangle 3"/>
          <p:cNvSpPr>
            <a:spLocks noGrp="1" noChangeArrowheads="1"/>
          </p:cNvSpPr>
          <p:nvPr>
            <p:ph idx="1"/>
          </p:nvPr>
        </p:nvSpPr>
        <p:spPr/>
        <p:txBody>
          <a:bodyPr/>
          <a:lstStyle/>
          <a:p>
            <a:r>
              <a:rPr lang="hr-HR" smtClean="0"/>
              <a:t>Kućna skrb - </a:t>
            </a:r>
            <a:r>
              <a:rPr lang="hr-HR" sz="2400" smtClean="0"/>
              <a:t>kućne posjete palijativnog tima </a:t>
            </a:r>
          </a:p>
          <a:p>
            <a:pPr>
              <a:buFontTx/>
              <a:buNone/>
            </a:pPr>
            <a:r>
              <a:rPr lang="hr-HR" sz="2400" smtClean="0"/>
              <a:t>    Mobilne jedinice - med.sestra,liječnik, fizioterapeut,psiholog,socijalni radnik</a:t>
            </a:r>
          </a:p>
          <a:p>
            <a:endParaRPr lang="hr-HR" sz="2400" smtClean="0"/>
          </a:p>
          <a:p>
            <a:r>
              <a:rPr lang="hr-HR" smtClean="0"/>
              <a:t>Dnevna bolnica - </a:t>
            </a:r>
            <a:r>
              <a:rPr lang="hr-HR" sz="2400" smtClean="0"/>
              <a:t>fizikalna terapija, kontrola boli, društvene aktivnosti</a:t>
            </a:r>
          </a:p>
          <a:p>
            <a:endParaRPr lang="hr-HR" sz="2400" smtClean="0"/>
          </a:p>
          <a:p>
            <a:r>
              <a:rPr lang="hr-HR" smtClean="0"/>
              <a:t>Bolnički odjeli ili hospicij –</a:t>
            </a:r>
            <a:r>
              <a:rPr lang="hr-HR" sz="2400" smtClean="0"/>
              <a:t>hospitalizacija </a:t>
            </a:r>
            <a:endParaRPr lang="en-CA" sz="2400" smtClean="0"/>
          </a:p>
          <a:p>
            <a:endParaRPr lang="hr-HR" sz="280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hr-HR" b="1" smtClean="0"/>
              <a:t>Principi palijativne skrbi u bolnici</a:t>
            </a:r>
          </a:p>
        </p:txBody>
      </p:sp>
      <p:sp>
        <p:nvSpPr>
          <p:cNvPr id="21507" name="Rectangle 3"/>
          <p:cNvSpPr>
            <a:spLocks noGrp="1" noChangeArrowheads="1"/>
          </p:cNvSpPr>
          <p:nvPr>
            <p:ph idx="1"/>
          </p:nvPr>
        </p:nvSpPr>
        <p:spPr/>
        <p:txBody>
          <a:bodyPr/>
          <a:lstStyle/>
          <a:p>
            <a:pPr>
              <a:buFontTx/>
              <a:buChar char="-"/>
            </a:pPr>
            <a:endParaRPr lang="hr-HR" smtClean="0"/>
          </a:p>
          <a:p>
            <a:pPr>
              <a:buFontTx/>
              <a:buChar char="-"/>
            </a:pPr>
            <a:r>
              <a:rPr lang="hr-HR" smtClean="0"/>
              <a:t>Smanjiti intenzivni monitoring</a:t>
            </a:r>
          </a:p>
          <a:p>
            <a:pPr>
              <a:buFontTx/>
              <a:buChar char="-"/>
            </a:pPr>
            <a:r>
              <a:rPr lang="hr-HR" smtClean="0"/>
              <a:t>Smanjiti učestalost i invazivnost pretraga </a:t>
            </a:r>
          </a:p>
          <a:p>
            <a:pPr>
              <a:buFontTx/>
              <a:buChar char="-"/>
            </a:pPr>
            <a:r>
              <a:rPr lang="hr-HR" smtClean="0"/>
              <a:t>Liberalizacija posjeta roditelja, braće, šire obitelji i prijatelja</a:t>
            </a:r>
          </a:p>
          <a:p>
            <a:pPr>
              <a:buFontTx/>
              <a:buChar char="-"/>
            </a:pPr>
            <a:r>
              <a:rPr lang="hr-HR" smtClean="0"/>
              <a:t>Poštivanje privatnosti </a:t>
            </a:r>
          </a:p>
          <a:p>
            <a:pPr>
              <a:buFontTx/>
              <a:buChar char="-"/>
            </a:pPr>
            <a:endParaRPr lang="en-US" smtClean="0"/>
          </a:p>
          <a:p>
            <a:endParaRPr lang="hr-HR"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4" descr="A:\New-5.jpg"/>
          <p:cNvPicPr>
            <a:picLocks noChangeAspect="1" noChangeArrowheads="1"/>
          </p:cNvPicPr>
          <p:nvPr/>
        </p:nvPicPr>
        <p:blipFill>
          <a:blip r:embed="rId2" cstate="print"/>
          <a:srcRect/>
          <a:stretch>
            <a:fillRect/>
          </a:stretch>
        </p:blipFill>
        <p:spPr bwMode="auto">
          <a:xfrm>
            <a:off x="179388" y="0"/>
            <a:ext cx="4237037" cy="3176588"/>
          </a:xfrm>
          <a:prstGeom prst="rect">
            <a:avLst/>
          </a:prstGeom>
          <a:noFill/>
          <a:ln w="9525">
            <a:noFill/>
            <a:miter lim="800000"/>
            <a:headEnd/>
            <a:tailEnd/>
          </a:ln>
        </p:spPr>
      </p:pic>
      <p:pic>
        <p:nvPicPr>
          <p:cNvPr id="4" name="Picture 4" descr="A:\New-8.jpg"/>
          <p:cNvPicPr>
            <a:picLocks noChangeAspect="1" noChangeArrowheads="1"/>
          </p:cNvPicPr>
          <p:nvPr/>
        </p:nvPicPr>
        <p:blipFill>
          <a:blip r:embed="rId3" cstate="print"/>
          <a:srcRect/>
          <a:stretch>
            <a:fillRect/>
          </a:stretch>
        </p:blipFill>
        <p:spPr bwMode="auto">
          <a:xfrm>
            <a:off x="4922838" y="0"/>
            <a:ext cx="4221162" cy="3168650"/>
          </a:xfrm>
          <a:prstGeom prst="rect">
            <a:avLst/>
          </a:prstGeom>
          <a:noFill/>
          <a:ln w="9525">
            <a:noFill/>
            <a:miter lim="800000"/>
            <a:headEnd/>
            <a:tailEnd/>
          </a:ln>
        </p:spPr>
      </p:pic>
      <p:pic>
        <p:nvPicPr>
          <p:cNvPr id="5" name="Picture 4" descr="A:\New-10.jpg"/>
          <p:cNvPicPr>
            <a:picLocks noChangeAspect="1" noChangeArrowheads="1"/>
          </p:cNvPicPr>
          <p:nvPr/>
        </p:nvPicPr>
        <p:blipFill>
          <a:blip r:embed="rId4" cstate="print"/>
          <a:srcRect r="16565" b="4852"/>
          <a:stretch>
            <a:fillRect/>
          </a:stretch>
        </p:blipFill>
        <p:spPr bwMode="auto">
          <a:xfrm>
            <a:off x="3348038" y="3178175"/>
            <a:ext cx="2187575" cy="36798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ssolv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hr-HR" b="1" smtClean="0"/>
              <a:t>Lokalni centri</a:t>
            </a:r>
            <a:endParaRPr lang="en-US" b="1" smtClean="0"/>
          </a:p>
        </p:txBody>
      </p:sp>
      <p:sp>
        <p:nvSpPr>
          <p:cNvPr id="3" name="Content Placeholder 2"/>
          <p:cNvSpPr>
            <a:spLocks noGrp="1"/>
          </p:cNvSpPr>
          <p:nvPr>
            <p:ph idx="1"/>
          </p:nvPr>
        </p:nvSpPr>
        <p:spPr/>
        <p:txBody>
          <a:bodyPr rtlCol="0">
            <a:normAutofit fontScale="92500" lnSpcReduction="20000"/>
          </a:bodyPr>
          <a:lstStyle/>
          <a:p>
            <a:pPr fontAlgn="auto">
              <a:spcAft>
                <a:spcPts val="0"/>
              </a:spcAft>
              <a:buFont typeface="Arial" pitchFamily="34" charset="0"/>
              <a:buChar char="•"/>
              <a:defRPr/>
            </a:pPr>
            <a:r>
              <a:rPr lang="hr-HR" dirty="0" smtClean="0"/>
              <a:t>Edukacija djelatnika (zajednički sastanci, komunikacija: Klinika za dječje bolesti Zagreb, Dnevna bolnica za palijativnu skrb)</a:t>
            </a:r>
          </a:p>
          <a:p>
            <a:pPr fontAlgn="auto">
              <a:spcAft>
                <a:spcPts val="0"/>
              </a:spcAft>
              <a:buFontTx/>
              <a:buNone/>
              <a:defRPr/>
            </a:pPr>
            <a:endParaRPr lang="hr-HR" dirty="0" smtClean="0"/>
          </a:p>
          <a:p>
            <a:pPr fontAlgn="auto">
              <a:spcAft>
                <a:spcPts val="0"/>
              </a:spcAft>
              <a:buFont typeface="Arial" pitchFamily="34" charset="0"/>
              <a:buChar char="•"/>
              <a:defRPr/>
            </a:pPr>
            <a:r>
              <a:rPr lang="hr-HR" dirty="0" smtClean="0"/>
              <a:t>Telekonferencije-zajednička platforma- </a:t>
            </a:r>
          </a:p>
          <a:p>
            <a:pPr fontAlgn="auto">
              <a:spcAft>
                <a:spcPts val="0"/>
              </a:spcAft>
              <a:buFont typeface="Arial" pitchFamily="34" charset="0"/>
              <a:buChar char="•"/>
              <a:defRPr/>
            </a:pPr>
            <a:r>
              <a:rPr lang="hr-HR" dirty="0" smtClean="0"/>
              <a:t>forumi</a:t>
            </a:r>
          </a:p>
          <a:p>
            <a:pPr fontAlgn="auto">
              <a:spcAft>
                <a:spcPts val="0"/>
              </a:spcAft>
              <a:buFont typeface="Arial" pitchFamily="34" charset="0"/>
              <a:buChar char="•"/>
              <a:defRPr/>
            </a:pPr>
            <a:r>
              <a:rPr lang="hr-HR" dirty="0" smtClean="0"/>
              <a:t>Implementacija principa palijativne medicine </a:t>
            </a:r>
          </a:p>
          <a:p>
            <a:pPr fontAlgn="auto">
              <a:spcAft>
                <a:spcPts val="0"/>
              </a:spcAft>
              <a:buFont typeface="Arial" pitchFamily="34" charset="0"/>
              <a:buChar char="•"/>
              <a:defRPr/>
            </a:pPr>
            <a:endParaRPr lang="hr-HR" dirty="0" smtClean="0"/>
          </a:p>
          <a:p>
            <a:pPr fontAlgn="auto">
              <a:spcAft>
                <a:spcPts val="0"/>
              </a:spcAft>
              <a:buFont typeface="Arial" pitchFamily="34" charset="0"/>
              <a:buChar char="•"/>
              <a:defRPr/>
            </a:pPr>
            <a:r>
              <a:rPr lang="hr-HR" dirty="0" smtClean="0"/>
              <a:t>Organizacija tima u </a:t>
            </a:r>
            <a:r>
              <a:rPr lang="hr-HR" smtClean="0"/>
              <a:t>regionalnom centru - </a:t>
            </a:r>
            <a:r>
              <a:rPr lang="hr-HR" dirty="0" smtClean="0"/>
              <a:t>nadležna osoba- koordinator palijativnog tima</a:t>
            </a:r>
          </a:p>
          <a:p>
            <a:pPr fontAlgn="auto">
              <a:spcAft>
                <a:spcPts val="0"/>
              </a:spcAft>
              <a:buFont typeface="Arial" pitchFamily="34" charset="0"/>
              <a:buChar char="•"/>
              <a:defRPr/>
            </a:pP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hr-HR" b="1" smtClean="0"/>
              <a:t>Klinika za dječje bolesti Zagreb</a:t>
            </a:r>
          </a:p>
        </p:txBody>
      </p:sp>
      <p:sp>
        <p:nvSpPr>
          <p:cNvPr id="23555" name="Rectangle 3"/>
          <p:cNvSpPr>
            <a:spLocks noGrp="1" noChangeArrowheads="1"/>
          </p:cNvSpPr>
          <p:nvPr>
            <p:ph idx="1"/>
          </p:nvPr>
        </p:nvSpPr>
        <p:spPr/>
        <p:txBody>
          <a:bodyPr/>
          <a:lstStyle/>
          <a:p>
            <a:pPr>
              <a:lnSpc>
                <a:spcPct val="80000"/>
              </a:lnSpc>
            </a:pPr>
            <a:r>
              <a:rPr lang="hr-HR" b="1" smtClean="0"/>
              <a:t>Povjerenstvo za palijativnu skrb</a:t>
            </a:r>
          </a:p>
          <a:p>
            <a:pPr>
              <a:lnSpc>
                <a:spcPct val="80000"/>
              </a:lnSpc>
              <a:buFontTx/>
              <a:buNone/>
            </a:pPr>
            <a:r>
              <a:rPr lang="hr-HR" sz="3600" smtClean="0"/>
              <a:t>  </a:t>
            </a:r>
            <a:r>
              <a:rPr lang="hr-HR" sz="2800" smtClean="0"/>
              <a:t>Multidisciplinarni sastav: onkopedijatar, anesteziolog, kirurg, psiholog, teolog</a:t>
            </a:r>
          </a:p>
          <a:p>
            <a:pPr>
              <a:lnSpc>
                <a:spcPct val="80000"/>
              </a:lnSpc>
            </a:pPr>
            <a:r>
              <a:rPr lang="hr-HR" b="1" smtClean="0"/>
              <a:t>Tim za palijativnu skrb </a:t>
            </a:r>
          </a:p>
          <a:p>
            <a:pPr>
              <a:lnSpc>
                <a:spcPct val="80000"/>
              </a:lnSpc>
              <a:buFontTx/>
              <a:buNone/>
            </a:pPr>
            <a:r>
              <a:rPr lang="hr-HR" sz="2800" smtClean="0"/>
              <a:t>   24 h na raspolaganju, telefonom, kontakt s liječnikom primarne zdravstvene zaštite, socijalnim radnikom </a:t>
            </a:r>
          </a:p>
          <a:p>
            <a:pPr>
              <a:lnSpc>
                <a:spcPct val="80000"/>
              </a:lnSpc>
              <a:buFontTx/>
              <a:buNone/>
            </a:pPr>
            <a:r>
              <a:rPr lang="hr-HR" sz="2800" smtClean="0"/>
              <a:t>Med. sestre, liječnici ( onkolog, algolog), psiholog, fizioterapeut</a:t>
            </a:r>
          </a:p>
          <a:p>
            <a:pPr>
              <a:lnSpc>
                <a:spcPct val="80000"/>
              </a:lnSpc>
            </a:pPr>
            <a:endParaRPr lang="en-CA" sz="2800" smtClean="0"/>
          </a:p>
          <a:p>
            <a:pPr>
              <a:lnSpc>
                <a:spcPct val="80000"/>
              </a:lnSpc>
            </a:pPr>
            <a:endParaRPr lang="hr-HR" sz="280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xfrm>
            <a:off x="446088" y="130175"/>
            <a:ext cx="8229600" cy="850900"/>
          </a:xfrm>
        </p:spPr>
        <p:txBody>
          <a:bodyPr/>
          <a:lstStyle/>
          <a:p>
            <a:r>
              <a:rPr lang="sr-Latn-CS" sz="4800" b="1" smtClean="0"/>
              <a:t>Edukacija i standardizacija</a:t>
            </a:r>
          </a:p>
        </p:txBody>
      </p:sp>
      <p:sp>
        <p:nvSpPr>
          <p:cNvPr id="41988" name="Rectangle 3"/>
          <p:cNvSpPr>
            <a:spLocks noGrp="1" noChangeArrowheads="1"/>
          </p:cNvSpPr>
          <p:nvPr>
            <p:ph type="body" idx="4294967295"/>
          </p:nvPr>
        </p:nvSpPr>
        <p:spPr>
          <a:xfrm>
            <a:off x="323850" y="1268413"/>
            <a:ext cx="8569325" cy="5329237"/>
          </a:xfrm>
        </p:spPr>
        <p:txBody>
          <a:bodyPr rtlCol="0">
            <a:normAutofit fontScale="92500" lnSpcReduction="20000"/>
          </a:bodyPr>
          <a:lstStyle/>
          <a:p>
            <a:pPr fontAlgn="auto">
              <a:spcAft>
                <a:spcPts val="0"/>
              </a:spcAft>
              <a:buFont typeface="Arial" pitchFamily="34" charset="0"/>
              <a:buChar char="•"/>
              <a:defRPr/>
            </a:pPr>
            <a:r>
              <a:rPr lang="hr-HR" sz="2800" smtClean="0"/>
              <a:t>Profesionalno zdravstveno osoblje koje se brine za djecu u palijativnoj skrbi mora biti prikladno educirano i mora posjedovati znanja, vještine i sposobnosti za vođenje brige o toj djeci.</a:t>
            </a:r>
          </a:p>
          <a:p>
            <a:pPr fontAlgn="auto">
              <a:spcAft>
                <a:spcPts val="0"/>
              </a:spcAft>
              <a:buFont typeface="Arial" pitchFamily="34" charset="0"/>
              <a:buChar char="•"/>
              <a:defRPr/>
            </a:pPr>
            <a:endParaRPr lang="hr-HR" sz="2800" smtClean="0"/>
          </a:p>
          <a:p>
            <a:pPr fontAlgn="auto">
              <a:spcAft>
                <a:spcPts val="0"/>
              </a:spcAft>
              <a:buFont typeface="Arial" pitchFamily="34" charset="0"/>
              <a:buChar char="•"/>
              <a:defRPr/>
            </a:pPr>
            <a:r>
              <a:rPr lang="hr-HR" sz="2800" smtClean="0"/>
              <a:t>Palijativna skrb je interdisciplinarna specijalnost. Edukacija svih članova tima mora uključiti i edukaciju roditelja i ostalih članova obitelji u brizi za oboljelo dijete. Stoga se preporučuje da se sačine protokoli i standardi posebno za djecu u palijativnoj skrbi. </a:t>
            </a:r>
          </a:p>
          <a:p>
            <a:pPr fontAlgn="auto">
              <a:spcAft>
                <a:spcPts val="0"/>
              </a:spcAft>
              <a:buFont typeface="Arial" pitchFamily="34" charset="0"/>
              <a:buChar char="•"/>
              <a:defRPr/>
            </a:pPr>
            <a:endParaRPr lang="hr-HR" sz="2800" smtClean="0"/>
          </a:p>
          <a:p>
            <a:pPr fontAlgn="auto">
              <a:spcAft>
                <a:spcPts val="0"/>
              </a:spcAft>
              <a:buFont typeface="Arial" pitchFamily="34" charset="0"/>
              <a:buChar char="•"/>
              <a:defRPr/>
            </a:pPr>
            <a:r>
              <a:rPr lang="hr-HR" sz="2800" smtClean="0"/>
              <a:t>UN Konvencija o pravima djeteta preporuča da se za djecu s ograničenim trajanjem života brine osoblje s pedijatrijskom edukacijom - kako liječnici, tako i ostalo osoblje. </a:t>
            </a:r>
          </a:p>
          <a:p>
            <a:pPr fontAlgn="auto">
              <a:spcAft>
                <a:spcPts val="0"/>
              </a:spcAft>
              <a:buFont typeface="Arial" pitchFamily="34" charset="0"/>
              <a:buChar char="•"/>
              <a:defRPr/>
            </a:pPr>
            <a:endParaRPr lang="en-US" sz="280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rtlCol="0">
            <a:normAutofit fontScale="62500" lnSpcReduction="20000"/>
          </a:bodyPr>
          <a:lstStyle/>
          <a:p>
            <a:pPr fontAlgn="auto">
              <a:spcAft>
                <a:spcPts val="0"/>
              </a:spcAft>
              <a:buFont typeface="Arial" pitchFamily="34" charset="0"/>
              <a:buChar char="•"/>
              <a:defRPr/>
            </a:pPr>
            <a:r>
              <a:rPr lang="hr-HR" dirty="0">
                <a:solidFill>
                  <a:schemeClr val="tx1"/>
                </a:solidFill>
              </a:rPr>
              <a:t>Pružanje njege</a:t>
            </a:r>
          </a:p>
          <a:p>
            <a:pPr fontAlgn="auto">
              <a:spcAft>
                <a:spcPts val="0"/>
              </a:spcAft>
              <a:buFont typeface="Arial" pitchFamily="34" charset="0"/>
              <a:buChar char="•"/>
              <a:defRPr/>
            </a:pPr>
            <a:r>
              <a:rPr lang="hr-HR" dirty="0" smtClean="0">
                <a:solidFill>
                  <a:schemeClr val="tx1"/>
                </a:solidFill>
              </a:rPr>
              <a:t>Cilj </a:t>
            </a:r>
            <a:r>
              <a:rPr lang="hr-HR" dirty="0">
                <a:solidFill>
                  <a:schemeClr val="tx1"/>
                </a:solidFill>
              </a:rPr>
              <a:t>pedijatrijske palijativne skrbi jest </a:t>
            </a:r>
            <a:r>
              <a:rPr lang="hr-HR" u="sng" dirty="0">
                <a:solidFill>
                  <a:schemeClr val="tx1"/>
                </a:solidFill>
              </a:rPr>
              <a:t>povećanje kvalitete života djeteta i obitelji</a:t>
            </a:r>
            <a:r>
              <a:rPr lang="hr-HR" dirty="0">
                <a:solidFill>
                  <a:schemeClr val="tx1"/>
                </a:solidFill>
              </a:rPr>
              <a:t>. </a:t>
            </a:r>
          </a:p>
          <a:p>
            <a:pPr fontAlgn="auto">
              <a:spcAft>
                <a:spcPts val="0"/>
              </a:spcAft>
              <a:buFont typeface="Arial" pitchFamily="34" charset="0"/>
              <a:buChar char="•"/>
              <a:defRPr/>
            </a:pPr>
            <a:r>
              <a:rPr lang="hr-HR" dirty="0" smtClean="0">
                <a:solidFill>
                  <a:schemeClr val="tx1"/>
                </a:solidFill>
              </a:rPr>
              <a:t>Obitelji </a:t>
            </a:r>
            <a:r>
              <a:rPr lang="hr-HR" dirty="0">
                <a:solidFill>
                  <a:schemeClr val="tx1"/>
                </a:solidFill>
              </a:rPr>
              <a:t>bi se trebale moći samostalno prijaviti u program pedijatrijske palijativne skrbi. </a:t>
            </a:r>
          </a:p>
          <a:p>
            <a:pPr fontAlgn="auto">
              <a:spcAft>
                <a:spcPts val="0"/>
              </a:spcAft>
              <a:buFont typeface="Arial" pitchFamily="34" charset="0"/>
              <a:buChar char="•"/>
              <a:defRPr/>
            </a:pPr>
            <a:r>
              <a:rPr lang="hr-HR" dirty="0" smtClean="0">
                <a:solidFill>
                  <a:schemeClr val="tx1"/>
                </a:solidFill>
              </a:rPr>
              <a:t>Palijativna </a:t>
            </a:r>
            <a:r>
              <a:rPr lang="hr-HR" dirty="0">
                <a:solidFill>
                  <a:schemeClr val="tx1"/>
                </a:solidFill>
              </a:rPr>
              <a:t>skrb trebala bi započeti kada dijete dobije dijagnozu životno ograničavajućeg ili ugrožavajućeg stanja. </a:t>
            </a:r>
          </a:p>
          <a:p>
            <a:pPr fontAlgn="auto">
              <a:spcAft>
                <a:spcPts val="0"/>
              </a:spcAft>
              <a:buFont typeface="Arial" pitchFamily="34" charset="0"/>
              <a:buChar char="•"/>
              <a:defRPr/>
            </a:pPr>
            <a:r>
              <a:rPr lang="hr-HR" dirty="0" smtClean="0">
                <a:solidFill>
                  <a:schemeClr val="tx1"/>
                </a:solidFill>
              </a:rPr>
              <a:t>Elemente </a:t>
            </a:r>
            <a:r>
              <a:rPr lang="hr-HR" dirty="0">
                <a:solidFill>
                  <a:schemeClr val="tx1"/>
                </a:solidFill>
              </a:rPr>
              <a:t>palijativne skrbi trebalo bi pružiti prilikom dijagnoze i trebalo bi ih nastaviti pružati kroz čitav tijek bolesti. </a:t>
            </a:r>
          </a:p>
          <a:p>
            <a:pPr fontAlgn="auto">
              <a:spcAft>
                <a:spcPts val="0"/>
              </a:spcAft>
              <a:buFont typeface="Arial" pitchFamily="34" charset="0"/>
              <a:buChar char="•"/>
              <a:defRPr/>
            </a:pPr>
            <a:r>
              <a:rPr lang="hr-HR" dirty="0" smtClean="0">
                <a:solidFill>
                  <a:schemeClr val="tx1"/>
                </a:solidFill>
              </a:rPr>
              <a:t>Palijativnu </a:t>
            </a:r>
            <a:r>
              <a:rPr lang="hr-HR" dirty="0">
                <a:solidFill>
                  <a:schemeClr val="tx1"/>
                </a:solidFill>
              </a:rPr>
              <a:t>skrb može se pružati paralelno s aktivnim tretmanima koji za cilj </a:t>
            </a:r>
            <a:r>
              <a:rPr lang="hr-HR" dirty="0" smtClean="0">
                <a:solidFill>
                  <a:schemeClr val="tx1"/>
                </a:solidFill>
              </a:rPr>
              <a:t>imaju izlječenje </a:t>
            </a:r>
            <a:r>
              <a:rPr lang="hr-HR" dirty="0">
                <a:solidFill>
                  <a:schemeClr val="tx1"/>
                </a:solidFill>
              </a:rPr>
              <a:t>ili produljenje života.  </a:t>
            </a:r>
          </a:p>
          <a:p>
            <a:pPr fontAlgn="auto">
              <a:spcAft>
                <a:spcPts val="0"/>
              </a:spcAft>
              <a:buFont typeface="Arial" pitchFamily="34" charset="0"/>
              <a:buChar char="•"/>
              <a:defRPr/>
            </a:pPr>
            <a:r>
              <a:rPr lang="hr-HR" dirty="0" smtClean="0">
                <a:solidFill>
                  <a:schemeClr val="tx1"/>
                </a:solidFill>
              </a:rPr>
              <a:t>Palijativna </a:t>
            </a:r>
            <a:r>
              <a:rPr lang="hr-HR" dirty="0">
                <a:solidFill>
                  <a:schemeClr val="tx1"/>
                </a:solidFill>
              </a:rPr>
              <a:t>njega mora biti pružena gdje god dijete i obitelj odaberu (primjerice kod svoje kuće, u bolnici ili u hospiciju).</a:t>
            </a:r>
          </a:p>
          <a:p>
            <a:pPr fontAlgn="auto">
              <a:spcAft>
                <a:spcPts val="0"/>
              </a:spcAft>
              <a:buFont typeface="Arial" pitchFamily="34" charset="0"/>
              <a:buChar char="•"/>
              <a:defRPr/>
            </a:pPr>
            <a:r>
              <a:rPr lang="hr-HR" dirty="0" smtClean="0">
                <a:solidFill>
                  <a:schemeClr val="tx1"/>
                </a:solidFill>
              </a:rPr>
              <a:t>Obitelj </a:t>
            </a:r>
            <a:r>
              <a:rPr lang="hr-HR" dirty="0">
                <a:solidFill>
                  <a:schemeClr val="tx1"/>
                </a:solidFill>
              </a:rPr>
              <a:t>bi trebalo dozvoliti fleksibilnost u kretanju između različitih lokacija bez da to ugrožava djetetovu njegu. </a:t>
            </a:r>
          </a:p>
          <a:p>
            <a:pPr fontAlgn="auto">
              <a:spcAft>
                <a:spcPts val="0"/>
              </a:spcAft>
              <a:buFont typeface="Arial" pitchFamily="34" charset="0"/>
              <a:buNone/>
              <a:defRPr/>
            </a:pPr>
            <a:endParaRPr lang="hr-HR" dirty="0">
              <a:solidFill>
                <a:schemeClr val="tx1"/>
              </a:solidFill>
            </a:endParaRPr>
          </a:p>
        </p:txBody>
      </p:sp>
      <p:sp>
        <p:nvSpPr>
          <p:cNvPr id="5" name="Naslov 1"/>
          <p:cNvSpPr txBox="1">
            <a:spLocks/>
          </p:cNvSpPr>
          <p:nvPr/>
        </p:nvSpPr>
        <p:spPr>
          <a:xfrm>
            <a:off x="539552" y="332656"/>
            <a:ext cx="8229600" cy="1143000"/>
          </a:xfrm>
          <a:prstGeom prst="rect">
            <a:avLst/>
          </a:prstGeom>
        </p:spPr>
        <p:style>
          <a:lnRef idx="0">
            <a:schemeClr val="accent3"/>
          </a:lnRef>
          <a:fillRef idx="3">
            <a:schemeClr val="accent3"/>
          </a:fillRef>
          <a:effectRef idx="3">
            <a:schemeClr val="accent3"/>
          </a:effectRef>
          <a:fontRef idx="minor">
            <a:schemeClr val="lt1"/>
          </a:fontRef>
        </p:style>
        <p:txBody>
          <a:bodyPr anchor="ctr">
            <a:normAutofit fontScale="90000" lnSpcReduction="20000"/>
          </a:bodyPr>
          <a:lstStyle/>
          <a:p>
            <a:pPr algn="ctr" fontAlgn="auto">
              <a:spcAft>
                <a:spcPts val="0"/>
              </a:spcAft>
              <a:defRPr/>
            </a:pPr>
            <a:r>
              <a:rPr lang="hr-HR" sz="4400" b="1"/>
              <a:t>IMPaCCT: Minimalni standardi za pedijatrijsku palijativnu skrb u Europi</a:t>
            </a:r>
            <a:endParaRPr lang="hr-HR" sz="44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ln/>
        </p:spPr>
        <p:style>
          <a:lnRef idx="0">
            <a:schemeClr val="accent3"/>
          </a:lnRef>
          <a:fillRef idx="3">
            <a:schemeClr val="accent3"/>
          </a:fillRef>
          <a:effectRef idx="3">
            <a:schemeClr val="accent3"/>
          </a:effectRef>
          <a:fontRef idx="minor">
            <a:schemeClr val="lt1"/>
          </a:fontRef>
        </p:style>
        <p:txBody>
          <a:bodyPr rtlCol="0">
            <a:normAutofit fontScale="90000"/>
          </a:bodyPr>
          <a:lstStyle/>
          <a:p>
            <a:pPr fontAlgn="auto">
              <a:spcAft>
                <a:spcPts val="0"/>
              </a:spcAft>
              <a:defRPr/>
            </a:pPr>
            <a:r>
              <a:rPr lang="hr-HR" smtClean="0">
                <a:solidFill>
                  <a:schemeClr val="tx1"/>
                </a:solidFill>
              </a:rPr>
              <a:t>Zdravstveni radnici koji skrbe o pedijatrijskom palijativnom pacijentu</a:t>
            </a:r>
            <a:endParaRPr lang="hr-HR" dirty="0">
              <a:solidFill>
                <a:schemeClr val="tx1"/>
              </a:solidFill>
            </a:endParaRPr>
          </a:p>
        </p:txBody>
      </p:sp>
      <p:sp>
        <p:nvSpPr>
          <p:cNvPr id="3" name="Rezervirano mjesto sadržaja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rtlCol="0">
            <a:normAutofit/>
          </a:bodyPr>
          <a:lstStyle/>
          <a:p>
            <a:pPr fontAlgn="auto">
              <a:spcAft>
                <a:spcPts val="0"/>
              </a:spcAft>
              <a:buFont typeface="Arial" pitchFamily="34" charset="0"/>
              <a:buNone/>
              <a:defRPr/>
            </a:pPr>
            <a:r>
              <a:rPr lang="hr-HR" dirty="0" smtClean="0">
                <a:solidFill>
                  <a:schemeClr val="tx1"/>
                </a:solidFill>
              </a:rPr>
              <a:t>	medicinska </a:t>
            </a:r>
            <a:r>
              <a:rPr lang="hr-HR" dirty="0">
                <a:solidFill>
                  <a:schemeClr val="tx1"/>
                </a:solidFill>
              </a:rPr>
              <a:t>sestra – glavna sestra odjela </a:t>
            </a:r>
            <a:r>
              <a:rPr lang="hr-HR" dirty="0" smtClean="0">
                <a:solidFill>
                  <a:schemeClr val="tx1"/>
                </a:solidFill>
              </a:rPr>
              <a:t>– radni </a:t>
            </a:r>
            <a:r>
              <a:rPr lang="hr-HR" dirty="0">
                <a:solidFill>
                  <a:schemeClr val="tx1"/>
                </a:solidFill>
              </a:rPr>
              <a:t>terapeut, psihoterapeut psihijatar </a:t>
            </a:r>
            <a:r>
              <a:rPr lang="hr-HR" dirty="0" smtClean="0">
                <a:solidFill>
                  <a:schemeClr val="tx1"/>
                </a:solidFill>
              </a:rPr>
              <a:t>– </a:t>
            </a:r>
            <a:r>
              <a:rPr lang="hr-HR" dirty="0">
                <a:solidFill>
                  <a:schemeClr val="tx1"/>
                </a:solidFill>
              </a:rPr>
              <a:t>liječnik koji vodi dijete – dežurni liječnik – šef odjela - ravnatelj ustanove</a:t>
            </a:r>
          </a:p>
          <a:p>
            <a:pPr fontAlgn="auto">
              <a:spcAft>
                <a:spcPts val="0"/>
              </a:spcAft>
              <a:buFont typeface="Arial" pitchFamily="34" charset="0"/>
              <a:buNone/>
              <a:defRPr/>
            </a:pPr>
            <a:endParaRPr lang="hr-HR" dirty="0">
              <a:solidFill>
                <a:schemeClr val="tx1"/>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txBox="1">
            <a:spLocks noGrp="1"/>
          </p:cNvSpPr>
          <p:nvPr/>
        </p:nvSpPr>
        <p:spPr bwMode="auto">
          <a:xfrm>
            <a:off x="6553200" y="6245225"/>
            <a:ext cx="2133600" cy="476250"/>
          </a:xfrm>
          <a:prstGeom prst="rect">
            <a:avLst/>
          </a:prstGeom>
          <a:noFill/>
          <a:ln>
            <a:miter lim="800000"/>
            <a:headEnd/>
            <a:tailEnd/>
          </a:ln>
        </p:spPr>
        <p:txBody>
          <a:bodyPr/>
          <a:lstStyle/>
          <a:p>
            <a:pPr algn="r">
              <a:defRPr/>
            </a:pPr>
            <a:fld id="{A87B7983-6A17-4E8D-B6B2-BB0170FE560B}" type="slidenum">
              <a:rPr lang="en-US" sz="1400">
                <a:latin typeface="+mn-lt"/>
              </a:rPr>
              <a:pPr algn="r">
                <a:defRPr/>
              </a:pPr>
              <a:t>35</a:t>
            </a:fld>
            <a:endParaRPr lang="en-US" sz="1400">
              <a:latin typeface="+mn-lt"/>
            </a:endParaRPr>
          </a:p>
        </p:txBody>
      </p:sp>
      <p:sp>
        <p:nvSpPr>
          <p:cNvPr id="25603" name="Rectangle 3"/>
          <p:cNvSpPr>
            <a:spLocks noGrp="1" noChangeArrowheads="1"/>
          </p:cNvSpPr>
          <p:nvPr>
            <p:ph type="body" idx="4294967295"/>
          </p:nvPr>
        </p:nvSpPr>
        <p:spPr>
          <a:xfrm>
            <a:off x="215900" y="1600200"/>
            <a:ext cx="8748713" cy="4525963"/>
          </a:xfrm>
        </p:spPr>
        <p:txBody>
          <a:bodyPr/>
          <a:lstStyle/>
          <a:p>
            <a:r>
              <a:rPr lang="hr-HR" sz="3600" smtClean="0"/>
              <a:t>Važnu ulogu imaju i volonteri u ustanovama koje opskrbljuju terminalne bolesnike.</a:t>
            </a:r>
          </a:p>
          <a:p>
            <a:r>
              <a:rPr lang="hr-HR" sz="3600" smtClean="0"/>
              <a:t>Njihovu ulogu treba olakšavati i podsticati.</a:t>
            </a:r>
            <a:endParaRPr lang="en-US" sz="360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
          <p:cNvSpPr>
            <a:spLocks noChangeArrowheads="1"/>
          </p:cNvSpPr>
          <p:nvPr/>
        </p:nvSpPr>
        <p:spPr bwMode="auto">
          <a:xfrm>
            <a:off x="395288" y="2852738"/>
            <a:ext cx="7993062" cy="923925"/>
          </a:xfrm>
          <a:prstGeom prst="rect">
            <a:avLst/>
          </a:prstGeom>
          <a:noFill/>
          <a:ln w="9525">
            <a:noFill/>
            <a:miter lim="800000"/>
            <a:headEnd/>
            <a:tailEnd/>
          </a:ln>
        </p:spPr>
        <p:txBody>
          <a:bodyPr>
            <a:spAutoFit/>
          </a:bodyPr>
          <a:lstStyle/>
          <a:p>
            <a:r>
              <a:rPr lang="hr-HR"/>
              <a:t>Izvorni slajdovi: Jasminka Stepan Giljević, B. Mučić-Pucić, O. Krot, M. Weiss, V. Antolović, G. Kokanović</a:t>
            </a:r>
          </a:p>
          <a:p>
            <a:endParaRPr lang="hr-H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hr-HR" smtClean="0"/>
              <a:t>Izvorni slajdovi: Krijesnice </a:t>
            </a:r>
            <a:endParaRPr lang="hr-HR"/>
          </a:p>
        </p:txBody>
      </p:sp>
      <p:pic>
        <p:nvPicPr>
          <p:cNvPr id="4" name="Picture 2" descr="http://www.krijesnica.hr/KrijesLogoSig.jpg">
            <a:hlinkClick r:id="rId2"/>
          </p:cNvPr>
          <p:cNvPicPr>
            <a:picLocks noChangeAspect="1" noChangeArrowheads="1"/>
          </p:cNvPicPr>
          <p:nvPr/>
        </p:nvPicPr>
        <p:blipFill>
          <a:blip r:embed="rId3" cstate="print"/>
          <a:srcRect/>
          <a:stretch>
            <a:fillRect/>
          </a:stretch>
        </p:blipFill>
        <p:spPr bwMode="auto">
          <a:xfrm rot="1359274">
            <a:off x="6743477" y="3523255"/>
            <a:ext cx="600075" cy="55245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p:cNvSpPr>
            <a:spLocks noGrp="1" noChangeArrowheads="1"/>
          </p:cNvSpPr>
          <p:nvPr>
            <p:ph idx="1"/>
          </p:nvPr>
        </p:nvSpPr>
        <p:spPr>
          <a:xfrm>
            <a:off x="468313" y="2349500"/>
            <a:ext cx="8229600" cy="1439863"/>
          </a:xfrm>
        </p:spPr>
        <p:txBody>
          <a:bodyPr/>
          <a:lstStyle/>
          <a:p>
            <a:pPr algn="ctr">
              <a:buFontTx/>
              <a:buNone/>
            </a:pPr>
            <a:r>
              <a:rPr lang="hr-HR" b="1" smtClean="0"/>
              <a:t>Umrlo dijete je jedinstveno, posebno, i svojim je životom obogatilo obitelj</a:t>
            </a:r>
            <a:endParaRPr lang="en-US" b="1" smtClean="0"/>
          </a:p>
          <a:p>
            <a:pPr>
              <a:buFont typeface="Arial" charset="0"/>
              <a:buNone/>
            </a:pPr>
            <a:endParaRPr lang="hr-HR"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aslov 7"/>
          <p:cNvSpPr>
            <a:spLocks noGrp="1"/>
          </p:cNvSpPr>
          <p:nvPr>
            <p:ph type="title"/>
          </p:nvPr>
        </p:nvSpPr>
        <p:spPr>
          <a:xfrm>
            <a:off x="457200" y="188913"/>
            <a:ext cx="8229600" cy="796925"/>
          </a:xfrm>
        </p:spPr>
        <p:txBody>
          <a:bodyPr/>
          <a:lstStyle/>
          <a:p>
            <a:r>
              <a:rPr lang="hr-HR" b="1" smtClean="0"/>
              <a:t>Definicija</a:t>
            </a:r>
          </a:p>
        </p:txBody>
      </p:sp>
      <p:sp>
        <p:nvSpPr>
          <p:cNvPr id="6147" name="Podnaslov 2"/>
          <p:cNvSpPr>
            <a:spLocks noGrp="1"/>
          </p:cNvSpPr>
          <p:nvPr>
            <p:ph idx="4294967295"/>
          </p:nvPr>
        </p:nvSpPr>
        <p:spPr>
          <a:xfrm>
            <a:off x="539750" y="1052513"/>
            <a:ext cx="7689850" cy="5616575"/>
          </a:xfrm>
        </p:spPr>
        <p:txBody>
          <a:bodyPr/>
          <a:lstStyle/>
          <a:p>
            <a:r>
              <a:rPr lang="hr-HR" sz="2800" smtClean="0"/>
              <a:t>Palijativna skrb djece je aktivna i potpuna skrb o fizičkim, psihičkim i duhovnim potrebama djeteta</a:t>
            </a:r>
            <a:r>
              <a:rPr lang="hr-HR" sz="2800" b="1" smtClean="0"/>
              <a:t> </a:t>
            </a:r>
            <a:r>
              <a:rPr lang="hr-HR" sz="2800" smtClean="0"/>
              <a:t>i njegove obitelji. </a:t>
            </a:r>
          </a:p>
          <a:p>
            <a:endParaRPr lang="hr-HR" sz="2800" u="sng" smtClean="0"/>
          </a:p>
          <a:p>
            <a:r>
              <a:rPr lang="hr-HR" sz="2800" smtClean="0"/>
              <a:t>Započinje dijagnozom bolesti, a nastavlja se bez obzira dobiva li dijete ili ne dobiva tretman usmjeren na bolest o kojoj se radi.</a:t>
            </a:r>
          </a:p>
          <a:p>
            <a:pPr>
              <a:buFont typeface="Arial" charset="0"/>
              <a:buNone/>
            </a:pPr>
            <a:endParaRPr lang="hr-HR" sz="2800" smtClean="0"/>
          </a:p>
          <a:p>
            <a:r>
              <a:rPr lang="hr-HR" sz="2800" smtClean="0"/>
              <a:t>Nužno je stalno procjenjivati i ublaživati fizički, psihološki i socijalni stres koji doživljava dijete, ali i članovi njegove obitelji </a:t>
            </a:r>
          </a:p>
          <a:p>
            <a:pPr>
              <a:buFont typeface="Arial" charset="0"/>
              <a:buNone/>
            </a:pPr>
            <a:endParaRPr lang="hr-HR" sz="28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ln/>
        </p:spPr>
        <p:style>
          <a:lnRef idx="0">
            <a:schemeClr val="accent3"/>
          </a:lnRef>
          <a:fillRef idx="3">
            <a:schemeClr val="accent3"/>
          </a:fillRef>
          <a:effectRef idx="3">
            <a:schemeClr val="accent3"/>
          </a:effectRef>
          <a:fontRef idx="minor">
            <a:schemeClr val="lt1"/>
          </a:fontRef>
        </p:style>
        <p:txBody>
          <a:bodyPr rtlCol="0">
            <a:normAutofit fontScale="90000"/>
          </a:bodyPr>
          <a:lstStyle/>
          <a:p>
            <a:pPr fontAlgn="auto">
              <a:spcAft>
                <a:spcPts val="0"/>
              </a:spcAft>
              <a:defRPr/>
            </a:pPr>
            <a:r>
              <a:rPr lang="hr-HR" sz="2700" b="1" dirty="0" smtClean="0">
                <a:solidFill>
                  <a:schemeClr val="tx1"/>
                </a:solidFill>
              </a:rPr>
              <a:t/>
            </a:r>
            <a:br>
              <a:rPr lang="hr-HR" sz="2700" b="1" dirty="0" smtClean="0">
                <a:solidFill>
                  <a:schemeClr val="tx1"/>
                </a:solidFill>
              </a:rPr>
            </a:br>
            <a:r>
              <a:rPr lang="hr-HR" sz="2700" b="1" dirty="0" smtClean="0">
                <a:solidFill>
                  <a:schemeClr val="tx1"/>
                </a:solidFill>
              </a:rPr>
              <a:t>Palijativna </a:t>
            </a:r>
            <a:r>
              <a:rPr lang="hr-HR" sz="2700" b="1" dirty="0">
                <a:solidFill>
                  <a:schemeClr val="tx1"/>
                </a:solidFill>
              </a:rPr>
              <a:t>skrb djece je aktivna i potpuna skrb o fizičkim, psihičkim i duhovnim potrebama djeteta </a:t>
            </a:r>
            <a:r>
              <a:rPr lang="hr-HR" sz="2700" b="1" u="sng" dirty="0">
                <a:solidFill>
                  <a:schemeClr val="tx1"/>
                </a:solidFill>
              </a:rPr>
              <a:t>i njegove obitelji.</a:t>
            </a:r>
            <a:r>
              <a:rPr lang="hr-HR" sz="2700" b="1" dirty="0">
                <a:solidFill>
                  <a:schemeClr val="tx1"/>
                </a:solidFill>
              </a:rPr>
              <a:t> </a:t>
            </a:r>
            <a:r>
              <a:rPr lang="hr-HR" dirty="0">
                <a:solidFill>
                  <a:schemeClr val="tx1"/>
                </a:solidFill>
              </a:rPr>
              <a:t/>
            </a:r>
            <a:br>
              <a:rPr lang="hr-HR" dirty="0">
                <a:solidFill>
                  <a:schemeClr val="tx1"/>
                </a:solidFill>
              </a:rPr>
            </a:br>
            <a:endParaRPr lang="hr-HR" dirty="0">
              <a:solidFill>
                <a:schemeClr val="tx1"/>
              </a:solidFill>
            </a:endParaRPr>
          </a:p>
        </p:txBody>
      </p:sp>
      <p:sp>
        <p:nvSpPr>
          <p:cNvPr id="3" name="Rezervirano mjesto sadržaja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rtlCol="0">
            <a:normAutofit fontScale="77500" lnSpcReduction="20000"/>
          </a:bodyPr>
          <a:lstStyle/>
          <a:p>
            <a:pPr fontAlgn="auto">
              <a:spcAft>
                <a:spcPts val="0"/>
              </a:spcAft>
              <a:buFont typeface="Wingdings" pitchFamily="2" charset="2"/>
              <a:buChar char="Ø"/>
              <a:defRPr/>
            </a:pPr>
            <a:r>
              <a:rPr lang="hr-HR" dirty="0">
                <a:solidFill>
                  <a:schemeClr val="tx1"/>
                </a:solidFill>
              </a:rPr>
              <a:t>Započinje dijagnozom bolesti, a nastavlja se bez obzira dobiva li dijete ili ne dobiva tretman usmjeren na bolest o kojoj se radi.</a:t>
            </a:r>
          </a:p>
          <a:p>
            <a:pPr fontAlgn="auto">
              <a:spcAft>
                <a:spcPts val="0"/>
              </a:spcAft>
              <a:buFont typeface="Wingdings" pitchFamily="2" charset="2"/>
              <a:buChar char="Ø"/>
              <a:defRPr/>
            </a:pPr>
            <a:r>
              <a:rPr lang="hr-HR" u="sng" dirty="0">
                <a:solidFill>
                  <a:schemeClr val="tx1"/>
                </a:solidFill>
              </a:rPr>
              <a:t>Zdravstveni djelatnici</a:t>
            </a:r>
            <a:r>
              <a:rPr lang="hr-HR" dirty="0">
                <a:solidFill>
                  <a:schemeClr val="tx1"/>
                </a:solidFill>
              </a:rPr>
              <a:t> moraju procjenjivati i ublaživati fizički, psihološki i socijalni stres koji dijete doživljava</a:t>
            </a:r>
          </a:p>
          <a:p>
            <a:pPr fontAlgn="auto">
              <a:spcAft>
                <a:spcPts val="0"/>
              </a:spcAft>
              <a:buFont typeface="Wingdings" pitchFamily="2" charset="2"/>
              <a:buChar char="Ø"/>
              <a:defRPr/>
            </a:pPr>
            <a:r>
              <a:rPr lang="hr-HR" dirty="0">
                <a:solidFill>
                  <a:schemeClr val="tx1"/>
                </a:solidFill>
              </a:rPr>
              <a:t>Efikasna palijativna skrb zahtijeva </a:t>
            </a:r>
            <a:r>
              <a:rPr lang="hr-HR" u="sng" dirty="0">
                <a:solidFill>
                  <a:schemeClr val="tx1"/>
                </a:solidFill>
              </a:rPr>
              <a:t>širok multidisciplinarni pristup</a:t>
            </a:r>
            <a:r>
              <a:rPr lang="hr-HR" dirty="0">
                <a:solidFill>
                  <a:schemeClr val="tx1"/>
                </a:solidFill>
              </a:rPr>
              <a:t> koji uključuje djetetovu obitelj i koristi se izvorima podrške i snage  u djetetovoj zajednici: čak i uz ograničene resurse može se uvesti zadovoljavajuća palijativna skrb</a:t>
            </a:r>
          </a:p>
          <a:p>
            <a:pPr fontAlgn="auto">
              <a:spcAft>
                <a:spcPts val="0"/>
              </a:spcAft>
              <a:buFont typeface="Wingdings" pitchFamily="2" charset="2"/>
              <a:buChar char="Ø"/>
              <a:defRPr/>
            </a:pPr>
            <a:r>
              <a:rPr lang="hr-HR" dirty="0">
                <a:solidFill>
                  <a:schemeClr val="tx1"/>
                </a:solidFill>
              </a:rPr>
              <a:t>Skrb može biti pružena u tercijarnim ustanovama za njegu, u domovima zdravlja u zajednici ili čak u djetetovom domu </a:t>
            </a:r>
          </a:p>
          <a:p>
            <a:pPr fontAlgn="auto">
              <a:spcAft>
                <a:spcPts val="0"/>
              </a:spcAft>
              <a:buFont typeface="Arial" pitchFamily="34" charset="0"/>
              <a:buNone/>
              <a:defRPr/>
            </a:pPr>
            <a:endParaRPr lang="hr-HR"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95536" y="1916832"/>
            <a:ext cx="8507288" cy="3528392"/>
          </a:xfrm>
          <a:ln/>
        </p:spPr>
        <p:style>
          <a:lnRef idx="0">
            <a:schemeClr val="accent3"/>
          </a:lnRef>
          <a:fillRef idx="3">
            <a:schemeClr val="accent3"/>
          </a:fillRef>
          <a:effectRef idx="3">
            <a:schemeClr val="accent3"/>
          </a:effectRef>
          <a:fontRef idx="minor">
            <a:schemeClr val="lt1"/>
          </a:fontRef>
        </p:style>
        <p:txBody>
          <a:bodyPr rtlCol="0">
            <a:noAutofit/>
          </a:bodyPr>
          <a:lstStyle/>
          <a:p>
            <a:pPr algn="l" fontAlgn="auto">
              <a:spcAft>
                <a:spcPts val="0"/>
              </a:spcAft>
              <a:defRPr/>
            </a:pPr>
            <a:r>
              <a:rPr lang="hr-HR" b="1" dirty="0" smtClean="0">
                <a:solidFill>
                  <a:schemeClr val="tx1"/>
                </a:solidFill>
              </a:rPr>
              <a:t>Palijativna skrb se razvija kao briga za cijelu obitelj, a ne samo fizička</a:t>
            </a:r>
            <a:r>
              <a:rPr lang="hr-HR" b="1" smtClean="0">
                <a:solidFill>
                  <a:schemeClr val="tx1"/>
                </a:solidFill>
              </a:rPr>
              <a:t>, </a:t>
            </a:r>
            <a:r>
              <a:rPr lang="hr-HR" b="1" smtClean="0">
                <a:solidFill>
                  <a:schemeClr val="tx1"/>
                </a:solidFill>
              </a:rPr>
              <a:t>medicinska </a:t>
            </a:r>
            <a:r>
              <a:rPr lang="hr-HR" b="1" dirty="0" smtClean="0">
                <a:solidFill>
                  <a:schemeClr val="tx1"/>
                </a:solidFill>
              </a:rPr>
              <a:t>skrb za umirućeg. </a:t>
            </a:r>
            <a:br>
              <a:rPr lang="hr-HR" b="1" dirty="0" smtClean="0">
                <a:solidFill>
                  <a:schemeClr val="tx1"/>
                </a:solidFill>
              </a:rPr>
            </a:br>
            <a:r>
              <a:rPr lang="hr-HR" b="1" dirty="0" smtClean="0">
                <a:solidFill>
                  <a:schemeClr val="tx1"/>
                </a:solidFill>
              </a:rPr>
              <a:t>To </a:t>
            </a:r>
            <a:r>
              <a:rPr lang="hr-HR" b="1" dirty="0">
                <a:solidFill>
                  <a:schemeClr val="tx1"/>
                </a:solidFill>
              </a:rPr>
              <a:t>je posebno istaknuto u pedijatrijskoj palijativi</a:t>
            </a:r>
            <a:r>
              <a:rPr lang="hr-HR" b="1" dirty="0" smtClean="0">
                <a:solidFill>
                  <a:schemeClr val="tx1"/>
                </a:solidFill>
              </a:rPr>
              <a:t>.</a:t>
            </a:r>
            <a:endParaRPr lang="hr-HR" sz="4000" b="1"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sadržaja 2"/>
          <p:cNvSpPr>
            <a:spLocks noGrp="1"/>
          </p:cNvSpPr>
          <p:nvPr>
            <p:ph idx="4294967295"/>
          </p:nvPr>
        </p:nvSpPr>
        <p:spPr>
          <a:xfrm>
            <a:off x="323850" y="765175"/>
            <a:ext cx="7905750" cy="5616575"/>
          </a:xfrm>
        </p:spPr>
        <p:txBody>
          <a:bodyPr/>
          <a:lstStyle/>
          <a:p>
            <a:pPr algn="ctr">
              <a:buFont typeface="Arial" charset="0"/>
              <a:buNone/>
            </a:pPr>
            <a:r>
              <a:rPr lang="hr-HR" b="1" smtClean="0"/>
              <a:t>Pedijatrijska palijativna skrb</a:t>
            </a:r>
          </a:p>
          <a:p>
            <a:endParaRPr lang="hr-HR" smtClean="0"/>
          </a:p>
        </p:txBody>
      </p:sp>
      <p:sp>
        <p:nvSpPr>
          <p:cNvPr id="4" name="Pravokutnik 3"/>
          <p:cNvSpPr/>
          <p:nvPr/>
        </p:nvSpPr>
        <p:spPr>
          <a:xfrm>
            <a:off x="467544" y="2204864"/>
            <a:ext cx="6048672" cy="792088"/>
          </a:xfrm>
          <a:prstGeom prst="rect">
            <a:avLst/>
          </a:prstGeom>
          <a:solidFill>
            <a:schemeClr val="accent3">
              <a:lumMod val="75000"/>
            </a:schemeClr>
          </a:solidFill>
          <a:ln>
            <a:noFill/>
          </a:ln>
          <a:effectLst>
            <a:outerShdw blurRad="50800" dist="38100" dir="18900000" algn="bl" rotWithShape="0">
              <a:prstClr val="black">
                <a:alpha val="40000"/>
              </a:prstClr>
            </a:outerShdw>
          </a:effectLst>
        </p:spPr>
        <p:style>
          <a:lnRef idx="0">
            <a:schemeClr val="accent1"/>
          </a:lnRef>
          <a:fillRef idx="3">
            <a:schemeClr val="accent1"/>
          </a:fillRef>
          <a:effectRef idx="3">
            <a:schemeClr val="accent1"/>
          </a:effectRef>
          <a:fontRef idx="minor">
            <a:schemeClr val="lt1"/>
          </a:fontRef>
        </p:style>
        <p:txBody>
          <a:bodyPr anchor="ctr"/>
          <a:lstStyle/>
          <a:p>
            <a:pPr algn="ctr">
              <a:defRPr/>
            </a:pPr>
            <a:r>
              <a:rPr lang="hr-HR" sz="2400" b="1" dirty="0">
                <a:solidFill>
                  <a:schemeClr val="tx1"/>
                </a:solidFill>
              </a:rPr>
              <a:t>Nada za lijek, produženje života, čudo…</a:t>
            </a:r>
            <a:endParaRPr lang="hr-HR" sz="2400" b="1" dirty="0">
              <a:solidFill>
                <a:schemeClr val="tx1"/>
              </a:solidFill>
            </a:endParaRPr>
          </a:p>
        </p:txBody>
      </p:sp>
      <p:sp>
        <p:nvSpPr>
          <p:cNvPr id="5" name="Pravokutnik 4"/>
          <p:cNvSpPr/>
          <p:nvPr/>
        </p:nvSpPr>
        <p:spPr>
          <a:xfrm>
            <a:off x="539750" y="3141663"/>
            <a:ext cx="4319588" cy="2519362"/>
          </a:xfrm>
          <a:prstGeom prst="rect">
            <a:avLst/>
          </a:prstGeom>
          <a:solidFill>
            <a:schemeClr val="accent3">
              <a:lumMod val="40000"/>
              <a:lumOff val="60000"/>
            </a:schemeClr>
          </a:solidFill>
          <a:ln>
            <a:noFill/>
          </a:ln>
          <a:effectLst>
            <a:outerShdw blurRad="50800" dist="38100" dir="18900000" algn="b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nchor="ctr"/>
          <a:lstStyle/>
          <a:p>
            <a:pPr>
              <a:defRPr/>
            </a:pPr>
            <a:r>
              <a:rPr lang="hr-HR" sz="2400" dirty="0">
                <a:solidFill>
                  <a:schemeClr val="tx1"/>
                </a:solidFill>
              </a:rPr>
              <a:t>Individualizirana skrb usmjerena na osnovno oboljenje i na fizičke, emotivne, društvene i duhovne potrebe djeteta i obitelji </a:t>
            </a:r>
            <a:r>
              <a:rPr lang="hr-HR" sz="2400" dirty="0">
                <a:solidFill>
                  <a:schemeClr val="tx1"/>
                </a:solidFill>
              </a:rPr>
              <a:t>s kontinuiranom </a:t>
            </a:r>
            <a:r>
              <a:rPr lang="hr-HR" sz="2400" dirty="0">
                <a:solidFill>
                  <a:schemeClr val="tx1"/>
                </a:solidFill>
              </a:rPr>
              <a:t>re-evaluacijom i prilagodbom</a:t>
            </a:r>
          </a:p>
        </p:txBody>
      </p:sp>
      <p:sp>
        <p:nvSpPr>
          <p:cNvPr id="6" name="Pravokutnik 5"/>
          <p:cNvSpPr/>
          <p:nvPr/>
        </p:nvSpPr>
        <p:spPr>
          <a:xfrm>
            <a:off x="4932363" y="3141663"/>
            <a:ext cx="1511300" cy="2519362"/>
          </a:xfrm>
          <a:prstGeom prst="rect">
            <a:avLst/>
          </a:prstGeom>
          <a:solidFill>
            <a:schemeClr val="accent3">
              <a:lumMod val="40000"/>
              <a:lumOff val="60000"/>
            </a:schemeClr>
          </a:solidFill>
          <a:ln>
            <a:noFill/>
          </a:ln>
          <a:effectLst>
            <a:outerShdw blurRad="50800" dist="38100" dir="18900000" algn="b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nchor="ctr"/>
          <a:lstStyle/>
          <a:p>
            <a:pPr>
              <a:defRPr/>
            </a:pPr>
            <a:r>
              <a:rPr lang="hr-HR" sz="2000" dirty="0">
                <a:solidFill>
                  <a:schemeClr val="tx1"/>
                </a:solidFill>
              </a:rPr>
              <a:t>Skrb pred kraj života</a:t>
            </a:r>
          </a:p>
        </p:txBody>
      </p:sp>
      <p:sp>
        <p:nvSpPr>
          <p:cNvPr id="8" name="Pravokutni trokut 7"/>
          <p:cNvSpPr/>
          <p:nvPr/>
        </p:nvSpPr>
        <p:spPr>
          <a:xfrm>
            <a:off x="6516688" y="3141663"/>
            <a:ext cx="2447925" cy="2519362"/>
          </a:xfrm>
          <a:prstGeom prst="rtTriangle">
            <a:avLst/>
          </a:prstGeom>
          <a:solidFill>
            <a:schemeClr val="accent3">
              <a:lumMod val="40000"/>
              <a:lumOff val="60000"/>
            </a:schemeClr>
          </a:solidFill>
          <a:ln>
            <a:noFill/>
          </a:ln>
          <a:effectLst>
            <a:outerShdw blurRad="50800" dist="38100" dir="18900000" algn="b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nchor="ctr"/>
          <a:lstStyle/>
          <a:p>
            <a:pPr>
              <a:defRPr/>
            </a:pPr>
            <a:r>
              <a:rPr lang="hr-HR" sz="2000" dirty="0">
                <a:solidFill>
                  <a:schemeClr val="tx1"/>
                </a:solidFill>
              </a:rPr>
              <a:t>Skrb</a:t>
            </a:r>
          </a:p>
          <a:p>
            <a:pPr>
              <a:defRPr/>
            </a:pPr>
            <a:r>
              <a:rPr lang="hr-HR" sz="2000" dirty="0">
                <a:solidFill>
                  <a:schemeClr val="tx1"/>
                </a:solidFill>
              </a:rPr>
              <a:t> </a:t>
            </a:r>
            <a:r>
              <a:rPr lang="hr-HR" sz="2000" dirty="0">
                <a:solidFill>
                  <a:schemeClr val="tx1"/>
                </a:solidFill>
              </a:rPr>
              <a:t>pri tugovanju</a:t>
            </a:r>
          </a:p>
        </p:txBody>
      </p:sp>
      <p:sp>
        <p:nvSpPr>
          <p:cNvPr id="9" name="Pravokutnik 8"/>
          <p:cNvSpPr/>
          <p:nvPr/>
        </p:nvSpPr>
        <p:spPr>
          <a:xfrm>
            <a:off x="539750" y="5805488"/>
            <a:ext cx="8353425" cy="431800"/>
          </a:xfrm>
          <a:prstGeom prst="rect">
            <a:avLst/>
          </a:prstGeom>
          <a:solidFill>
            <a:schemeClr val="accent3">
              <a:lumMod val="75000"/>
            </a:schemeClr>
          </a:solidFill>
          <a:ln>
            <a:noFill/>
          </a:ln>
          <a:effectLst>
            <a:outerShdw blurRad="50800" dist="38100" dir="18900000" algn="bl" rotWithShape="0">
              <a:prstClr val="black">
                <a:alpha val="40000"/>
              </a:prstClr>
            </a:outerShdw>
          </a:effectLst>
        </p:spPr>
        <p:style>
          <a:lnRef idx="1">
            <a:schemeClr val="accent6"/>
          </a:lnRef>
          <a:fillRef idx="3">
            <a:schemeClr val="accent6"/>
          </a:fillRef>
          <a:effectRef idx="2">
            <a:schemeClr val="accent6"/>
          </a:effectRef>
          <a:fontRef idx="minor">
            <a:schemeClr val="lt1"/>
          </a:fontRef>
        </p:style>
        <p:txBody>
          <a:bodyPr anchor="ctr"/>
          <a:lstStyle/>
          <a:p>
            <a:pPr algn="ctr">
              <a:defRPr/>
            </a:pPr>
            <a:r>
              <a:rPr lang="hr-HR" sz="2400" b="1" dirty="0">
                <a:solidFill>
                  <a:schemeClr val="tx1"/>
                </a:solidFill>
              </a:rPr>
              <a:t>Nada za utjehu, smisao…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
          <p:cNvPicPr>
            <a:picLocks noGrp="1" noChangeAspect="1" noChangeArrowheads="1"/>
          </p:cNvPicPr>
          <p:nvPr>
            <p:ph idx="1"/>
          </p:nvPr>
        </p:nvPicPr>
        <p:blipFill>
          <a:blip r:embed="rId2" cstate="print"/>
          <a:srcRect/>
          <a:stretch>
            <a:fillRect/>
          </a:stretch>
        </p:blipFill>
        <p:spPr>
          <a:xfrm>
            <a:off x="1747838" y="1600200"/>
            <a:ext cx="5648325" cy="4525963"/>
          </a:xfrm>
          <a:noFill/>
        </p:spPr>
      </p:pic>
      <p:sp>
        <p:nvSpPr>
          <p:cNvPr id="8195" name="Rectangle 4"/>
          <p:cNvSpPr>
            <a:spLocks noChangeArrowheads="1"/>
          </p:cNvSpPr>
          <p:nvPr/>
        </p:nvSpPr>
        <p:spPr bwMode="auto">
          <a:xfrm>
            <a:off x="1376363" y="333375"/>
            <a:ext cx="6391275" cy="646113"/>
          </a:xfrm>
          <a:prstGeom prst="rect">
            <a:avLst/>
          </a:prstGeom>
          <a:noFill/>
          <a:ln w="9525">
            <a:noFill/>
            <a:miter lim="800000"/>
            <a:headEnd/>
            <a:tailEnd/>
          </a:ln>
        </p:spPr>
        <p:txBody>
          <a:bodyPr wrap="none">
            <a:spAutoFit/>
          </a:bodyPr>
          <a:lstStyle/>
          <a:p>
            <a:pPr algn="ctr"/>
            <a:r>
              <a:rPr lang="hr-HR" sz="3600" b="1"/>
              <a:t>Pedijatrijska palijativna skrb</a:t>
            </a:r>
          </a:p>
        </p:txBody>
      </p:sp>
    </p:spTree>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D0E8E8"/>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
  <a:themeElements>
    <a:clrScheme name="Office">
      <a:dk1>
        <a:sysClr val="windowText" lastClr="000000"/>
      </a:dk1>
      <a:lt1>
        <a:sysClr val="window" lastClr="D0E8E8"/>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423</TotalTime>
  <Words>1429</Words>
  <Application>Microsoft Office PowerPoint</Application>
  <PresentationFormat>On-screen Show (4:3)</PresentationFormat>
  <Paragraphs>193</Paragraphs>
  <Slides>37</Slides>
  <Notes>2</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tema</vt:lpstr>
      <vt:lpstr>Slide 1</vt:lpstr>
      <vt:lpstr>Pedijatrijska palijativna skrb</vt:lpstr>
      <vt:lpstr>Slide 3</vt:lpstr>
      <vt:lpstr>Slide 4</vt:lpstr>
      <vt:lpstr>Definicija</vt:lpstr>
      <vt:lpstr> Palijativna skrb djece je aktivna i potpuna skrb o fizičkim, psihičkim i duhovnim potrebama djeteta i njegove obitelji.  </vt:lpstr>
      <vt:lpstr>Palijativna skrb se razvija kao briga za cijelu obitelj, a ne samo fizička, medicinska skrb za umirućeg.  To je posebno istaknuto u pedijatrijskoj palijativi.</vt:lpstr>
      <vt:lpstr>Slide 8</vt:lpstr>
      <vt:lpstr>Slide 9</vt:lpstr>
      <vt:lpstr>Što je kvaliteta života kod djeteta?</vt:lpstr>
      <vt:lpstr>Što bi željeli... </vt:lpstr>
      <vt:lpstr>Psihološki problemi  </vt:lpstr>
      <vt:lpstr>Statistika</vt:lpstr>
      <vt:lpstr>Epidemiologija?</vt:lpstr>
      <vt:lpstr>Mortalitet djece u RH </vt:lpstr>
      <vt:lpstr>Slide 16</vt:lpstr>
      <vt:lpstr>Najčešće skupine bolesti u ped. pal. skrbi</vt:lpstr>
      <vt:lpstr>Skupine djece koja trebaju pedijatrijsku palijativnu skrb</vt:lpstr>
      <vt:lpstr>Slide 19</vt:lpstr>
      <vt:lpstr>Skupina 1</vt:lpstr>
      <vt:lpstr>Skupina 2 </vt:lpstr>
      <vt:lpstr>Skupina 3 </vt:lpstr>
      <vt:lpstr>Skupina 4 </vt:lpstr>
      <vt:lpstr>Slide 24</vt:lpstr>
      <vt:lpstr>Pedijatrijska palijativna skrb</vt:lpstr>
      <vt:lpstr>Razlike između dječje palijativne skrbi i palijativne skrbi za odrasle</vt:lpstr>
      <vt:lpstr>Slide 27</vt:lpstr>
      <vt:lpstr>Organizacijski modeli</vt:lpstr>
      <vt:lpstr>Principi palijativne skrbi u bolnici</vt:lpstr>
      <vt:lpstr>Lokalni centri</vt:lpstr>
      <vt:lpstr>Klinika za dječje bolesti Zagreb</vt:lpstr>
      <vt:lpstr>Edukacija i standardizacija</vt:lpstr>
      <vt:lpstr>Slide 33</vt:lpstr>
      <vt:lpstr>Zdravstveni radnici koji skrbe o pedijatrijskom palijativnom pacijentu</vt:lpstr>
      <vt:lpstr>Slide 35</vt:lpstr>
      <vt:lpstr>Slide 36</vt:lpstr>
      <vt:lpstr>Slide 37</vt:lpstr>
    </vt:vector>
  </TitlesOfParts>
  <Company>Krijesnica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Prvi Europski kongres pedijatrijske palijativne skrbi</dc:title>
  <dc:creator>Ivana</dc:creator>
  <cp:lastModifiedBy>Mazohinda</cp:lastModifiedBy>
  <cp:revision>51</cp:revision>
  <dcterms:created xsi:type="dcterms:W3CDTF">2012-12-10T09:45:50Z</dcterms:created>
  <dcterms:modified xsi:type="dcterms:W3CDTF">2013-05-31T06:53:34Z</dcterms:modified>
</cp:coreProperties>
</file>