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9" r:id="rId4"/>
    <p:sldId id="270" r:id="rId5"/>
    <p:sldId id="273" r:id="rId6"/>
    <p:sldId id="274" r:id="rId7"/>
    <p:sldId id="277" r:id="rId8"/>
    <p:sldId id="276" r:id="rId9"/>
    <p:sldId id="278" r:id="rId10"/>
    <p:sldId id="275" r:id="rId11"/>
    <p:sldId id="280" r:id="rId12"/>
    <p:sldId id="279" r:id="rId13"/>
    <p:sldId id="281" r:id="rId14"/>
    <p:sldId id="283" r:id="rId15"/>
    <p:sldId id="282" r:id="rId16"/>
    <p:sldId id="285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>
        <p:scale>
          <a:sx n="96" d="100"/>
          <a:sy n="96" d="100"/>
        </p:scale>
        <p:origin x="-8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BEEDCE-578D-43BD-85BF-62FE169776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339128-8B1E-45DA-B854-190B750EA7A2}">
      <dgm:prSet/>
      <dgm:spPr/>
      <dgm:t>
        <a:bodyPr/>
        <a:lstStyle/>
        <a:p>
          <a:pPr rtl="0"/>
          <a:r>
            <a:rPr lang="hr-HR" dirty="0" smtClean="0"/>
            <a:t>Potvrđuje život, a umiranje smatra prirodnim  procesom</a:t>
          </a:r>
          <a:endParaRPr lang="en-US" dirty="0"/>
        </a:p>
      </dgm:t>
    </dgm:pt>
    <dgm:pt modelId="{81EAE123-3F76-4D1B-92B8-2E8E6822E700}" type="parTrans" cxnId="{277BD723-A269-48D9-B501-D6EC4B634399}">
      <dgm:prSet/>
      <dgm:spPr/>
      <dgm:t>
        <a:bodyPr/>
        <a:lstStyle/>
        <a:p>
          <a:endParaRPr lang="en-US"/>
        </a:p>
      </dgm:t>
    </dgm:pt>
    <dgm:pt modelId="{BED37CC3-3380-467A-B023-313EA7B62AF6}" type="sibTrans" cxnId="{277BD723-A269-48D9-B501-D6EC4B634399}">
      <dgm:prSet/>
      <dgm:spPr/>
      <dgm:t>
        <a:bodyPr/>
        <a:lstStyle/>
        <a:p>
          <a:endParaRPr lang="en-US"/>
        </a:p>
      </dgm:t>
    </dgm:pt>
    <dgm:pt modelId="{383CB56E-22FE-4727-B0E0-DFDB797C1CB1}">
      <dgm:prSet/>
      <dgm:spPr/>
      <dgm:t>
        <a:bodyPr/>
        <a:lstStyle/>
        <a:p>
          <a:pPr rtl="0"/>
          <a:r>
            <a:rPr lang="hr-HR" dirty="0" smtClean="0"/>
            <a:t>Niti požuruje niti  odgađa smrt</a:t>
          </a:r>
          <a:endParaRPr lang="en-US" dirty="0"/>
        </a:p>
      </dgm:t>
    </dgm:pt>
    <dgm:pt modelId="{D30A28CA-13D3-4BF8-9AAA-5A82FDB6E40D}" type="parTrans" cxnId="{E89DD2B8-A4D9-4C0A-90D5-B9BFC1CCFF4A}">
      <dgm:prSet/>
      <dgm:spPr/>
      <dgm:t>
        <a:bodyPr/>
        <a:lstStyle/>
        <a:p>
          <a:endParaRPr lang="en-US"/>
        </a:p>
      </dgm:t>
    </dgm:pt>
    <dgm:pt modelId="{E3F5F4F1-0C47-4DF7-AF4A-983E27191D40}" type="sibTrans" cxnId="{E89DD2B8-A4D9-4C0A-90D5-B9BFC1CCFF4A}">
      <dgm:prSet/>
      <dgm:spPr/>
      <dgm:t>
        <a:bodyPr/>
        <a:lstStyle/>
        <a:p>
          <a:endParaRPr lang="en-US"/>
        </a:p>
      </dgm:t>
    </dgm:pt>
    <dgm:pt modelId="{31AEA1AE-8AAD-4031-A2F7-96F025533DA5}">
      <dgm:prSet/>
      <dgm:spPr/>
      <dgm:t>
        <a:bodyPr/>
        <a:lstStyle/>
        <a:p>
          <a:pPr rtl="0"/>
          <a:r>
            <a:rPr lang="hr-HR" dirty="0" smtClean="0"/>
            <a:t>Integrira psihičku, socijalnu i duhovnu skrb</a:t>
          </a:r>
          <a:endParaRPr lang="en-GB" dirty="0"/>
        </a:p>
      </dgm:t>
    </dgm:pt>
    <dgm:pt modelId="{88E5A917-8E17-4846-A82C-8D0D82DF43BB}" type="parTrans" cxnId="{FA67B461-2769-42DE-AC46-80C517914A22}">
      <dgm:prSet/>
      <dgm:spPr/>
      <dgm:t>
        <a:bodyPr/>
        <a:lstStyle/>
        <a:p>
          <a:endParaRPr lang="en-US"/>
        </a:p>
      </dgm:t>
    </dgm:pt>
    <dgm:pt modelId="{06F79558-7B91-4B78-941E-9991E4B2C334}" type="sibTrans" cxnId="{FA67B461-2769-42DE-AC46-80C517914A22}">
      <dgm:prSet/>
      <dgm:spPr/>
      <dgm:t>
        <a:bodyPr/>
        <a:lstStyle/>
        <a:p>
          <a:endParaRPr lang="en-US"/>
        </a:p>
      </dgm:t>
    </dgm:pt>
    <dgm:pt modelId="{ED11CE72-568B-4230-99FD-9091939B16A2}">
      <dgm:prSet/>
      <dgm:spPr/>
      <dgm:t>
        <a:bodyPr/>
        <a:lstStyle/>
        <a:p>
          <a:pPr rtl="0"/>
          <a:r>
            <a:rPr lang="hr-HR" dirty="0" smtClean="0"/>
            <a:t>Olakšava  bol i ostale simptome</a:t>
          </a:r>
          <a:endParaRPr lang="en-US" dirty="0"/>
        </a:p>
      </dgm:t>
    </dgm:pt>
    <dgm:pt modelId="{D7CA6038-9E16-464E-8C9E-C9EDF0763E9B}" type="parTrans" cxnId="{EEFD57AB-36DF-47E8-93A6-DF6AB40CA157}">
      <dgm:prSet/>
      <dgm:spPr/>
    </dgm:pt>
    <dgm:pt modelId="{1C1485FE-7616-46EF-90F3-0098DA0905FF}" type="sibTrans" cxnId="{EEFD57AB-36DF-47E8-93A6-DF6AB40CA157}">
      <dgm:prSet/>
      <dgm:spPr/>
    </dgm:pt>
    <dgm:pt modelId="{95FF7865-800D-496F-9BBA-026BD8C7A94F}" type="pres">
      <dgm:prSet presAssocID="{53BEEDCE-578D-43BD-85BF-62FE169776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81A8C0-C38D-4028-BC7C-999949C1C0B2}" type="pres">
      <dgm:prSet presAssocID="{CB339128-8B1E-45DA-B854-190B750EA7A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775BE-EB51-48D3-8812-A2B18D6649EA}" type="pres">
      <dgm:prSet presAssocID="{BED37CC3-3380-467A-B023-313EA7B62AF6}" presName="spacer" presStyleCnt="0"/>
      <dgm:spPr/>
    </dgm:pt>
    <dgm:pt modelId="{ED82C2D3-7898-4097-9DA6-119C6885450C}" type="pres">
      <dgm:prSet presAssocID="{383CB56E-22FE-4727-B0E0-DFDB797C1CB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FEC3B-4E52-4F98-A465-C33E15C9DC1C}" type="pres">
      <dgm:prSet presAssocID="{E3F5F4F1-0C47-4DF7-AF4A-983E27191D40}" presName="spacer" presStyleCnt="0"/>
      <dgm:spPr/>
    </dgm:pt>
    <dgm:pt modelId="{C22FDACB-250B-4F86-BB99-0DDC2AFBF26F}" type="pres">
      <dgm:prSet presAssocID="{ED11CE72-568B-4230-99FD-9091939B16A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405B78-5E04-4352-A66E-F2C81D327A98}" type="pres">
      <dgm:prSet presAssocID="{1C1485FE-7616-46EF-90F3-0098DA0905FF}" presName="spacer" presStyleCnt="0"/>
      <dgm:spPr/>
    </dgm:pt>
    <dgm:pt modelId="{C90C9698-32DB-4926-8DEB-C5C00E8CA99E}" type="pres">
      <dgm:prSet presAssocID="{31AEA1AE-8AAD-4031-A2F7-96F025533DA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F5BF3A-440C-4EB8-82B6-0FC44296D192}" type="presOf" srcId="{53BEEDCE-578D-43BD-85BF-62FE16977678}" destId="{95FF7865-800D-496F-9BBA-026BD8C7A94F}" srcOrd="0" destOrd="0" presId="urn:microsoft.com/office/officeart/2005/8/layout/vList2"/>
    <dgm:cxn modelId="{E89DD2B8-A4D9-4C0A-90D5-B9BFC1CCFF4A}" srcId="{53BEEDCE-578D-43BD-85BF-62FE16977678}" destId="{383CB56E-22FE-4727-B0E0-DFDB797C1CB1}" srcOrd="1" destOrd="0" parTransId="{D30A28CA-13D3-4BF8-9AAA-5A82FDB6E40D}" sibTransId="{E3F5F4F1-0C47-4DF7-AF4A-983E27191D40}"/>
    <dgm:cxn modelId="{EEFD57AB-36DF-47E8-93A6-DF6AB40CA157}" srcId="{53BEEDCE-578D-43BD-85BF-62FE16977678}" destId="{ED11CE72-568B-4230-99FD-9091939B16A2}" srcOrd="2" destOrd="0" parTransId="{D7CA6038-9E16-464E-8C9E-C9EDF0763E9B}" sibTransId="{1C1485FE-7616-46EF-90F3-0098DA0905FF}"/>
    <dgm:cxn modelId="{DF524E4A-0F67-4E9B-8EDE-334334DCA41D}" type="presOf" srcId="{CB339128-8B1E-45DA-B854-190B750EA7A2}" destId="{3F81A8C0-C38D-4028-BC7C-999949C1C0B2}" srcOrd="0" destOrd="0" presId="urn:microsoft.com/office/officeart/2005/8/layout/vList2"/>
    <dgm:cxn modelId="{D05107C3-2C05-4A48-BE72-482A5BD69699}" type="presOf" srcId="{31AEA1AE-8AAD-4031-A2F7-96F025533DA5}" destId="{C90C9698-32DB-4926-8DEB-C5C00E8CA99E}" srcOrd="0" destOrd="0" presId="urn:microsoft.com/office/officeart/2005/8/layout/vList2"/>
    <dgm:cxn modelId="{277BD723-A269-48D9-B501-D6EC4B634399}" srcId="{53BEEDCE-578D-43BD-85BF-62FE16977678}" destId="{CB339128-8B1E-45DA-B854-190B750EA7A2}" srcOrd="0" destOrd="0" parTransId="{81EAE123-3F76-4D1B-92B8-2E8E6822E700}" sibTransId="{BED37CC3-3380-467A-B023-313EA7B62AF6}"/>
    <dgm:cxn modelId="{FA67B461-2769-42DE-AC46-80C517914A22}" srcId="{53BEEDCE-578D-43BD-85BF-62FE16977678}" destId="{31AEA1AE-8AAD-4031-A2F7-96F025533DA5}" srcOrd="3" destOrd="0" parTransId="{88E5A917-8E17-4846-A82C-8D0D82DF43BB}" sibTransId="{06F79558-7B91-4B78-941E-9991E4B2C334}"/>
    <dgm:cxn modelId="{83D31A48-1730-4618-8B66-B21387F13950}" type="presOf" srcId="{ED11CE72-568B-4230-99FD-9091939B16A2}" destId="{C22FDACB-250B-4F86-BB99-0DDC2AFBF26F}" srcOrd="0" destOrd="0" presId="urn:microsoft.com/office/officeart/2005/8/layout/vList2"/>
    <dgm:cxn modelId="{D45E14C7-9528-4A17-B122-25370BBD7545}" type="presOf" srcId="{383CB56E-22FE-4727-B0E0-DFDB797C1CB1}" destId="{ED82C2D3-7898-4097-9DA6-119C6885450C}" srcOrd="0" destOrd="0" presId="urn:microsoft.com/office/officeart/2005/8/layout/vList2"/>
    <dgm:cxn modelId="{77229135-28C7-41D7-864A-0975DB1FB165}" type="presParOf" srcId="{95FF7865-800D-496F-9BBA-026BD8C7A94F}" destId="{3F81A8C0-C38D-4028-BC7C-999949C1C0B2}" srcOrd="0" destOrd="0" presId="urn:microsoft.com/office/officeart/2005/8/layout/vList2"/>
    <dgm:cxn modelId="{A8F9B738-98F2-4937-9836-E0166ED98C74}" type="presParOf" srcId="{95FF7865-800D-496F-9BBA-026BD8C7A94F}" destId="{A85775BE-EB51-48D3-8812-A2B18D6649EA}" srcOrd="1" destOrd="0" presId="urn:microsoft.com/office/officeart/2005/8/layout/vList2"/>
    <dgm:cxn modelId="{C5C845D3-2DD7-4506-93DE-B599B722E2E6}" type="presParOf" srcId="{95FF7865-800D-496F-9BBA-026BD8C7A94F}" destId="{ED82C2D3-7898-4097-9DA6-119C6885450C}" srcOrd="2" destOrd="0" presId="urn:microsoft.com/office/officeart/2005/8/layout/vList2"/>
    <dgm:cxn modelId="{AD5B0FB0-B461-42BF-98DE-E9EE3C58C21F}" type="presParOf" srcId="{95FF7865-800D-496F-9BBA-026BD8C7A94F}" destId="{D6AFEC3B-4E52-4F98-A465-C33E15C9DC1C}" srcOrd="3" destOrd="0" presId="urn:microsoft.com/office/officeart/2005/8/layout/vList2"/>
    <dgm:cxn modelId="{C09FE27E-70D4-4CD4-AA82-047A9C9D7F9F}" type="presParOf" srcId="{95FF7865-800D-496F-9BBA-026BD8C7A94F}" destId="{C22FDACB-250B-4F86-BB99-0DDC2AFBF26F}" srcOrd="4" destOrd="0" presId="urn:microsoft.com/office/officeart/2005/8/layout/vList2"/>
    <dgm:cxn modelId="{059331BB-9451-4700-B5FC-7677D8469A69}" type="presParOf" srcId="{95FF7865-800D-496F-9BBA-026BD8C7A94F}" destId="{C3405B78-5E04-4352-A66E-F2C81D327A98}" srcOrd="5" destOrd="0" presId="urn:microsoft.com/office/officeart/2005/8/layout/vList2"/>
    <dgm:cxn modelId="{CA7944EC-4D8A-438A-884C-C4E17697CC01}" type="presParOf" srcId="{95FF7865-800D-496F-9BBA-026BD8C7A94F}" destId="{C90C9698-32DB-4926-8DEB-C5C00E8CA99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34C713-E050-415A-B0AA-4975991FFC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63B59E-DF85-446B-8A59-3BEE10DBA357}">
      <dgm:prSet/>
      <dgm:spPr/>
      <dgm:t>
        <a:bodyPr/>
        <a:lstStyle/>
        <a:p>
          <a:pPr rtl="0"/>
          <a:r>
            <a:rPr lang="hr-HR" dirty="0" smtClean="0"/>
            <a:t>nudi sustav podrške, kako bi se bolesnicima pomoglo živjeti </a:t>
          </a:r>
          <a:r>
            <a:rPr lang="hr-HR" b="1" dirty="0" smtClean="0"/>
            <a:t>aktivno </a:t>
          </a:r>
          <a:r>
            <a:rPr lang="hr-HR" dirty="0" smtClean="0"/>
            <a:t>u skladu s mogućnostima</a:t>
          </a:r>
          <a:endParaRPr lang="hr-HR" dirty="0"/>
        </a:p>
      </dgm:t>
    </dgm:pt>
    <dgm:pt modelId="{F0B0FFFA-0A0A-4AFF-A9A3-7F077BAFF022}" type="parTrans" cxnId="{77DDAC4E-4A60-465A-A721-E5E6B7533BD8}">
      <dgm:prSet/>
      <dgm:spPr/>
      <dgm:t>
        <a:bodyPr/>
        <a:lstStyle/>
        <a:p>
          <a:endParaRPr lang="en-US"/>
        </a:p>
      </dgm:t>
    </dgm:pt>
    <dgm:pt modelId="{D38FA865-E58D-47C8-AFEC-148496F5D9BF}" type="sibTrans" cxnId="{77DDAC4E-4A60-465A-A721-E5E6B7533BD8}">
      <dgm:prSet/>
      <dgm:spPr/>
      <dgm:t>
        <a:bodyPr/>
        <a:lstStyle/>
        <a:p>
          <a:endParaRPr lang="en-US"/>
        </a:p>
      </dgm:t>
    </dgm:pt>
    <dgm:pt modelId="{D7329FE5-98F5-4BD6-A90B-33485FD5451A}">
      <dgm:prSet/>
      <dgm:spPr/>
      <dgm:t>
        <a:bodyPr/>
        <a:lstStyle/>
        <a:p>
          <a:pPr rtl="0"/>
          <a:r>
            <a:rPr lang="hr-HR" dirty="0" smtClean="0"/>
            <a:t>nudi sustav podrške, kako bi se tijekom bolesti,  a kasnije tijekom tugovanja pomoglo obitelji</a:t>
          </a:r>
          <a:endParaRPr lang="en-GB" dirty="0"/>
        </a:p>
      </dgm:t>
    </dgm:pt>
    <dgm:pt modelId="{63A71FCD-3795-4524-B7C4-976E5D05AAD9}" type="parTrans" cxnId="{07201E6A-A5F0-4034-8442-A33B78D1BC54}">
      <dgm:prSet/>
      <dgm:spPr/>
      <dgm:t>
        <a:bodyPr/>
        <a:lstStyle/>
        <a:p>
          <a:endParaRPr lang="en-US"/>
        </a:p>
      </dgm:t>
    </dgm:pt>
    <dgm:pt modelId="{4AC81AC6-E9B0-44E7-8B6C-E3D0780264AA}" type="sibTrans" cxnId="{07201E6A-A5F0-4034-8442-A33B78D1BC54}">
      <dgm:prSet/>
      <dgm:spPr/>
      <dgm:t>
        <a:bodyPr/>
        <a:lstStyle/>
        <a:p>
          <a:endParaRPr lang="en-US"/>
        </a:p>
      </dgm:t>
    </dgm:pt>
    <dgm:pt modelId="{735FFA51-8EA5-4135-8BDC-BB32C2852CB8}" type="pres">
      <dgm:prSet presAssocID="{3834C713-E050-415A-B0AA-4975991FFC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4A31AD-64F5-4FD8-AAA5-0F0B9BE5B79B}" type="pres">
      <dgm:prSet presAssocID="{9063B59E-DF85-446B-8A59-3BEE10DBA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54AC2-3654-42C4-97D8-5322177BD24A}" type="pres">
      <dgm:prSet presAssocID="{D38FA865-E58D-47C8-AFEC-148496F5D9BF}" presName="spacer" presStyleCnt="0"/>
      <dgm:spPr/>
    </dgm:pt>
    <dgm:pt modelId="{ADC88963-64FB-475E-A97C-0481AA61D846}" type="pres">
      <dgm:prSet presAssocID="{D7329FE5-98F5-4BD6-A90B-33485FD5451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DDAC4E-4A60-465A-A721-E5E6B7533BD8}" srcId="{3834C713-E050-415A-B0AA-4975991FFC6F}" destId="{9063B59E-DF85-446B-8A59-3BEE10DBA357}" srcOrd="0" destOrd="0" parTransId="{F0B0FFFA-0A0A-4AFF-A9A3-7F077BAFF022}" sibTransId="{D38FA865-E58D-47C8-AFEC-148496F5D9BF}"/>
    <dgm:cxn modelId="{8F31178B-4441-46D2-AD8A-C7A17AFA086F}" type="presOf" srcId="{3834C713-E050-415A-B0AA-4975991FFC6F}" destId="{735FFA51-8EA5-4135-8BDC-BB32C2852CB8}" srcOrd="0" destOrd="0" presId="urn:microsoft.com/office/officeart/2005/8/layout/vList2"/>
    <dgm:cxn modelId="{42AE9434-B296-4767-9511-0BB342E1DB64}" type="presOf" srcId="{9063B59E-DF85-446B-8A59-3BEE10DBA357}" destId="{6F4A31AD-64F5-4FD8-AAA5-0F0B9BE5B79B}" srcOrd="0" destOrd="0" presId="urn:microsoft.com/office/officeart/2005/8/layout/vList2"/>
    <dgm:cxn modelId="{07201E6A-A5F0-4034-8442-A33B78D1BC54}" srcId="{3834C713-E050-415A-B0AA-4975991FFC6F}" destId="{D7329FE5-98F5-4BD6-A90B-33485FD5451A}" srcOrd="1" destOrd="0" parTransId="{63A71FCD-3795-4524-B7C4-976E5D05AAD9}" sibTransId="{4AC81AC6-E9B0-44E7-8B6C-E3D0780264AA}"/>
    <dgm:cxn modelId="{4056B99C-DC81-4E64-90FE-2413AF502AA8}" type="presOf" srcId="{D7329FE5-98F5-4BD6-A90B-33485FD5451A}" destId="{ADC88963-64FB-475E-A97C-0481AA61D846}" srcOrd="0" destOrd="0" presId="urn:microsoft.com/office/officeart/2005/8/layout/vList2"/>
    <dgm:cxn modelId="{AFCA1C21-2681-4A62-9462-CC3E1B867AFA}" type="presParOf" srcId="{735FFA51-8EA5-4135-8BDC-BB32C2852CB8}" destId="{6F4A31AD-64F5-4FD8-AAA5-0F0B9BE5B79B}" srcOrd="0" destOrd="0" presId="urn:microsoft.com/office/officeart/2005/8/layout/vList2"/>
    <dgm:cxn modelId="{6FB10381-8A4C-4C4D-A296-ED531D68BBC6}" type="presParOf" srcId="{735FFA51-8EA5-4135-8BDC-BB32C2852CB8}" destId="{B1C54AC2-3654-42C4-97D8-5322177BD24A}" srcOrd="1" destOrd="0" presId="urn:microsoft.com/office/officeart/2005/8/layout/vList2"/>
    <dgm:cxn modelId="{25851379-FAFE-484F-AFF3-F251BCB9BA10}" type="presParOf" srcId="{735FFA51-8EA5-4135-8BDC-BB32C2852CB8}" destId="{ADC88963-64FB-475E-A97C-0481AA61D84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CD895E-3242-4559-BB4E-A006FE887EC3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B23A9E96-F7BE-402E-86EB-341368754972}">
      <dgm:prSet phldrT="[Text]"/>
      <dgm:spPr/>
      <dgm:t>
        <a:bodyPr/>
        <a:lstStyle/>
        <a:p>
          <a:r>
            <a:rPr lang="hr-HR" dirty="0" smtClean="0"/>
            <a:t>duhovna</a:t>
          </a:r>
          <a:endParaRPr lang="en-US" dirty="0"/>
        </a:p>
      </dgm:t>
    </dgm:pt>
    <dgm:pt modelId="{ECA7F600-1A93-4DCA-A5BC-117F9E136316}" type="parTrans" cxnId="{BA03EEBB-9414-4E0A-AA42-9E32E36710DD}">
      <dgm:prSet/>
      <dgm:spPr/>
      <dgm:t>
        <a:bodyPr/>
        <a:lstStyle/>
        <a:p>
          <a:endParaRPr lang="en-US"/>
        </a:p>
      </dgm:t>
    </dgm:pt>
    <dgm:pt modelId="{C82A0D48-E6BF-43C3-848C-26E811353E6E}" type="sibTrans" cxnId="{BA03EEBB-9414-4E0A-AA42-9E32E36710DD}">
      <dgm:prSet/>
      <dgm:spPr/>
      <dgm:t>
        <a:bodyPr/>
        <a:lstStyle/>
        <a:p>
          <a:endParaRPr lang="en-US"/>
        </a:p>
      </dgm:t>
    </dgm:pt>
    <dgm:pt modelId="{1ADA8193-3822-49AA-83C7-93F3FA33DEB1}">
      <dgm:prSet phldrT="[Text]"/>
      <dgm:spPr/>
      <dgm:t>
        <a:bodyPr/>
        <a:lstStyle/>
        <a:p>
          <a:r>
            <a:rPr lang="hr-HR" dirty="0" smtClean="0"/>
            <a:t>psihička</a:t>
          </a:r>
          <a:endParaRPr lang="en-US" dirty="0"/>
        </a:p>
      </dgm:t>
    </dgm:pt>
    <dgm:pt modelId="{BB0741D3-A60C-4818-933A-696A916950E8}" type="parTrans" cxnId="{FA0935AE-DD6A-4C39-A278-91FE4C8708CF}">
      <dgm:prSet/>
      <dgm:spPr/>
      <dgm:t>
        <a:bodyPr/>
        <a:lstStyle/>
        <a:p>
          <a:endParaRPr lang="en-US"/>
        </a:p>
      </dgm:t>
    </dgm:pt>
    <dgm:pt modelId="{48441C5B-736E-4289-BB69-0EA61E8A4E5A}" type="sibTrans" cxnId="{FA0935AE-DD6A-4C39-A278-91FE4C8708CF}">
      <dgm:prSet/>
      <dgm:spPr/>
      <dgm:t>
        <a:bodyPr/>
        <a:lstStyle/>
        <a:p>
          <a:endParaRPr lang="en-US"/>
        </a:p>
      </dgm:t>
    </dgm:pt>
    <dgm:pt modelId="{C044E728-67DD-44A6-A4B4-EC8FAFF53CB0}">
      <dgm:prSet phldrT="[Text]"/>
      <dgm:spPr/>
      <dgm:t>
        <a:bodyPr/>
        <a:lstStyle/>
        <a:p>
          <a:r>
            <a:rPr lang="hr-HR" dirty="0" smtClean="0"/>
            <a:t>fizička</a:t>
          </a:r>
          <a:endParaRPr lang="en-US" dirty="0"/>
        </a:p>
      </dgm:t>
    </dgm:pt>
    <dgm:pt modelId="{28487760-FBA0-4E94-94BF-83929B511CA0}" type="parTrans" cxnId="{E1F3D028-0827-40FE-8335-AF84180A5E76}">
      <dgm:prSet/>
      <dgm:spPr/>
      <dgm:t>
        <a:bodyPr/>
        <a:lstStyle/>
        <a:p>
          <a:endParaRPr lang="en-US"/>
        </a:p>
      </dgm:t>
    </dgm:pt>
    <dgm:pt modelId="{60CFC9E4-F9E5-42AB-86E7-702EBD9D2D88}" type="sibTrans" cxnId="{E1F3D028-0827-40FE-8335-AF84180A5E76}">
      <dgm:prSet/>
      <dgm:spPr/>
      <dgm:t>
        <a:bodyPr/>
        <a:lstStyle/>
        <a:p>
          <a:endParaRPr lang="en-US"/>
        </a:p>
      </dgm:t>
    </dgm:pt>
    <dgm:pt modelId="{0B91F0EC-5FEF-4B46-A8AD-C6FABD366E2F}" type="pres">
      <dgm:prSet presAssocID="{17CD895E-3242-4559-BB4E-A006FE887EC3}" presName="compositeShape" presStyleCnt="0">
        <dgm:presLayoutVars>
          <dgm:chMax val="7"/>
          <dgm:dir/>
          <dgm:resizeHandles val="exact"/>
        </dgm:presLayoutVars>
      </dgm:prSet>
      <dgm:spPr/>
    </dgm:pt>
    <dgm:pt modelId="{2270E394-FC93-4C63-835F-91207B4F5A52}" type="pres">
      <dgm:prSet presAssocID="{B23A9E96-F7BE-402E-86EB-341368754972}" presName="circ1" presStyleLbl="vennNode1" presStyleIdx="0" presStyleCnt="3"/>
      <dgm:spPr/>
      <dgm:t>
        <a:bodyPr/>
        <a:lstStyle/>
        <a:p>
          <a:endParaRPr lang="en-US"/>
        </a:p>
      </dgm:t>
    </dgm:pt>
    <dgm:pt modelId="{88B679CA-CEA0-453E-BB90-976E81823F0E}" type="pres">
      <dgm:prSet presAssocID="{B23A9E96-F7BE-402E-86EB-34136875497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8FB3E-8C54-40CA-BFAE-CCD1A786F9A2}" type="pres">
      <dgm:prSet presAssocID="{1ADA8193-3822-49AA-83C7-93F3FA33DEB1}" presName="circ2" presStyleLbl="vennNode1" presStyleIdx="1" presStyleCnt="3"/>
      <dgm:spPr/>
      <dgm:t>
        <a:bodyPr/>
        <a:lstStyle/>
        <a:p>
          <a:endParaRPr lang="en-US"/>
        </a:p>
      </dgm:t>
    </dgm:pt>
    <dgm:pt modelId="{D37F7173-B206-4B80-8C32-E49495883E97}" type="pres">
      <dgm:prSet presAssocID="{1ADA8193-3822-49AA-83C7-93F3FA33DEB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E455CE-FEC4-4583-A228-AB2C9447329C}" type="pres">
      <dgm:prSet presAssocID="{C044E728-67DD-44A6-A4B4-EC8FAFF53CB0}" presName="circ3" presStyleLbl="vennNode1" presStyleIdx="2" presStyleCnt="3"/>
      <dgm:spPr/>
      <dgm:t>
        <a:bodyPr/>
        <a:lstStyle/>
        <a:p>
          <a:endParaRPr lang="en-US"/>
        </a:p>
      </dgm:t>
    </dgm:pt>
    <dgm:pt modelId="{45E00C39-3E09-42DF-BE6D-75C1BA36739D}" type="pres">
      <dgm:prSet presAssocID="{C044E728-67DD-44A6-A4B4-EC8FAFF53CB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8A38E4-F92D-4B8B-8489-6CE67B3D0C73}" type="presOf" srcId="{C044E728-67DD-44A6-A4B4-EC8FAFF53CB0}" destId="{C8E455CE-FEC4-4583-A228-AB2C9447329C}" srcOrd="0" destOrd="0" presId="urn:microsoft.com/office/officeart/2005/8/layout/venn1"/>
    <dgm:cxn modelId="{0F2E3A2C-C8A3-4485-B850-5EF5E877F86C}" type="presOf" srcId="{B23A9E96-F7BE-402E-86EB-341368754972}" destId="{88B679CA-CEA0-453E-BB90-976E81823F0E}" srcOrd="1" destOrd="0" presId="urn:microsoft.com/office/officeart/2005/8/layout/venn1"/>
    <dgm:cxn modelId="{E1F3D028-0827-40FE-8335-AF84180A5E76}" srcId="{17CD895E-3242-4559-BB4E-A006FE887EC3}" destId="{C044E728-67DD-44A6-A4B4-EC8FAFF53CB0}" srcOrd="2" destOrd="0" parTransId="{28487760-FBA0-4E94-94BF-83929B511CA0}" sibTransId="{60CFC9E4-F9E5-42AB-86E7-702EBD9D2D88}"/>
    <dgm:cxn modelId="{F409A67F-5AC8-460E-A60B-FFB2BD5E8F78}" type="presOf" srcId="{17CD895E-3242-4559-BB4E-A006FE887EC3}" destId="{0B91F0EC-5FEF-4B46-A8AD-C6FABD366E2F}" srcOrd="0" destOrd="0" presId="urn:microsoft.com/office/officeart/2005/8/layout/venn1"/>
    <dgm:cxn modelId="{F13FE49F-1A59-48AC-AA3C-FF522F1B604C}" type="presOf" srcId="{1ADA8193-3822-49AA-83C7-93F3FA33DEB1}" destId="{D37F7173-B206-4B80-8C32-E49495883E97}" srcOrd="1" destOrd="0" presId="urn:microsoft.com/office/officeart/2005/8/layout/venn1"/>
    <dgm:cxn modelId="{DD202EC0-1EC2-42C7-BD86-E2ACB7BC4260}" type="presOf" srcId="{1ADA8193-3822-49AA-83C7-93F3FA33DEB1}" destId="{6FE8FB3E-8C54-40CA-BFAE-CCD1A786F9A2}" srcOrd="0" destOrd="0" presId="urn:microsoft.com/office/officeart/2005/8/layout/venn1"/>
    <dgm:cxn modelId="{C9E38F89-095D-4181-8DDC-0E294C3F45D5}" type="presOf" srcId="{B23A9E96-F7BE-402E-86EB-341368754972}" destId="{2270E394-FC93-4C63-835F-91207B4F5A52}" srcOrd="0" destOrd="0" presId="urn:microsoft.com/office/officeart/2005/8/layout/venn1"/>
    <dgm:cxn modelId="{FA0935AE-DD6A-4C39-A278-91FE4C8708CF}" srcId="{17CD895E-3242-4559-BB4E-A006FE887EC3}" destId="{1ADA8193-3822-49AA-83C7-93F3FA33DEB1}" srcOrd="1" destOrd="0" parTransId="{BB0741D3-A60C-4818-933A-696A916950E8}" sibTransId="{48441C5B-736E-4289-BB69-0EA61E8A4E5A}"/>
    <dgm:cxn modelId="{BA03EEBB-9414-4E0A-AA42-9E32E36710DD}" srcId="{17CD895E-3242-4559-BB4E-A006FE887EC3}" destId="{B23A9E96-F7BE-402E-86EB-341368754972}" srcOrd="0" destOrd="0" parTransId="{ECA7F600-1A93-4DCA-A5BC-117F9E136316}" sibTransId="{C82A0D48-E6BF-43C3-848C-26E811353E6E}"/>
    <dgm:cxn modelId="{37A839E5-D7D6-4847-844D-831819E75854}" type="presOf" srcId="{C044E728-67DD-44A6-A4B4-EC8FAFF53CB0}" destId="{45E00C39-3E09-42DF-BE6D-75C1BA36739D}" srcOrd="1" destOrd="0" presId="urn:microsoft.com/office/officeart/2005/8/layout/venn1"/>
    <dgm:cxn modelId="{6170FBF7-BD7D-440E-99AF-6455E9E477A9}" type="presParOf" srcId="{0B91F0EC-5FEF-4B46-A8AD-C6FABD366E2F}" destId="{2270E394-FC93-4C63-835F-91207B4F5A52}" srcOrd="0" destOrd="0" presId="urn:microsoft.com/office/officeart/2005/8/layout/venn1"/>
    <dgm:cxn modelId="{268D3DE4-298C-4C91-9F4A-368DA789CC54}" type="presParOf" srcId="{0B91F0EC-5FEF-4B46-A8AD-C6FABD366E2F}" destId="{88B679CA-CEA0-453E-BB90-976E81823F0E}" srcOrd="1" destOrd="0" presId="urn:microsoft.com/office/officeart/2005/8/layout/venn1"/>
    <dgm:cxn modelId="{CDA64A33-E465-4C01-BC7E-16B09828163D}" type="presParOf" srcId="{0B91F0EC-5FEF-4B46-A8AD-C6FABD366E2F}" destId="{6FE8FB3E-8C54-40CA-BFAE-CCD1A786F9A2}" srcOrd="2" destOrd="0" presId="urn:microsoft.com/office/officeart/2005/8/layout/venn1"/>
    <dgm:cxn modelId="{EA061CB3-5331-4E85-8EBC-9E093BF1A00E}" type="presParOf" srcId="{0B91F0EC-5FEF-4B46-A8AD-C6FABD366E2F}" destId="{D37F7173-B206-4B80-8C32-E49495883E97}" srcOrd="3" destOrd="0" presId="urn:microsoft.com/office/officeart/2005/8/layout/venn1"/>
    <dgm:cxn modelId="{12837637-7AAD-47F8-936C-433DA877BE87}" type="presParOf" srcId="{0B91F0EC-5FEF-4B46-A8AD-C6FABD366E2F}" destId="{C8E455CE-FEC4-4583-A228-AB2C9447329C}" srcOrd="4" destOrd="0" presId="urn:microsoft.com/office/officeart/2005/8/layout/venn1"/>
    <dgm:cxn modelId="{17832C52-55A6-4808-8056-7B273E9C57E1}" type="presParOf" srcId="{0B91F0EC-5FEF-4B46-A8AD-C6FABD366E2F}" destId="{45E00C39-3E09-42DF-BE6D-75C1BA36739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81A8C0-C38D-4028-BC7C-999949C1C0B2}">
      <dsp:nvSpPr>
        <dsp:cNvPr id="0" name=""/>
        <dsp:cNvSpPr/>
      </dsp:nvSpPr>
      <dsp:spPr>
        <a:xfrm>
          <a:off x="0" y="851151"/>
          <a:ext cx="8229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dirty="0" smtClean="0"/>
            <a:t>Potvrđuje život, a umiranje smatra prirodnim  procesom</a:t>
          </a:r>
          <a:endParaRPr lang="en-US" sz="2700" kern="1200" dirty="0"/>
        </a:p>
      </dsp:txBody>
      <dsp:txXfrm>
        <a:off x="0" y="851151"/>
        <a:ext cx="8229600" cy="647595"/>
      </dsp:txXfrm>
    </dsp:sp>
    <dsp:sp modelId="{ED82C2D3-7898-4097-9DA6-119C6885450C}">
      <dsp:nvSpPr>
        <dsp:cNvPr id="0" name=""/>
        <dsp:cNvSpPr/>
      </dsp:nvSpPr>
      <dsp:spPr>
        <a:xfrm>
          <a:off x="0" y="1576506"/>
          <a:ext cx="8229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dirty="0" smtClean="0"/>
            <a:t>Niti požuruje niti  odgađa smrt</a:t>
          </a:r>
          <a:endParaRPr lang="en-US" sz="2700" kern="1200" dirty="0"/>
        </a:p>
      </dsp:txBody>
      <dsp:txXfrm>
        <a:off x="0" y="1576506"/>
        <a:ext cx="8229600" cy="647595"/>
      </dsp:txXfrm>
    </dsp:sp>
    <dsp:sp modelId="{C22FDACB-250B-4F86-BB99-0DDC2AFBF26F}">
      <dsp:nvSpPr>
        <dsp:cNvPr id="0" name=""/>
        <dsp:cNvSpPr/>
      </dsp:nvSpPr>
      <dsp:spPr>
        <a:xfrm>
          <a:off x="0" y="2301861"/>
          <a:ext cx="8229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dirty="0" smtClean="0"/>
            <a:t>Olakšava  bol i ostale simptome</a:t>
          </a:r>
          <a:endParaRPr lang="en-US" sz="2700" kern="1200" dirty="0"/>
        </a:p>
      </dsp:txBody>
      <dsp:txXfrm>
        <a:off x="0" y="2301861"/>
        <a:ext cx="8229600" cy="647595"/>
      </dsp:txXfrm>
    </dsp:sp>
    <dsp:sp modelId="{C90C9698-32DB-4926-8DEB-C5C00E8CA99E}">
      <dsp:nvSpPr>
        <dsp:cNvPr id="0" name=""/>
        <dsp:cNvSpPr/>
      </dsp:nvSpPr>
      <dsp:spPr>
        <a:xfrm>
          <a:off x="0" y="3027216"/>
          <a:ext cx="8229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dirty="0" smtClean="0"/>
            <a:t>Integrira psihičku, socijalnu i duhovnu skrb</a:t>
          </a:r>
          <a:endParaRPr lang="en-GB" sz="2700" kern="1200" dirty="0"/>
        </a:p>
      </dsp:txBody>
      <dsp:txXfrm>
        <a:off x="0" y="3027216"/>
        <a:ext cx="8229600" cy="6475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4A31AD-64F5-4FD8-AAA5-0F0B9BE5B79B}">
      <dsp:nvSpPr>
        <dsp:cNvPr id="0" name=""/>
        <dsp:cNvSpPr/>
      </dsp:nvSpPr>
      <dsp:spPr>
        <a:xfrm>
          <a:off x="0" y="5781"/>
          <a:ext cx="8229600" cy="219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000" kern="1200" dirty="0" smtClean="0"/>
            <a:t>nudi sustav podrške, kako bi se bolesnicima pomoglo živjeti </a:t>
          </a:r>
          <a:r>
            <a:rPr lang="hr-HR" sz="4000" b="1" kern="1200" dirty="0" smtClean="0"/>
            <a:t>aktivno </a:t>
          </a:r>
          <a:r>
            <a:rPr lang="hr-HR" sz="4000" kern="1200" dirty="0" smtClean="0"/>
            <a:t>u skladu s mogućnostima</a:t>
          </a:r>
          <a:endParaRPr lang="hr-HR" sz="4000" kern="1200" dirty="0"/>
        </a:p>
      </dsp:txBody>
      <dsp:txXfrm>
        <a:off x="0" y="5781"/>
        <a:ext cx="8229600" cy="2199600"/>
      </dsp:txXfrm>
    </dsp:sp>
    <dsp:sp modelId="{ADC88963-64FB-475E-A97C-0481AA61D846}">
      <dsp:nvSpPr>
        <dsp:cNvPr id="0" name=""/>
        <dsp:cNvSpPr/>
      </dsp:nvSpPr>
      <dsp:spPr>
        <a:xfrm>
          <a:off x="0" y="2320581"/>
          <a:ext cx="8229600" cy="219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000" kern="1200" dirty="0" smtClean="0"/>
            <a:t>nudi sustav podrške, kako bi se tijekom bolesti,  a kasnije tijekom tugovanja pomoglo obitelji</a:t>
          </a:r>
          <a:endParaRPr lang="en-GB" sz="4000" kern="1200" dirty="0"/>
        </a:p>
      </dsp:txBody>
      <dsp:txXfrm>
        <a:off x="0" y="2320581"/>
        <a:ext cx="8229600" cy="21996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70E394-FC93-4C63-835F-91207B4F5A52}">
      <dsp:nvSpPr>
        <dsp:cNvPr id="0" name=""/>
        <dsp:cNvSpPr/>
      </dsp:nvSpPr>
      <dsp:spPr>
        <a:xfrm>
          <a:off x="856760" y="31571"/>
          <a:ext cx="1515419" cy="151541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duhovna</a:t>
          </a:r>
          <a:endParaRPr lang="en-US" sz="2200" kern="1200" dirty="0"/>
        </a:p>
      </dsp:txBody>
      <dsp:txXfrm>
        <a:off x="1058816" y="296769"/>
        <a:ext cx="1111307" cy="681938"/>
      </dsp:txXfrm>
    </dsp:sp>
    <dsp:sp modelId="{6FE8FB3E-8C54-40CA-BFAE-CCD1A786F9A2}">
      <dsp:nvSpPr>
        <dsp:cNvPr id="0" name=""/>
        <dsp:cNvSpPr/>
      </dsp:nvSpPr>
      <dsp:spPr>
        <a:xfrm>
          <a:off x="1403574" y="978708"/>
          <a:ext cx="1515419" cy="151541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psihička</a:t>
          </a:r>
          <a:endParaRPr lang="en-US" sz="2200" kern="1200" dirty="0"/>
        </a:p>
      </dsp:txBody>
      <dsp:txXfrm>
        <a:off x="1867039" y="1370191"/>
        <a:ext cx="909251" cy="833480"/>
      </dsp:txXfrm>
    </dsp:sp>
    <dsp:sp modelId="{C8E455CE-FEC4-4583-A228-AB2C9447329C}">
      <dsp:nvSpPr>
        <dsp:cNvPr id="0" name=""/>
        <dsp:cNvSpPr/>
      </dsp:nvSpPr>
      <dsp:spPr>
        <a:xfrm>
          <a:off x="309946" y="978708"/>
          <a:ext cx="1515419" cy="151541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fizička</a:t>
          </a:r>
          <a:endParaRPr lang="en-US" sz="2200" kern="1200" dirty="0"/>
        </a:p>
      </dsp:txBody>
      <dsp:txXfrm>
        <a:off x="452648" y="1370191"/>
        <a:ext cx="909251" cy="83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07631-A488-4788-A9EF-303806706BF4}" type="datetimeFigureOut">
              <a:rPr lang="hr-HR" smtClean="0"/>
              <a:t>25.2.2013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64386-A6E6-40E7-8ED5-DD3B8524CC1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64386-A6E6-40E7-8ED5-DD3B8524CC1A}" type="slidenum">
              <a:rPr lang="hr-HR" smtClean="0"/>
              <a:t>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8E9FC-80E3-45E8-BE90-10783A83EB7E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551DC-0A8B-4C8C-B77E-1EDF6D70BAAD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BE28-625F-4E00-B189-B2032412CD50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F2FB-FA5D-46F9-94C9-F13C7C85BA46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1F7C2-EB4B-437E-84F0-79A30D286E1A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5BE-AE10-4A3F-ACC0-E8D350E5F71E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D81D-FD73-4152-9F6D-1E2F9BC00C46}" type="datetime1">
              <a:rPr lang="en-US" smtClean="0"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D651-3C1B-485A-B3F7-D591FF346E83}" type="datetime1">
              <a:rPr lang="en-US" smtClean="0"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B49A-55F8-4D8F-8774-4B2A03226128}" type="datetime1">
              <a:rPr lang="en-US" smtClean="0"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C9CE-2CF8-4B33-AE67-F3E4B1849E7F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810D1-6E13-4314-82C8-34CC6FBE09DC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6ADB4-58ED-488E-8331-8C7721F49F60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Julijana Franinović Marković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0C2A-F67D-4317-9928-45B129F63B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PALIJATIVNI PRISTUP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dr.sc. Julijana Franinović Marković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 Komunikacija, informiranost, odlučivanje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Paternalistički stav 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Prikrivanje/skrivanje činjenica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Sudjelovanje u donošenju odluka </a:t>
            </a:r>
          </a:p>
          <a:p>
            <a:endParaRPr lang="hr-HR" dirty="0" smtClean="0"/>
          </a:p>
          <a:p>
            <a:r>
              <a:rPr lang="hr-HR" smtClean="0"/>
              <a:t>Autonomija </a:t>
            </a:r>
            <a:r>
              <a:rPr lang="hr-HR" dirty="0" smtClean="0"/>
              <a:t>(prioriteti, vrijednosti)</a:t>
            </a:r>
          </a:p>
          <a:p>
            <a:r>
              <a:rPr lang="hr-HR" dirty="0" smtClean="0"/>
              <a:t>Činiti dobro, </a:t>
            </a:r>
          </a:p>
          <a:p>
            <a:r>
              <a:rPr lang="hr-HR" dirty="0" smtClean="0"/>
              <a:t>Ne škoditi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Ne skrivati podatke koje želi bolesnik znati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 Smanjenje patnje i kontrola simptoma   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Fizička bol</a:t>
            </a:r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Izbjegavanje opijata, povremeno kontroliranje</a:t>
            </a:r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hr-HR" dirty="0" smtClean="0"/>
              <a:t>“Totalna bol” Cicely Saunders</a:t>
            </a:r>
          </a:p>
          <a:p>
            <a:pPr>
              <a:buNone/>
            </a:pPr>
            <a:r>
              <a:rPr lang="hr-HR" dirty="0" smtClean="0"/>
              <a:t>     Fizička, duševna, duhovna</a:t>
            </a:r>
          </a:p>
          <a:p>
            <a:r>
              <a:rPr lang="hr-HR" dirty="0" smtClean="0"/>
              <a:t>Primjena opijata, sprječavanje boli ranim otkrivanem, procjenjivanjem,  liječenjem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7. Duševna patnja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Često neprepoznata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dirty="0" smtClean="0"/>
              <a:t>Duševna patnja i strah od smrti E. Kuebler Ross</a:t>
            </a:r>
          </a:p>
          <a:p>
            <a:pPr lvl="1">
              <a:lnSpc>
                <a:spcPct val="90000"/>
              </a:lnSpc>
            </a:pPr>
            <a:r>
              <a:rPr lang="hr-HR" dirty="0" smtClean="0"/>
              <a:t>Poricanje </a:t>
            </a:r>
          </a:p>
          <a:p>
            <a:pPr lvl="1">
              <a:lnSpc>
                <a:spcPct val="90000"/>
              </a:lnSpc>
            </a:pPr>
            <a:r>
              <a:rPr lang="hr-HR" dirty="0" smtClean="0"/>
              <a:t>Gnjev</a:t>
            </a:r>
          </a:p>
          <a:p>
            <a:pPr lvl="1">
              <a:lnSpc>
                <a:spcPct val="90000"/>
              </a:lnSpc>
            </a:pPr>
            <a:r>
              <a:rPr lang="hr-HR" smtClean="0"/>
              <a:t>Cjenkanje </a:t>
            </a:r>
            <a:endParaRPr lang="hr-HR" dirty="0" smtClean="0"/>
          </a:p>
          <a:p>
            <a:pPr lvl="1">
              <a:lnSpc>
                <a:spcPct val="90000"/>
              </a:lnSpc>
            </a:pPr>
            <a:r>
              <a:rPr lang="hr-HR" dirty="0" smtClean="0"/>
              <a:t>Depresija </a:t>
            </a:r>
          </a:p>
          <a:p>
            <a:pPr lvl="1">
              <a:lnSpc>
                <a:spcPct val="90000"/>
              </a:lnSpc>
            </a:pPr>
            <a:r>
              <a:rPr lang="hr-HR" dirty="0" smtClean="0"/>
              <a:t>Prihvaćanje 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8. Duhovna patnja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Tijelo nije povezano s duhom, iznimno prepoznata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Manifestira se kao fizički i/ili psihički simptom</a:t>
            </a:r>
          </a:p>
          <a:p>
            <a:endParaRPr lang="hr-HR" dirty="0" smtClean="0"/>
          </a:p>
          <a:p>
            <a:r>
              <a:rPr lang="hr-HR" dirty="0" smtClean="0"/>
              <a:t>Patnja iz prošlosti  (odnosi,krivnje, težnje)</a:t>
            </a:r>
          </a:p>
          <a:p>
            <a:r>
              <a:rPr lang="hr-HR" dirty="0" smtClean="0"/>
              <a:t>Patnja  u odnosu na sadašnjost (narušen integritet, smisao patnje, života)</a:t>
            </a:r>
          </a:p>
          <a:p>
            <a:r>
              <a:rPr lang="hr-HR" dirty="0" smtClean="0"/>
              <a:t>Patnja u odnosu na budućnost (smrt, beznađe i beznačajnost, vječni život)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9. Žalovanje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Obitelj ostaje u skrbi i nakon smrti bolesnika</a:t>
            </a:r>
          </a:p>
          <a:p>
            <a:r>
              <a:rPr lang="hr-HR" dirty="0" smtClean="0"/>
              <a:t>Žalovanje: </a:t>
            </a:r>
          </a:p>
          <a:p>
            <a:pPr lvl="4"/>
            <a:r>
              <a:rPr lang="hr-HR" sz="2400" dirty="0" smtClean="0"/>
              <a:t>prihvaćanje gubitka (roditelji, suprug, dijete)</a:t>
            </a:r>
          </a:p>
          <a:p>
            <a:pPr lvl="4"/>
            <a:r>
              <a:rPr lang="hr-HR" sz="2400" dirty="0" smtClean="0"/>
              <a:t>Proraditi </a:t>
            </a:r>
            <a:r>
              <a:rPr lang="hr-HR" sz="2400" smtClean="0"/>
              <a:t>bol </a:t>
            </a:r>
            <a:r>
              <a:rPr lang="hr-HR" sz="2400" smtClean="0"/>
              <a:t>zbog </a:t>
            </a:r>
            <a:r>
              <a:rPr lang="hr-HR" sz="2400" dirty="0" smtClean="0"/>
              <a:t>gubitka</a:t>
            </a:r>
          </a:p>
          <a:p>
            <a:pPr lvl="4"/>
            <a:r>
              <a:rPr lang="hr-HR" sz="2400" dirty="0" smtClean="0"/>
              <a:t>Prilagođavanje novim okolnostima bez umrle osobe: fizički, psihički i duhovno</a:t>
            </a:r>
          </a:p>
          <a:p>
            <a:pPr lvl="4"/>
            <a:r>
              <a:rPr lang="hr-HR" sz="2400" dirty="0" smtClean="0"/>
              <a:t>Emocionalno premještanje pokojnika i nastavak života</a:t>
            </a:r>
          </a:p>
          <a:p>
            <a:pPr lvl="5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Multiprofesionalni  interdisciplinarni pristup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Kvalitetna palijativna skrb moguća je jedino TIMSKIM radom članova različitih profesija koji međusobno surađuju i integriraju aktivnosti.</a:t>
            </a:r>
          </a:p>
          <a:p>
            <a:r>
              <a:rPr lang="hr-HR" dirty="0" smtClean="0"/>
              <a:t>Član tima je bolesnik i obitelj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Razine palijativne </a:t>
            </a:r>
            <a:r>
              <a:rPr lang="hr-HR" dirty="0" smtClean="0"/>
              <a:t>skrbi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214554"/>
            <a:ext cx="5940001" cy="34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Razmatranje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hr-HR" i="1" dirty="0" smtClean="0"/>
              <a:t>Kako zamišljate vaše umiranje: gdje, s kim, što bi činili, željeli, očekivali, čega se bojite, što vas osnažuje?</a:t>
            </a:r>
          </a:p>
          <a:p>
            <a:pPr marL="514350" indent="-514350">
              <a:buFont typeface="+mj-lt"/>
              <a:buAutoNum type="arabicPeriod"/>
            </a:pPr>
            <a:r>
              <a:rPr lang="hr-HR" i="1" dirty="0" smtClean="0"/>
              <a:t> Želite li biti informirani o vašem stanju, na koji način, koga bi željeli uz sebe?</a:t>
            </a:r>
          </a:p>
          <a:p>
            <a:pPr marL="514350" indent="-514350">
              <a:buNone/>
            </a:pPr>
            <a:endParaRPr lang="hr-HR" i="1" dirty="0" smtClean="0"/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Palijativna skrb (WHO 2002)</a:t>
            </a:r>
            <a:endParaRPr lang="en-GB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7675" indent="-382588">
              <a:lnSpc>
                <a:spcPct val="90000"/>
              </a:lnSpc>
              <a:buFont typeface="Wingdings 2" pitchFamily="18" charset="2"/>
              <a:buNone/>
            </a:pPr>
            <a:r>
              <a:rPr lang="hr-HR" sz="2400" dirty="0" smtClean="0"/>
              <a:t>      </a:t>
            </a:r>
            <a:r>
              <a:rPr lang="hr-HR" b="1" dirty="0" smtClean="0"/>
              <a:t>Palijativna skrb predstavlja pristup koji je usmjeren na poboljšanje kvalitete života bolesnika i njihovih obitelji, kada su suočeni s problemima povezanim uz bolest koja ugrožava život</a:t>
            </a:r>
          </a:p>
          <a:p>
            <a:pPr marL="447675" indent="-382588">
              <a:lnSpc>
                <a:spcPct val="90000"/>
              </a:lnSpc>
              <a:buFont typeface="Wingdings" pitchFamily="2" charset="2"/>
              <a:buChar char="§"/>
            </a:pPr>
            <a:r>
              <a:rPr lang="hr-HR" b="1" dirty="0" smtClean="0"/>
              <a:t>sprječavanjem, ranim otkrivanem,  kvalitetnim procjenjivanjem  liječenjem boli i ostalih  fizičkih simptoma, psihosocijalne patnje i duhovne patnje</a:t>
            </a:r>
          </a:p>
          <a:p>
            <a:pPr marL="447675" indent="-382588">
              <a:lnSpc>
                <a:spcPct val="90000"/>
              </a:lnSpc>
              <a:buFont typeface="Wingdings" pitchFamily="2" charset="2"/>
              <a:buChar char="§"/>
            </a:pPr>
            <a:r>
              <a:rPr lang="hr-HR" b="1" dirty="0" smtClean="0"/>
              <a:t>pomoć  tijekom žalovanja</a:t>
            </a:r>
            <a:endParaRPr lang="en-GB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Palijativna skrb...</a:t>
            </a:r>
            <a:endParaRPr lang="en-GB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…. Palijativna skrb</a:t>
            </a:r>
            <a:endParaRPr lang="en-GB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iz teorije u praksu </a:t>
            </a:r>
            <a:br>
              <a:rPr lang="hr-HR" dirty="0" smtClean="0"/>
            </a:br>
            <a:r>
              <a:rPr lang="hr-HR" dirty="0" smtClean="0"/>
              <a:t>promjena pristupa</a:t>
            </a:r>
            <a:endParaRPr lang="en-US" dirty="0"/>
          </a:p>
        </p:txBody>
      </p:sp>
      <p:pic>
        <p:nvPicPr>
          <p:cNvPr id="7" name="Content Placeholder 6" descr="plavi upitni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57422" y="1600200"/>
            <a:ext cx="4024963" cy="5031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1. Pristup umiranju i smrti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643050"/>
            <a:ext cx="4038600" cy="4525963"/>
          </a:xfrm>
        </p:spPr>
        <p:txBody>
          <a:bodyPr>
            <a:normAutofit/>
          </a:bodyPr>
          <a:lstStyle/>
          <a:p>
            <a:r>
              <a:rPr lang="hr-HR" dirty="0" smtClean="0"/>
              <a:t>Neuspjeh liječenja </a:t>
            </a:r>
          </a:p>
          <a:p>
            <a:pPr>
              <a:buNone/>
            </a:pPr>
            <a:r>
              <a:rPr lang="hr-HR" dirty="0" smtClean="0"/>
              <a:t>    Medicinski poraz</a:t>
            </a:r>
          </a:p>
          <a:p>
            <a:pPr>
              <a:buNone/>
            </a:pPr>
            <a:r>
              <a:rPr lang="hr-HR" dirty="0" smtClean="0"/>
              <a:t>	Neprirodni proces</a:t>
            </a:r>
          </a:p>
          <a:p>
            <a:pPr>
              <a:buNone/>
            </a:pPr>
            <a:r>
              <a:rPr lang="hr-HR" dirty="0" smtClean="0"/>
              <a:t>	Tko je kriv?</a:t>
            </a:r>
          </a:p>
          <a:p>
            <a:r>
              <a:rPr lang="hr-HR" dirty="0" smtClean="0"/>
              <a:t>Izbjegavanje umirućeg bolesnika </a:t>
            </a:r>
          </a:p>
          <a:p>
            <a:r>
              <a:rPr lang="hr-HR" dirty="0" smtClean="0"/>
              <a:t>Izbjegavajuće ponašanje prijatelja, kolega</a:t>
            </a:r>
          </a:p>
          <a:p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half" idx="1"/>
          </p:nvPr>
        </p:nvSpPr>
        <p:spPr>
          <a:xfrm>
            <a:off x="4500563" y="1643063"/>
            <a:ext cx="4038600" cy="452596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hr-HR" dirty="0" smtClean="0"/>
              <a:t>Prirodni dio života</a:t>
            </a:r>
          </a:p>
          <a:p>
            <a:pPr>
              <a:buNone/>
            </a:pPr>
            <a:r>
              <a:rPr lang="hr-HR" dirty="0" smtClean="0"/>
              <a:t>	Intenzivan, nehinjen, pravedan dio života</a:t>
            </a:r>
          </a:p>
          <a:p>
            <a:endParaRPr lang="hr-HR" dirty="0" smtClean="0"/>
          </a:p>
          <a:p>
            <a:r>
              <a:rPr lang="hr-HR" dirty="0" smtClean="0"/>
              <a:t>Okupljanje uz umirućeg</a:t>
            </a:r>
          </a:p>
          <a:p>
            <a:pPr>
              <a:buNone/>
            </a:pPr>
            <a:endParaRPr lang="hr-HR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Holistički pristup osobi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Bolestan organ ili biološki sustav</a:t>
            </a:r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hr-HR" dirty="0" smtClean="0"/>
              <a:t>Bolesna osoba  </a:t>
            </a:r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patnja obitelji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357818" y="2357430"/>
          <a:ext cx="3228940" cy="2525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 Promjena  ciljeva  </a:t>
            </a:r>
            <a:br>
              <a:rPr lang="hr-HR" dirty="0" smtClean="0"/>
            </a:br>
            <a:r>
              <a:rPr lang="hr-HR" dirty="0" smtClean="0"/>
              <a:t>kvantiteta         kvaliteta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Produženje življenja (kvantitet) održavanje sustava,    preživljavanje</a:t>
            </a:r>
          </a:p>
          <a:p>
            <a:endParaRPr lang="hr-HR" dirty="0" smtClean="0"/>
          </a:p>
          <a:p>
            <a:r>
              <a:rPr lang="hr-HR" dirty="0" smtClean="0"/>
              <a:t>Praćenje mjerljivim podacima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Odgađanje smrti </a:t>
            </a:r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hr-HR" dirty="0" smtClean="0"/>
              <a:t>Kvaliteta života , smanjenje sveukupne patnje</a:t>
            </a:r>
          </a:p>
          <a:p>
            <a:endParaRPr lang="hr-HR" dirty="0" smtClean="0"/>
          </a:p>
          <a:p>
            <a:r>
              <a:rPr lang="hr-HR" dirty="0" smtClean="0"/>
              <a:t>Potrebe, prioriteti, vrijednosti bolesnika</a:t>
            </a:r>
            <a:endParaRPr lang="en-US" dirty="0" smtClean="0"/>
          </a:p>
          <a:p>
            <a:endParaRPr lang="hr-HR" dirty="0" smtClean="0"/>
          </a:p>
          <a:p>
            <a:r>
              <a:rPr lang="hr-HR" dirty="0" smtClean="0"/>
              <a:t>Ne odgađa niti ubrzava smrt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429124" y="1142984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Pristup dijagnostici i liječenju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Suvišne dijagnostičke pretrage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Tehnologizacija i medikalizacija (dehumanizacija?)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hr-HR" dirty="0" smtClean="0"/>
              <a:t>Dijagnostika koja omogućava bolju </a:t>
            </a:r>
            <a:r>
              <a:rPr lang="hr-HR" smtClean="0"/>
              <a:t>kontrolu </a:t>
            </a:r>
            <a:r>
              <a:rPr lang="hr-HR" smtClean="0"/>
              <a:t>simptoma   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Sudjelovanje u donošenju odluka o daljnjim postupcima, terapiji  i liječenju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Julijana Franinović Marković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548</Words>
  <Application>Microsoft Office PowerPoint</Application>
  <PresentationFormat>On-screen Show (4:3)</PresentationFormat>
  <Paragraphs>138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PALIJATIVNI PRISTUP</vt:lpstr>
      <vt:lpstr>Palijativna skrb (WHO 2002)</vt:lpstr>
      <vt:lpstr>Palijativna skrb...</vt:lpstr>
      <vt:lpstr>…. Palijativna skrb</vt:lpstr>
      <vt:lpstr>Kako iz teorije u praksu  promjena pristupa</vt:lpstr>
      <vt:lpstr>1. Pristup umiranju i smrti</vt:lpstr>
      <vt:lpstr>2. Holistički pristup osobi</vt:lpstr>
      <vt:lpstr>3.  Promjena  ciljeva   kvantiteta         kvaliteta </vt:lpstr>
      <vt:lpstr>4. Pristup dijagnostici i liječenju </vt:lpstr>
      <vt:lpstr>5. Komunikacija, informiranost, odlučivanje</vt:lpstr>
      <vt:lpstr>6. Smanjenje patnje i kontrola simptoma   BOL</vt:lpstr>
      <vt:lpstr>7. Duševna patnja</vt:lpstr>
      <vt:lpstr>8. Duhovna patnja</vt:lpstr>
      <vt:lpstr>9. Žalovanje</vt:lpstr>
      <vt:lpstr>Multiprofesionalni  interdisciplinarni pristup</vt:lpstr>
      <vt:lpstr>Razine palijativne skrbi</vt:lpstr>
      <vt:lpstr>Razmatranje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PALIJATIVNI PRISTUP</dc:title>
  <dc:creator>Valued Acer Customer</dc:creator>
  <cp:lastModifiedBy>Mazohinda</cp:lastModifiedBy>
  <cp:revision>17</cp:revision>
  <dcterms:created xsi:type="dcterms:W3CDTF">2013-01-07T00:33:33Z</dcterms:created>
  <dcterms:modified xsi:type="dcterms:W3CDTF">2013-02-25T23:00:09Z</dcterms:modified>
</cp:coreProperties>
</file>