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10" r:id="rId2"/>
    <p:sldId id="256" r:id="rId3"/>
    <p:sldId id="265" r:id="rId4"/>
    <p:sldId id="271" r:id="rId5"/>
    <p:sldId id="276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1" r:id="rId3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47A47-8575-4DC2-8089-B6605D8837F0}" type="datetimeFigureOut">
              <a:rPr lang="hr-HR" smtClean="0"/>
              <a:pPr/>
              <a:t>29.5.2013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8DE2C-3EFF-4E4D-AC82-53B94211E40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7131" tIns="43566" rIns="87131" bIns="4356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7131" tIns="43566" rIns="87131" bIns="4356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7131" tIns="43566" rIns="87131" bIns="4356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7131" tIns="43566" rIns="87131" bIns="4356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7131" tIns="43566" rIns="87131" bIns="4356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7131" tIns="43566" rIns="87131" bIns="4356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7131" tIns="43566" rIns="87131" bIns="4356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7131" tIns="43566" rIns="87131" bIns="4356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7131" tIns="43566" rIns="87131" bIns="4356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7131" tIns="43566" rIns="87131" bIns="4356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7131" tIns="43566" rIns="87131" bIns="4356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0170-C8B7-4EAF-BA60-B4AFADBC0DBE}" type="datetimeFigureOut">
              <a:rPr lang="hr-HR" smtClean="0"/>
              <a:pPr/>
              <a:t>29.5.2013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695C-C114-4A6E-9B79-B63973E7D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0170-C8B7-4EAF-BA60-B4AFADBC0DBE}" type="datetimeFigureOut">
              <a:rPr lang="hr-HR" smtClean="0"/>
              <a:pPr/>
              <a:t>29.5.2013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695C-C114-4A6E-9B79-B63973E7D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0170-C8B7-4EAF-BA60-B4AFADBC0DBE}" type="datetimeFigureOut">
              <a:rPr lang="hr-HR" smtClean="0"/>
              <a:pPr/>
              <a:t>29.5.2013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695C-C114-4A6E-9B79-B63973E7D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7D86-2E15-4E93-831F-96E95CE8432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0170-C8B7-4EAF-BA60-B4AFADBC0DBE}" type="datetimeFigureOut">
              <a:rPr lang="hr-HR" smtClean="0"/>
              <a:pPr/>
              <a:t>29.5.2013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695C-C114-4A6E-9B79-B63973E7D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0170-C8B7-4EAF-BA60-B4AFADBC0DBE}" type="datetimeFigureOut">
              <a:rPr lang="hr-HR" smtClean="0"/>
              <a:pPr/>
              <a:t>29.5.2013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695C-C114-4A6E-9B79-B63973E7D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0170-C8B7-4EAF-BA60-B4AFADBC0DBE}" type="datetimeFigureOut">
              <a:rPr lang="hr-HR" smtClean="0"/>
              <a:pPr/>
              <a:t>29.5.2013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695C-C114-4A6E-9B79-B63973E7D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0170-C8B7-4EAF-BA60-B4AFADBC0DBE}" type="datetimeFigureOut">
              <a:rPr lang="hr-HR" smtClean="0"/>
              <a:pPr/>
              <a:t>29.5.2013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695C-C114-4A6E-9B79-B63973E7D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0170-C8B7-4EAF-BA60-B4AFADBC0DBE}" type="datetimeFigureOut">
              <a:rPr lang="hr-HR" smtClean="0"/>
              <a:pPr/>
              <a:t>29.5.2013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695C-C114-4A6E-9B79-B63973E7D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0170-C8B7-4EAF-BA60-B4AFADBC0DBE}" type="datetimeFigureOut">
              <a:rPr lang="hr-HR" smtClean="0"/>
              <a:pPr/>
              <a:t>29.5.2013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695C-C114-4A6E-9B79-B63973E7D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0170-C8B7-4EAF-BA60-B4AFADBC0DBE}" type="datetimeFigureOut">
              <a:rPr lang="hr-HR" smtClean="0"/>
              <a:pPr/>
              <a:t>29.5.2013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695C-C114-4A6E-9B79-B63973E7D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0170-C8B7-4EAF-BA60-B4AFADBC0DBE}" type="datetimeFigureOut">
              <a:rPr lang="hr-HR" smtClean="0"/>
              <a:pPr/>
              <a:t>29.5.2013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695C-C114-4A6E-9B79-B63973E7D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00170-C8B7-4EAF-BA60-B4AFADBC0DBE}" type="datetimeFigureOut">
              <a:rPr lang="hr-HR" smtClean="0"/>
              <a:pPr/>
              <a:t>29.5.2013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0695C-C114-4A6E-9B79-B63973E7D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 descr="Logo za edukaciju te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985963"/>
            <a:ext cx="910907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smtClean="0"/>
              <a:t>CT simulacija</a:t>
            </a:r>
            <a:br>
              <a:rPr lang="hr-HR" sz="4000" smtClean="0"/>
            </a:br>
            <a:r>
              <a:rPr lang="hr-HR" sz="4000" smtClean="0"/>
              <a:t>komandni stol</a:t>
            </a:r>
          </a:p>
        </p:txBody>
      </p:sp>
      <p:pic>
        <p:nvPicPr>
          <p:cNvPr id="77827" name="Picture 6" descr="PA28178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smtClean="0"/>
              <a:t>Planiranje 3D zračenja</a:t>
            </a:r>
            <a:br>
              <a:rPr lang="hr-HR" sz="4000" smtClean="0"/>
            </a:br>
            <a:r>
              <a:rPr lang="hr-HR" sz="4000" smtClean="0"/>
              <a:t>na temelju (CT-) snimaka</a:t>
            </a:r>
          </a:p>
        </p:txBody>
      </p:sp>
      <p:pic>
        <p:nvPicPr>
          <p:cNvPr id="78851" name="Picture 2" descr="F:\TMP JURETIC\PA281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Planiranje 3D zračenja</a:t>
            </a:r>
          </a:p>
        </p:txBody>
      </p:sp>
      <p:pic>
        <p:nvPicPr>
          <p:cNvPr id="79875" name="Picture 6" descr="preskripcija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4088" y="1600200"/>
            <a:ext cx="723423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Izrada 3D plana</a:t>
            </a:r>
          </a:p>
        </p:txBody>
      </p:sp>
      <p:pic>
        <p:nvPicPr>
          <p:cNvPr id="80899" name="Picture 6" descr="preskripcija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4088" y="1600200"/>
            <a:ext cx="7234237" cy="4525963"/>
          </a:xfrm>
          <a:noFill/>
        </p:spPr>
      </p:pic>
      <p:sp>
        <p:nvSpPr>
          <p:cNvPr id="80900" name="Rectangle 7"/>
          <p:cNvSpPr>
            <a:spLocks noChangeArrowheads="1"/>
          </p:cNvSpPr>
          <p:nvPr/>
        </p:nvSpPr>
        <p:spPr bwMode="auto">
          <a:xfrm>
            <a:off x="6084888" y="4652963"/>
            <a:ext cx="1079500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sz="4000" smtClean="0"/>
              <a:t>2D odredjivanje polja</a:t>
            </a:r>
            <a:br>
              <a:rPr lang="hr-HR" sz="4000" smtClean="0"/>
            </a:br>
            <a:r>
              <a:rPr lang="hr-HR" sz="3200" smtClean="0"/>
              <a:t>RTG dijaskopski aparat ili simulator</a:t>
            </a:r>
          </a:p>
        </p:txBody>
      </p:sp>
      <p:pic>
        <p:nvPicPr>
          <p:cNvPr id="81923" name="Picture 6" descr="PA2817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  <p:sp>
        <p:nvSpPr>
          <p:cNvPr id="81924" name="Rectangle 7"/>
          <p:cNvSpPr>
            <a:spLocks noChangeArrowheads="1"/>
          </p:cNvSpPr>
          <p:nvPr/>
        </p:nvSpPr>
        <p:spPr bwMode="auto">
          <a:xfrm>
            <a:off x="1619250" y="3429000"/>
            <a:ext cx="360363" cy="2873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sz="4000" smtClean="0"/>
              <a:t>2D-simulacija</a:t>
            </a:r>
            <a:br>
              <a:rPr lang="hr-HR" sz="4000" smtClean="0"/>
            </a:br>
            <a:r>
              <a:rPr lang="hr-HR" sz="3200" smtClean="0"/>
              <a:t>komandni stol</a:t>
            </a:r>
          </a:p>
        </p:txBody>
      </p:sp>
      <p:pic>
        <p:nvPicPr>
          <p:cNvPr id="82947" name="Picture 6" descr="PA28177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sz="4000" smtClean="0"/>
              <a:t>2D-simulacija</a:t>
            </a:r>
            <a:br>
              <a:rPr lang="hr-HR" sz="4000" smtClean="0"/>
            </a:br>
            <a:r>
              <a:rPr lang="hr-HR" sz="4000" smtClean="0"/>
              <a:t>planiranje zračenja dojke</a:t>
            </a:r>
          </a:p>
        </p:txBody>
      </p:sp>
      <p:pic>
        <p:nvPicPr>
          <p:cNvPr id="83971" name="Picture 6" descr="farkaš štefanija5 0303-1244(CVBS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44738" y="1600200"/>
            <a:ext cx="445293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800" smtClean="0"/>
              <a:t>Aparatura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mtClean="0"/>
          </a:p>
          <a:p>
            <a:pPr eaLnBrk="1" hangingPunct="1"/>
            <a:endParaRPr lang="hr-HR" smtClean="0"/>
          </a:p>
          <a:p>
            <a:pPr eaLnBrk="1" hangingPunct="1">
              <a:buFontTx/>
              <a:buNone/>
            </a:pPr>
            <a:r>
              <a:rPr lang="hr-HR" smtClean="0"/>
              <a:t>				teleterapija</a:t>
            </a:r>
            <a:endParaRPr lang="hr-HR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Linearni akcelerator</a:t>
            </a:r>
          </a:p>
        </p:txBody>
      </p:sp>
      <p:pic>
        <p:nvPicPr>
          <p:cNvPr id="86019" name="Picture 6" descr="PA0218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3375" y="1600200"/>
            <a:ext cx="339566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sz="4000" smtClean="0"/>
              <a:t>Glava linearnog akceleratora</a:t>
            </a:r>
            <a:br>
              <a:rPr lang="hr-HR" sz="4000" smtClean="0"/>
            </a:br>
            <a:r>
              <a:rPr lang="hr-HR" sz="4000" smtClean="0"/>
              <a:t>fotoni i elektroni</a:t>
            </a:r>
          </a:p>
        </p:txBody>
      </p:sp>
      <p:pic>
        <p:nvPicPr>
          <p:cNvPr id="87043" name="Picture 6" descr="PA021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765175"/>
            <a:ext cx="7239000" cy="2376488"/>
          </a:xfrm>
        </p:spPr>
        <p:txBody>
          <a:bodyPr/>
          <a:lstStyle/>
          <a:p>
            <a:pPr eaLnBrk="1" hangingPunct="1"/>
            <a:r>
              <a:rPr lang="hr-HR" smtClean="0"/>
              <a:t>Bol, rak i radioterapija</a:t>
            </a:r>
            <a:endParaRPr lang="hr-HR" sz="240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Namještanje bolesnika</a:t>
            </a:r>
          </a:p>
        </p:txBody>
      </p:sp>
      <p:pic>
        <p:nvPicPr>
          <p:cNvPr id="88067" name="Picture 6" descr="PA28175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Namješteni fiksirani bolesnik</a:t>
            </a:r>
          </a:p>
        </p:txBody>
      </p:sp>
      <p:pic>
        <p:nvPicPr>
          <p:cNvPr id="89091" name="Picture 6" descr="PA2817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sz="4000" smtClean="0"/>
              <a:t>Maske za fiksiranje od bolesnika u tijeku zračenja</a:t>
            </a:r>
          </a:p>
        </p:txBody>
      </p:sp>
      <p:pic>
        <p:nvPicPr>
          <p:cNvPr id="90115" name="Picture 6" descr="PA28175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sz="4000" smtClean="0"/>
              <a:t>Vrata prostorije s linearnim akceleratorom</a:t>
            </a:r>
          </a:p>
        </p:txBody>
      </p:sp>
      <p:pic>
        <p:nvPicPr>
          <p:cNvPr id="91139" name="Picture 6" descr="PA2817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Komandni stol</a:t>
            </a:r>
          </a:p>
        </p:txBody>
      </p:sp>
      <p:pic>
        <p:nvPicPr>
          <p:cNvPr id="92163" name="Picture 6" descr="PA28175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Doze zračenja (Gy)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radikalnom namjerom</a:t>
            </a:r>
          </a:p>
          <a:p>
            <a:pPr lvl="2" eaLnBrk="1" hangingPunct="1"/>
            <a:r>
              <a:rPr lang="hr-HR" smtClean="0"/>
              <a:t>60 do 70 Gy/30 do 35x</a:t>
            </a:r>
          </a:p>
          <a:p>
            <a:pPr eaLnBrk="1" hangingPunct="1"/>
            <a:r>
              <a:rPr lang="hr-HR" smtClean="0"/>
              <a:t>adjuvantna</a:t>
            </a:r>
          </a:p>
          <a:p>
            <a:pPr lvl="2" eaLnBrk="1" hangingPunct="1"/>
            <a:r>
              <a:rPr lang="hr-HR" smtClean="0"/>
              <a:t>50 do 60 Gy/25 do 30x</a:t>
            </a:r>
          </a:p>
          <a:p>
            <a:pPr lvl="2" eaLnBrk="1" hangingPunct="1"/>
            <a:endParaRPr lang="hr-HR" smtClean="0"/>
          </a:p>
          <a:p>
            <a:pPr eaLnBrk="1" hangingPunct="1"/>
            <a:r>
              <a:rPr lang="hr-HR" smtClean="0"/>
              <a:t>palijativna - razne sheme:</a:t>
            </a:r>
          </a:p>
          <a:p>
            <a:pPr lvl="2" eaLnBrk="1" hangingPunct="1"/>
            <a:r>
              <a:rPr lang="hr-HR" smtClean="0"/>
              <a:t>30 Gy/10x</a:t>
            </a:r>
          </a:p>
          <a:p>
            <a:pPr lvl="2" eaLnBrk="1" hangingPunct="1"/>
            <a:r>
              <a:rPr lang="hr-HR" smtClean="0"/>
              <a:t>24 Gy/6x</a:t>
            </a:r>
          </a:p>
          <a:p>
            <a:pPr lvl="2" eaLnBrk="1" hangingPunct="1"/>
            <a:r>
              <a:rPr lang="hr-HR" smtClean="0"/>
              <a:t>jednokratna 8 Gy/1x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hr-HR" sz="4400">
                <a:solidFill>
                  <a:schemeClr val="tx2"/>
                </a:solidFill>
                <a:latin typeface="Arial" pitchFamily="34" charset="0"/>
              </a:rPr>
              <a:t>Radioterapija boli</a:t>
            </a:r>
            <a:endParaRPr lang="hr-HR" sz="4400">
              <a:solidFill>
                <a:schemeClr val="tx2"/>
              </a:solidFill>
              <a:latin typeface="Arial CE" charset="-18"/>
            </a:endParaRP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r-HR" sz="3200">
                <a:latin typeface="Arial" pitchFamily="34" charset="0"/>
              </a:rPr>
              <a:t>najčešće kao palijativna terapija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hr-HR" sz="3200">
                <a:latin typeface="Arial" pitchFamily="34" charset="0"/>
              </a:rPr>
              <a:t>smanjiti ili ukloniti bol i ostale tegobe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hr-HR" sz="3200">
                <a:latin typeface="Arial" pitchFamily="34" charset="0"/>
              </a:rPr>
              <a:t>postići najbolju kvalitetu života za bolesnika i njegovu obitelj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hr-HR" sz="3200">
                <a:latin typeface="Arial" pitchFamily="34" charset="0"/>
              </a:rPr>
              <a:t>postići najveću moguću korist uz minimalo liječenje i obradu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hr-HR" sz="3200">
                <a:latin typeface="Arial" pitchFamily="34" charset="0"/>
              </a:rPr>
              <a:t>ne povećati morbiditet ili produžiti umiranje</a:t>
            </a:r>
            <a:endParaRPr lang="hr-HR" sz="3200">
              <a:latin typeface="Arial CE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hr-HR" sz="3600">
                <a:solidFill>
                  <a:schemeClr val="tx2"/>
                </a:solidFill>
                <a:latin typeface="Arial" pitchFamily="34" charset="0"/>
              </a:rPr>
              <a:t>Palijativna radioterapija</a:t>
            </a:r>
            <a:endParaRPr lang="hr-HR" sz="3600">
              <a:solidFill>
                <a:schemeClr val="tx2"/>
              </a:solidFill>
              <a:latin typeface="Arial CE" charset="-18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r-HR" sz="3200" b="1">
                <a:latin typeface="Arial" pitchFamily="34" charset="0"/>
              </a:rPr>
              <a:t>50% ukupne radioterapije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r-HR" sz="3200" b="1">
                <a:latin typeface="Arial" pitchFamily="34" charset="0"/>
              </a:rPr>
              <a:t>cilj radioterapije je smanjiti ili ukloniti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hr-HR" sz="2800">
                <a:latin typeface="Arial" pitchFamily="34" charset="0"/>
              </a:rPr>
              <a:t>krvarenje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hr-HR" sz="2800" smtClean="0">
                <a:latin typeface="Arial" pitchFamily="34" charset="0"/>
              </a:rPr>
              <a:t>opstrukciju </a:t>
            </a:r>
            <a:r>
              <a:rPr lang="hr-HR" sz="2800">
                <a:latin typeface="Arial" pitchFamily="34" charset="0"/>
              </a:rPr>
              <a:t>šupljeg organa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hr-HR" sz="2800">
                <a:latin typeface="Arial" pitchFamily="34" charset="0"/>
              </a:rPr>
              <a:t>neurološke tegobe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hr-HR" sz="2800">
                <a:latin typeface="Arial" pitchFamily="34" charset="0"/>
              </a:rPr>
              <a:t>oteklinu i/ili deformacije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hr-HR" sz="3200" b="1">
                <a:solidFill>
                  <a:srgbClr val="FF0000"/>
                </a:solidFill>
                <a:latin typeface="Arial" pitchFamily="34" charset="0"/>
              </a:rPr>
              <a:t>bol</a:t>
            </a:r>
            <a:endParaRPr lang="hr-HR" sz="3200" b="1">
              <a:solidFill>
                <a:srgbClr val="FF0000"/>
              </a:solidFill>
              <a:latin typeface="Arial CE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hr-HR" sz="4400">
                <a:solidFill>
                  <a:schemeClr val="tx2"/>
                </a:solidFill>
                <a:latin typeface="Arial" pitchFamily="34" charset="0"/>
              </a:rPr>
              <a:t>Radioterapija boli</a:t>
            </a:r>
            <a:endParaRPr lang="hr-HR" sz="4400">
              <a:solidFill>
                <a:schemeClr val="tx2"/>
              </a:solidFill>
              <a:latin typeface="Arial CE" charset="-18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685800" y="2095500"/>
            <a:ext cx="77724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r-HR" sz="3200">
                <a:solidFill>
                  <a:srgbClr val="FF0000"/>
                </a:solidFill>
                <a:latin typeface="Arial" pitchFamily="34" charset="0"/>
              </a:rPr>
              <a:t>koštane metastaze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r-HR" sz="3200">
                <a:latin typeface="Arial" pitchFamily="34" charset="0"/>
              </a:rPr>
              <a:t>primarni tumor u zdjelici (“zdjelična bol”)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r-HR" sz="3200">
                <a:latin typeface="Arial" pitchFamily="34" charset="0"/>
              </a:rPr>
              <a:t>gljivasti tumor na površini tijela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r-HR" sz="3200">
                <a:latin typeface="Arial" pitchFamily="34" charset="0"/>
              </a:rPr>
              <a:t>kožne metastaze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r-HR" sz="3200">
                <a:latin typeface="Arial" pitchFamily="34" charset="0"/>
              </a:rPr>
              <a:t>jetrene metastaze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r-HR" sz="3200">
                <a:latin typeface="Arial" pitchFamily="34" charset="0"/>
              </a:rPr>
              <a:t>moždane metastaze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r-HR" sz="3200">
                <a:latin typeface="Arial" pitchFamily="34" charset="0"/>
              </a:rPr>
              <a:t>tumor bronha</a:t>
            </a:r>
            <a:endParaRPr lang="hr-HR" sz="3200">
              <a:latin typeface="Arial CE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5" descr="baseocel05selimovic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84338" y="301625"/>
            <a:ext cx="6684962" cy="5640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649" y="1722438"/>
            <a:ext cx="8497887" cy="3852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0419" name="Rectangle 17"/>
          <p:cNvSpPr>
            <a:spLocks noGrp="1" noChangeArrowheads="1"/>
          </p:cNvSpPr>
          <p:nvPr>
            <p:ph type="title"/>
          </p:nvPr>
        </p:nvSpPr>
        <p:spPr>
          <a:xfrm>
            <a:off x="422275" y="76200"/>
            <a:ext cx="8470900" cy="1143000"/>
          </a:xfrm>
          <a:noFill/>
        </p:spPr>
        <p:txBody>
          <a:bodyPr/>
          <a:lstStyle/>
          <a:p>
            <a:pPr eaLnBrk="1" hangingPunct="1"/>
            <a:r>
              <a:rPr lang="hr-HR" b="1" smtClean="0"/>
              <a:t>Cilj zračenja</a:t>
            </a:r>
            <a:endParaRPr lang="en-US" b="1" smtClean="0"/>
          </a:p>
        </p:txBody>
      </p:sp>
      <p:sp>
        <p:nvSpPr>
          <p:cNvPr id="60420" name="Text Box 19" descr="Recycled paper"/>
          <p:cNvSpPr txBox="1">
            <a:spLocks noChangeArrowheads="1"/>
          </p:cNvSpPr>
          <p:nvPr/>
        </p:nvSpPr>
        <p:spPr bwMode="auto">
          <a:xfrm>
            <a:off x="261938" y="2028825"/>
            <a:ext cx="2266950" cy="147732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smtClean="0">
                <a:latin typeface="Arial" pitchFamily="34" charset="0"/>
              </a:rPr>
              <a:t>Pohraniti energiju </a:t>
            </a:r>
            <a:r>
              <a:rPr lang="hr-HR" sz="2400" b="1">
                <a:latin typeface="Arial" pitchFamily="34" charset="0"/>
              </a:rPr>
              <a:t>u </a:t>
            </a:r>
            <a:r>
              <a:rPr lang="hr-HR" sz="2400" b="1" smtClean="0">
                <a:latin typeface="Arial" pitchFamily="34" charset="0"/>
              </a:rPr>
              <a:t>ciljnom volumenu...</a:t>
            </a:r>
            <a:endParaRPr lang="en-US" sz="2400" b="1">
              <a:latin typeface="Arial" pitchFamily="34" charset="0"/>
            </a:endParaRPr>
          </a:p>
        </p:txBody>
      </p:sp>
      <p:sp>
        <p:nvSpPr>
          <p:cNvPr id="60421" name="Text Box 21" descr="Recycled paper"/>
          <p:cNvSpPr txBox="1">
            <a:spLocks noChangeArrowheads="1"/>
          </p:cNvSpPr>
          <p:nvPr/>
        </p:nvSpPr>
        <p:spPr bwMode="auto">
          <a:xfrm>
            <a:off x="5796136" y="2564905"/>
            <a:ext cx="3347864" cy="1200329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smtClean="0">
                <a:latin typeface="Arial" pitchFamily="34" charset="0"/>
              </a:rPr>
              <a:t>...bez </a:t>
            </a:r>
            <a:r>
              <a:rPr lang="hr-HR" sz="2400" b="1">
                <a:latin typeface="Arial" pitchFamily="34" charset="0"/>
              </a:rPr>
              <a:t>oštećenja okolnog </a:t>
            </a:r>
            <a:r>
              <a:rPr lang="hr-HR" sz="2400" b="1" smtClean="0">
                <a:latin typeface="Arial" pitchFamily="34" charset="0"/>
              </a:rPr>
              <a:t>zdravog tkiva!</a:t>
            </a:r>
            <a:endParaRPr lang="hr-HR" sz="2400" b="1">
              <a:latin typeface="Arial" pitchFamily="34" charset="0"/>
            </a:endParaRPr>
          </a:p>
        </p:txBody>
      </p:sp>
      <p:sp>
        <p:nvSpPr>
          <p:cNvPr id="60422" name="Freeform 24"/>
          <p:cNvSpPr>
            <a:spLocks/>
          </p:cNvSpPr>
          <p:nvPr/>
        </p:nvSpPr>
        <p:spPr bwMode="auto">
          <a:xfrm>
            <a:off x="3792662" y="4005064"/>
            <a:ext cx="995362" cy="785812"/>
          </a:xfrm>
          <a:custGeom>
            <a:avLst/>
            <a:gdLst>
              <a:gd name="T0" fmla="*/ 2147483647 w 651"/>
              <a:gd name="T1" fmla="*/ 2147483647 h 483"/>
              <a:gd name="T2" fmla="*/ 2147483647 w 651"/>
              <a:gd name="T3" fmla="*/ 2147483647 h 483"/>
              <a:gd name="T4" fmla="*/ 2147483647 w 651"/>
              <a:gd name="T5" fmla="*/ 2147483647 h 483"/>
              <a:gd name="T6" fmla="*/ 2147483647 w 651"/>
              <a:gd name="T7" fmla="*/ 2147483647 h 483"/>
              <a:gd name="T8" fmla="*/ 2147483647 w 651"/>
              <a:gd name="T9" fmla="*/ 2147483647 h 483"/>
              <a:gd name="T10" fmla="*/ 2147483647 w 651"/>
              <a:gd name="T11" fmla="*/ 2147483647 h 483"/>
              <a:gd name="T12" fmla="*/ 0 w 651"/>
              <a:gd name="T13" fmla="*/ 2147483647 h 483"/>
              <a:gd name="T14" fmla="*/ 2147483647 w 651"/>
              <a:gd name="T15" fmla="*/ 2147483647 h 483"/>
              <a:gd name="T16" fmla="*/ 2147483647 w 651"/>
              <a:gd name="T17" fmla="*/ 2147483647 h 483"/>
              <a:gd name="T18" fmla="*/ 2147483647 w 651"/>
              <a:gd name="T19" fmla="*/ 2147483647 h 483"/>
              <a:gd name="T20" fmla="*/ 2147483647 w 651"/>
              <a:gd name="T21" fmla="*/ 2147483647 h 483"/>
              <a:gd name="T22" fmla="*/ 2147483647 w 651"/>
              <a:gd name="T23" fmla="*/ 2147483647 h 483"/>
              <a:gd name="T24" fmla="*/ 2147483647 w 651"/>
              <a:gd name="T25" fmla="*/ 2147483647 h 483"/>
              <a:gd name="T26" fmla="*/ 2147483647 w 651"/>
              <a:gd name="T27" fmla="*/ 2147483647 h 483"/>
              <a:gd name="T28" fmla="*/ 2147483647 w 651"/>
              <a:gd name="T29" fmla="*/ 2147483647 h 483"/>
              <a:gd name="T30" fmla="*/ 2147483647 w 651"/>
              <a:gd name="T31" fmla="*/ 2147483647 h 483"/>
              <a:gd name="T32" fmla="*/ 2147483647 w 651"/>
              <a:gd name="T33" fmla="*/ 2147483647 h 483"/>
              <a:gd name="T34" fmla="*/ 2147483647 w 651"/>
              <a:gd name="T35" fmla="*/ 2147483647 h 483"/>
              <a:gd name="T36" fmla="*/ 2147483647 w 651"/>
              <a:gd name="T37" fmla="*/ 2147483647 h 48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51"/>
              <a:gd name="T58" fmla="*/ 0 h 483"/>
              <a:gd name="T59" fmla="*/ 651 w 651"/>
              <a:gd name="T60" fmla="*/ 483 h 48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51" h="483">
                <a:moveTo>
                  <a:pt x="81" y="26"/>
                </a:moveTo>
                <a:cubicBezTo>
                  <a:pt x="100" y="44"/>
                  <a:pt x="111" y="57"/>
                  <a:pt x="119" y="82"/>
                </a:cubicBezTo>
                <a:cubicBezTo>
                  <a:pt x="111" y="95"/>
                  <a:pt x="102" y="107"/>
                  <a:pt x="94" y="120"/>
                </a:cubicBezTo>
                <a:cubicBezTo>
                  <a:pt x="86" y="133"/>
                  <a:pt x="56" y="145"/>
                  <a:pt x="56" y="145"/>
                </a:cubicBezTo>
                <a:cubicBezTo>
                  <a:pt x="52" y="151"/>
                  <a:pt x="49" y="158"/>
                  <a:pt x="44" y="163"/>
                </a:cubicBezTo>
                <a:cubicBezTo>
                  <a:pt x="39" y="168"/>
                  <a:pt x="30" y="170"/>
                  <a:pt x="25" y="176"/>
                </a:cubicBezTo>
                <a:cubicBezTo>
                  <a:pt x="13" y="192"/>
                  <a:pt x="6" y="256"/>
                  <a:pt x="0" y="282"/>
                </a:cubicBezTo>
                <a:cubicBezTo>
                  <a:pt x="11" y="329"/>
                  <a:pt x="36" y="373"/>
                  <a:pt x="75" y="401"/>
                </a:cubicBezTo>
                <a:cubicBezTo>
                  <a:pt x="122" y="470"/>
                  <a:pt x="200" y="471"/>
                  <a:pt x="275" y="483"/>
                </a:cubicBezTo>
                <a:cubicBezTo>
                  <a:pt x="390" y="467"/>
                  <a:pt x="338" y="473"/>
                  <a:pt x="432" y="464"/>
                </a:cubicBezTo>
                <a:cubicBezTo>
                  <a:pt x="468" y="453"/>
                  <a:pt x="504" y="450"/>
                  <a:pt x="538" y="433"/>
                </a:cubicBezTo>
                <a:cubicBezTo>
                  <a:pt x="554" y="409"/>
                  <a:pt x="578" y="398"/>
                  <a:pt x="595" y="376"/>
                </a:cubicBezTo>
                <a:cubicBezTo>
                  <a:pt x="604" y="364"/>
                  <a:pt x="612" y="351"/>
                  <a:pt x="620" y="339"/>
                </a:cubicBezTo>
                <a:cubicBezTo>
                  <a:pt x="624" y="333"/>
                  <a:pt x="632" y="320"/>
                  <a:pt x="632" y="320"/>
                </a:cubicBezTo>
                <a:cubicBezTo>
                  <a:pt x="651" y="251"/>
                  <a:pt x="621" y="142"/>
                  <a:pt x="557" y="101"/>
                </a:cubicBezTo>
                <a:cubicBezTo>
                  <a:pt x="532" y="61"/>
                  <a:pt x="501" y="32"/>
                  <a:pt x="457" y="19"/>
                </a:cubicBezTo>
                <a:cubicBezTo>
                  <a:pt x="444" y="15"/>
                  <a:pt x="432" y="11"/>
                  <a:pt x="419" y="7"/>
                </a:cubicBezTo>
                <a:cubicBezTo>
                  <a:pt x="413" y="5"/>
                  <a:pt x="401" y="1"/>
                  <a:pt x="401" y="1"/>
                </a:cubicBezTo>
                <a:cubicBezTo>
                  <a:pt x="357" y="3"/>
                  <a:pt x="95" y="0"/>
                  <a:pt x="81" y="26"/>
                </a:cubicBez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0423" name="Text Box 25"/>
          <p:cNvSpPr txBox="1">
            <a:spLocks noChangeArrowheads="1"/>
          </p:cNvSpPr>
          <p:nvPr/>
        </p:nvSpPr>
        <p:spPr bwMode="auto">
          <a:xfrm>
            <a:off x="4644008" y="4509120"/>
            <a:ext cx="1514475" cy="749812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lIns="18000" tIns="36000" rIns="18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200" b="1" smtClean="0">
                <a:latin typeface="Arial" pitchFamily="34" charset="0"/>
              </a:rPr>
              <a:t>Cilj: metastaza</a:t>
            </a:r>
            <a:endParaRPr lang="en-US" sz="22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5" descr="Melanominop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84338" y="301625"/>
            <a:ext cx="6684962" cy="5640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85800" y="609600"/>
            <a:ext cx="8288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hr-HR" sz="4400">
                <a:solidFill>
                  <a:schemeClr val="tx2"/>
                </a:solidFill>
                <a:latin typeface="Arial" pitchFamily="34" charset="0"/>
              </a:rPr>
              <a:t>Bol zbog koštanih metastaza</a:t>
            </a:r>
            <a:endParaRPr lang="hr-HR" sz="4400">
              <a:solidFill>
                <a:schemeClr val="tx2"/>
              </a:solidFill>
              <a:latin typeface="Arial CE" charset="-18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685800" y="22098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hr-HR" sz="3200">
                <a:solidFill>
                  <a:srgbClr val="FF0000"/>
                </a:solidFill>
                <a:latin typeface="Arial" pitchFamily="34" charset="0"/>
              </a:rPr>
              <a:t>najčešći bolni sindrom</a:t>
            </a:r>
            <a:r>
              <a:rPr lang="hr-HR" sz="3200">
                <a:latin typeface="Arial" pitchFamily="34" charset="0"/>
              </a:rPr>
              <a:t> koji se tretira radioterapijom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hr-HR" sz="3200">
                <a:latin typeface="Arial" pitchFamily="34" charset="0"/>
              </a:rPr>
              <a:t>bolesnici imaju </a:t>
            </a:r>
            <a:r>
              <a:rPr lang="hr-HR" sz="3200">
                <a:solidFill>
                  <a:srgbClr val="FF0000"/>
                </a:solidFill>
                <a:latin typeface="Arial" pitchFamily="34" charset="0"/>
              </a:rPr>
              <a:t>duže preživljenje</a:t>
            </a:r>
            <a:r>
              <a:rPr lang="hr-HR" sz="3200">
                <a:latin typeface="Arial" pitchFamily="34" charset="0"/>
              </a:rPr>
              <a:t>, jače izražene tegobe i raniji nastup tegoba u odnosu na one sa samo visceralnim metastazama</a:t>
            </a:r>
            <a:endParaRPr lang="hr-HR" sz="3200">
              <a:latin typeface="Arial CE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mtClean="0"/>
              <a:t>Očekivano preživljenje</a:t>
            </a:r>
            <a:endParaRPr lang="hr-HR" smtClean="0">
              <a:latin typeface="Arial CE" charset="-18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36713" y="2055813"/>
            <a:ext cx="6780212" cy="114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sz="2900" smtClean="0"/>
              <a:t>medijan preživljenja s koštanim metastazama:</a:t>
            </a:r>
            <a:endParaRPr lang="hr-HR" sz="2900" smtClean="0">
              <a:latin typeface="Verdana CE" charset="-18"/>
            </a:endParaRPr>
          </a:p>
        </p:txBody>
      </p:sp>
      <p:sp>
        <p:nvSpPr>
          <p:cNvPr id="1013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2020888" y="3198813"/>
            <a:ext cx="6011862" cy="2438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sz="2500" smtClean="0"/>
              <a:t>rak prostate			29,3 mjeseca</a:t>
            </a:r>
          </a:p>
          <a:p>
            <a:pPr eaLnBrk="1" hangingPunct="1"/>
            <a:r>
              <a:rPr lang="hr-HR" sz="2500" smtClean="0"/>
              <a:t>rak dojke			22,6 mjeseci</a:t>
            </a:r>
          </a:p>
          <a:p>
            <a:pPr eaLnBrk="1" hangingPunct="1"/>
            <a:r>
              <a:rPr lang="hr-HR" sz="2500" smtClean="0"/>
              <a:t>rak bubrega			11,8 mjeseci</a:t>
            </a:r>
          </a:p>
          <a:p>
            <a:pPr eaLnBrk="1" hangingPunct="1"/>
            <a:r>
              <a:rPr lang="hr-HR" sz="2500" smtClean="0"/>
              <a:t>rak pluća			3,6 mjeseci</a:t>
            </a:r>
            <a:endParaRPr lang="hr-HR" sz="2500" smtClean="0">
              <a:latin typeface="Verdana CE" charset="-18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6364288" y="6165850"/>
            <a:ext cx="2566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hr-HR" sz="2400">
                <a:latin typeface="Arial" pitchFamily="34" charset="0"/>
              </a:rPr>
              <a:t>Harrington, 1981.</a:t>
            </a:r>
            <a:endParaRPr lang="hr-HR" sz="2400">
              <a:latin typeface="Arial CE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717550" y="990600"/>
            <a:ext cx="8424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hr-HR" sz="4400">
                <a:solidFill>
                  <a:schemeClr val="tx2"/>
                </a:solidFill>
                <a:latin typeface="Arial" pitchFamily="34" charset="0"/>
              </a:rPr>
              <a:t>Ciljni volumen zračenja</a:t>
            </a:r>
            <a:r>
              <a:rPr lang="hr-HR" sz="4400" b="1">
                <a:solidFill>
                  <a:schemeClr val="tx2"/>
                </a:solidFill>
                <a:latin typeface="Arial" pitchFamily="34" charset="0"/>
              </a:rPr>
              <a:t/>
            </a:r>
            <a:br>
              <a:rPr lang="hr-HR" sz="4400" b="1">
                <a:solidFill>
                  <a:schemeClr val="tx2"/>
                </a:solidFill>
                <a:latin typeface="Arial" pitchFamily="34" charset="0"/>
              </a:rPr>
            </a:br>
            <a:r>
              <a:rPr lang="hr-HR" sz="3200" i="1">
                <a:solidFill>
                  <a:schemeClr val="tx2"/>
                </a:solidFill>
                <a:latin typeface="Arial" pitchFamily="34" charset="0"/>
              </a:rPr>
              <a:t>Koštane metastaze</a:t>
            </a:r>
            <a:endParaRPr lang="hr-HR" sz="3200" i="1">
              <a:solidFill>
                <a:schemeClr val="tx2"/>
              </a:solidFill>
              <a:latin typeface="Arial CE" charset="-18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349375" y="2933700"/>
            <a:ext cx="64468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r-HR" sz="3200">
                <a:solidFill>
                  <a:srgbClr val="FF0000"/>
                </a:solidFill>
                <a:latin typeface="Arial" pitchFamily="34" charset="0"/>
              </a:rPr>
              <a:t>lokalno zračenje</a:t>
            </a:r>
            <a:r>
              <a:rPr lang="hr-HR" sz="3200">
                <a:latin typeface="Arial" pitchFamily="34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r-HR" sz="3200">
                <a:latin typeface="Arial" pitchFamily="34" charset="0"/>
              </a:rPr>
              <a:t>zračenje pola tijela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r-HR" sz="3200" smtClean="0">
                <a:latin typeface="Arial" pitchFamily="34" charset="0"/>
              </a:rPr>
              <a:t>radionuklidna </a:t>
            </a:r>
            <a:r>
              <a:rPr lang="hr-HR" sz="3200">
                <a:latin typeface="Arial" pitchFamily="34" charset="0"/>
              </a:rPr>
              <a:t>terapija cijelog tijela</a:t>
            </a:r>
            <a:endParaRPr lang="hr-HR" sz="3200">
              <a:latin typeface="Arial CE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717550" y="990600"/>
            <a:ext cx="8424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hr-HR" sz="4400">
                <a:solidFill>
                  <a:schemeClr val="tx2"/>
                </a:solidFill>
                <a:latin typeface="Arial" pitchFamily="34" charset="0"/>
              </a:rPr>
              <a:t>Doza zračenja</a:t>
            </a:r>
            <a:br>
              <a:rPr lang="hr-HR" sz="4400">
                <a:solidFill>
                  <a:schemeClr val="tx2"/>
                </a:solidFill>
                <a:latin typeface="Arial" pitchFamily="34" charset="0"/>
              </a:rPr>
            </a:br>
            <a:r>
              <a:rPr lang="hr-HR" sz="3200" i="1">
                <a:solidFill>
                  <a:schemeClr val="tx2"/>
                </a:solidFill>
                <a:latin typeface="Arial" pitchFamily="34" charset="0"/>
              </a:rPr>
              <a:t>Koštane metastaze</a:t>
            </a:r>
            <a:endParaRPr lang="hr-HR" sz="3200" i="1">
              <a:solidFill>
                <a:schemeClr val="tx2"/>
              </a:solidFill>
              <a:latin typeface="Arial CE" charset="-18"/>
            </a:endParaRP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965026" y="2933700"/>
            <a:ext cx="627127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r-HR" sz="3200">
                <a:latin typeface="Arial" pitchFamily="34" charset="0"/>
              </a:rPr>
              <a:t>jednokratno </a:t>
            </a:r>
            <a:r>
              <a:rPr lang="hr-HR" sz="3200" smtClean="0">
                <a:latin typeface="Arial" pitchFamily="34" charset="0"/>
              </a:rPr>
              <a:t>ili u 5-10 frakcija</a:t>
            </a:r>
            <a:endParaRPr lang="hr-HR" sz="3200">
              <a:latin typeface="Arial CE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467544" y="476672"/>
            <a:ext cx="8424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hr-HR" sz="4400">
                <a:solidFill>
                  <a:schemeClr val="tx2"/>
                </a:solidFill>
                <a:latin typeface="Arial" pitchFamily="34" charset="0"/>
              </a:rPr>
              <a:t>Učinak radioterapije</a:t>
            </a:r>
            <a:br>
              <a:rPr lang="hr-HR" sz="4400">
                <a:solidFill>
                  <a:schemeClr val="tx2"/>
                </a:solidFill>
                <a:latin typeface="Arial" pitchFamily="34" charset="0"/>
              </a:rPr>
            </a:br>
            <a:r>
              <a:rPr lang="hr-HR" sz="3200" i="1">
                <a:solidFill>
                  <a:schemeClr val="tx2"/>
                </a:solidFill>
                <a:latin typeface="Arial" pitchFamily="34" charset="0"/>
              </a:rPr>
              <a:t>Koštane metastaze</a:t>
            </a:r>
            <a:endParaRPr lang="hr-HR" sz="3200" i="1">
              <a:solidFill>
                <a:schemeClr val="tx2"/>
              </a:solidFill>
              <a:latin typeface="Arial CE" charset="-18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576263" y="1988840"/>
            <a:ext cx="799147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hr-HR" sz="3200">
                <a:latin typeface="Arial" pitchFamily="34" charset="0"/>
              </a:rPr>
              <a:t>smanjenje ili nestanak boli u 50 - 80% </a:t>
            </a:r>
            <a:r>
              <a:rPr lang="hr-HR" sz="3200" smtClean="0">
                <a:latin typeface="Arial" pitchFamily="34" charset="0"/>
              </a:rPr>
              <a:t>bolesnika</a:t>
            </a:r>
            <a:endParaRPr lang="hr-HR" sz="2400">
              <a:latin typeface="Arial" pitchFamily="34" charset="0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hr-HR" sz="3200">
                <a:latin typeface="Arial" pitchFamily="34" charset="0"/>
              </a:rPr>
              <a:t>potpuni nestanak boli u 30 - 60% </a:t>
            </a:r>
            <a:r>
              <a:rPr lang="hr-HR" sz="3200" smtClean="0">
                <a:latin typeface="Arial" pitchFamily="34" charset="0"/>
              </a:rPr>
              <a:t>bolesnika</a:t>
            </a:r>
            <a:endParaRPr lang="hr-HR" sz="3200">
              <a:latin typeface="Arial" pitchFamily="34" charset="0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hr-HR" sz="3200">
                <a:latin typeface="Arial" pitchFamily="34" charset="0"/>
              </a:rPr>
              <a:t>smanjenje boli </a:t>
            </a:r>
            <a:r>
              <a:rPr lang="hr-HR" sz="3200" smtClean="0">
                <a:latin typeface="Arial" pitchFamily="34" charset="0"/>
              </a:rPr>
              <a:t>unutar </a:t>
            </a:r>
            <a:r>
              <a:rPr lang="hr-HR" sz="3200">
                <a:latin typeface="Arial" pitchFamily="34" charset="0"/>
              </a:rPr>
              <a:t>4 - 6 tjedana s najvećim odgovorom unutar 12 </a:t>
            </a:r>
            <a:r>
              <a:rPr lang="hr-HR" sz="3200" smtClean="0">
                <a:latin typeface="Arial" pitchFamily="34" charset="0"/>
              </a:rPr>
              <a:t>tjedana</a:t>
            </a:r>
            <a:endParaRPr lang="hr-HR" sz="2400">
              <a:latin typeface="Arial CE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hr-HR" sz="2800" smtClean="0"/>
          </a:p>
          <a:p>
            <a:pPr eaLnBrk="1" hangingPunct="1">
              <a:lnSpc>
                <a:spcPct val="80000"/>
              </a:lnSpc>
            </a:pPr>
            <a:r>
              <a:rPr lang="hr-HR" sz="2800" smtClean="0"/>
              <a:t>indicira se u </a:t>
            </a:r>
            <a:r>
              <a:rPr lang="hr-HR" sz="2800" smtClean="0">
                <a:sym typeface="Symbol" pitchFamily="18" charset="2"/>
              </a:rPr>
              <a:t> 50% onkoloških bolesnika</a:t>
            </a:r>
          </a:p>
          <a:p>
            <a:pPr eaLnBrk="1" hangingPunct="1">
              <a:lnSpc>
                <a:spcPct val="80000"/>
              </a:lnSpc>
            </a:pPr>
            <a:endParaRPr lang="hr-HR" sz="2800" smtClean="0"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hr-HR" sz="2400" smtClean="0">
                <a:sym typeface="Symbol" pitchFamily="18" charset="2"/>
              </a:rPr>
              <a:t>kao samostalni th. modalitet</a:t>
            </a:r>
          </a:p>
          <a:p>
            <a:pPr eaLnBrk="1" hangingPunct="1">
              <a:lnSpc>
                <a:spcPct val="80000"/>
              </a:lnSpc>
            </a:pPr>
            <a:endParaRPr lang="hr-HR" sz="2800" smtClean="0"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hr-HR" sz="2400" smtClean="0">
                <a:sym typeface="Symbol" pitchFamily="18" charset="2"/>
              </a:rPr>
              <a:t>u kombinaciji s drugim oblicima terapije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05064"/>
            <a:ext cx="8229600" cy="1143000"/>
          </a:xfrm>
        </p:spPr>
        <p:txBody>
          <a:bodyPr/>
          <a:lstStyle/>
          <a:p>
            <a:r>
              <a:rPr lang="hr-HR" smtClean="0"/>
              <a:t>Izvorni slajdovi: Antonio Juretić</a:t>
            </a:r>
            <a:endParaRPr lang="hr-H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hr-HR" smtClean="0"/>
              <a:t>Izvori zraka</a:t>
            </a:r>
            <a:endParaRPr lang="hr-HR" smtClean="0">
              <a:latin typeface="Arial CE" charset="-1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hr-HR" smtClean="0"/>
              <a:t>iz aparata </a:t>
            </a:r>
          </a:p>
          <a:p>
            <a:pPr lvl="1" eaLnBrk="1" hangingPunct="1"/>
            <a:r>
              <a:rPr lang="hr-HR" b="1" smtClean="0"/>
              <a:t>linearni akceleratori</a:t>
            </a:r>
            <a:r>
              <a:rPr lang="hr-HR" smtClean="0"/>
              <a:t>, telekobalt mašina, gama-nož</a:t>
            </a:r>
          </a:p>
          <a:p>
            <a:pPr eaLnBrk="1" hangingPunct="1"/>
            <a:r>
              <a:rPr lang="hr-HR" smtClean="0"/>
              <a:t>iz radioaktivnih izvora (izotopi)</a:t>
            </a:r>
          </a:p>
          <a:p>
            <a:pPr eaLnBrk="1" hangingPunct="1">
              <a:buFontTx/>
              <a:buNone/>
            </a:pPr>
            <a:endParaRPr lang="hr-HR" smtClean="0"/>
          </a:p>
          <a:p>
            <a:pPr eaLnBrk="1" hangingPunct="1"/>
            <a:r>
              <a:rPr lang="hr-HR" smtClean="0"/>
              <a:t>teleterapija</a:t>
            </a:r>
          </a:p>
          <a:p>
            <a:pPr eaLnBrk="1" hangingPunct="1"/>
            <a:r>
              <a:rPr lang="hr-HR" smtClean="0"/>
              <a:t>brahiterapija</a:t>
            </a:r>
          </a:p>
          <a:p>
            <a:pPr eaLnBrk="1" hangingPunct="1"/>
            <a:r>
              <a:rPr lang="hr-HR" smtClean="0"/>
              <a:t>intersticijska terapija</a:t>
            </a:r>
            <a:endParaRPr lang="hr-HR" smtClean="0">
              <a:latin typeface="Verdana CE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mtClean="0"/>
              <a:t>Terapijska primjena ionizantnog zračenja</a:t>
            </a:r>
            <a:endParaRPr lang="hr-HR" smtClean="0">
              <a:latin typeface="Arial CE" charset="-18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endParaRPr lang="hr-HR" smtClean="0"/>
          </a:p>
          <a:p>
            <a:pPr eaLnBrk="1" hangingPunct="1">
              <a:buFontTx/>
              <a:buNone/>
            </a:pPr>
            <a:endParaRPr lang="hr-HR" smtClean="0"/>
          </a:p>
          <a:p>
            <a:pPr eaLnBrk="1" hangingPunct="1"/>
            <a:r>
              <a:rPr lang="hr-HR" smtClean="0"/>
              <a:t>tumorske stanice, u odnosu na normalne stanice, su razmjerno osjetljivije</a:t>
            </a:r>
          </a:p>
          <a:p>
            <a:pPr eaLnBrk="1" hangingPunct="1"/>
            <a:endParaRPr lang="hr-HR" smtClean="0">
              <a:latin typeface="Verdana CE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hr-HR" smtClean="0"/>
              <a:t>Nuspojave zračenja</a:t>
            </a:r>
            <a:endParaRPr lang="hr-HR" smtClean="0">
              <a:latin typeface="Arial CE" charset="-18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endParaRPr lang="hr-HR" sz="2400" smtClean="0"/>
          </a:p>
          <a:p>
            <a:pPr eaLnBrk="1" hangingPunct="1">
              <a:lnSpc>
                <a:spcPct val="120000"/>
              </a:lnSpc>
            </a:pPr>
            <a:r>
              <a:rPr lang="hr-HR" sz="2400" smtClean="0"/>
              <a:t>radioterapijsku dozu </a:t>
            </a:r>
            <a:r>
              <a:rPr lang="hr-HR" sz="2400" b="1" smtClean="0"/>
              <a:t>ograničavaju nuspojave</a:t>
            </a:r>
            <a:r>
              <a:rPr lang="hr-HR" sz="2400" smtClean="0"/>
              <a:t> uvjetovane “reakcijom” stanica zdravih tkiva i organa zbog njihovog ozračivanja tokom iradijacije tumora</a:t>
            </a:r>
          </a:p>
          <a:p>
            <a:pPr lvl="1" eaLnBrk="1" hangingPunct="1">
              <a:lnSpc>
                <a:spcPct val="120000"/>
              </a:lnSpc>
            </a:pPr>
            <a:r>
              <a:rPr lang="hr-HR" sz="2000" b="1" smtClean="0"/>
              <a:t>organi rizika </a:t>
            </a:r>
          </a:p>
          <a:p>
            <a:pPr eaLnBrk="1" hangingPunct="1">
              <a:lnSpc>
                <a:spcPct val="120000"/>
              </a:lnSpc>
            </a:pPr>
            <a:endParaRPr lang="hr-HR" sz="2400" smtClean="0"/>
          </a:p>
          <a:p>
            <a:pPr eaLnBrk="1" hangingPunct="1">
              <a:lnSpc>
                <a:spcPct val="120000"/>
              </a:lnSpc>
            </a:pPr>
            <a:r>
              <a:rPr lang="hr-HR" sz="2400" smtClean="0"/>
              <a:t>nuspojave</a:t>
            </a:r>
          </a:p>
          <a:p>
            <a:pPr lvl="1" eaLnBrk="1" hangingPunct="1">
              <a:lnSpc>
                <a:spcPct val="120000"/>
              </a:lnSpc>
            </a:pPr>
            <a:r>
              <a:rPr lang="hr-HR" sz="2000" smtClean="0"/>
              <a:t>rane ili kasne</a:t>
            </a:r>
            <a:endParaRPr lang="hr-HR" sz="2000" smtClean="0">
              <a:latin typeface="Verdana CE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smtClean="0"/>
              <a:t>Npr., rak pluća i organi rizika (OAR)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43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2000" b="1" smtClean="0"/>
              <a:t>doza</a:t>
            </a:r>
            <a:r>
              <a:rPr lang="hr-HR" sz="2000" smtClean="0"/>
              <a:t> (frakcioniranje x vrijeme)</a:t>
            </a:r>
            <a:endParaRPr lang="hr-HR" sz="1800" smtClean="0"/>
          </a:p>
          <a:p>
            <a:pPr eaLnBrk="1" hangingPunct="1">
              <a:lnSpc>
                <a:spcPct val="80000"/>
              </a:lnSpc>
            </a:pPr>
            <a:endParaRPr lang="hr-HR" sz="1800" b="1" smtClean="0"/>
          </a:p>
          <a:p>
            <a:pPr eaLnBrk="1" hangingPunct="1">
              <a:lnSpc>
                <a:spcPct val="80000"/>
              </a:lnSpc>
            </a:pPr>
            <a:r>
              <a:rPr lang="hr-HR" sz="1800" b="1" smtClean="0"/>
              <a:t>zdrava pluća</a:t>
            </a:r>
            <a:r>
              <a:rPr lang="hr-HR" sz="1800" smtClean="0"/>
              <a:t> - pneumonitis, plućna fibroza</a:t>
            </a:r>
          </a:p>
          <a:p>
            <a:pPr eaLnBrk="1" hangingPunct="1">
              <a:lnSpc>
                <a:spcPct val="80000"/>
              </a:lnSpc>
            </a:pPr>
            <a:endParaRPr lang="hr-HR" sz="1800" smtClean="0"/>
          </a:p>
          <a:p>
            <a:pPr eaLnBrk="1" hangingPunct="1">
              <a:lnSpc>
                <a:spcPct val="80000"/>
              </a:lnSpc>
            </a:pPr>
            <a:r>
              <a:rPr lang="hr-HR" sz="1800" b="1" smtClean="0"/>
              <a:t>leđna moždina</a:t>
            </a:r>
            <a:r>
              <a:rPr lang="hr-HR" sz="1800" smtClean="0"/>
              <a:t> - mijelitis, paraliza</a:t>
            </a:r>
          </a:p>
          <a:p>
            <a:pPr eaLnBrk="1" hangingPunct="1">
              <a:lnSpc>
                <a:spcPct val="80000"/>
              </a:lnSpc>
            </a:pPr>
            <a:endParaRPr lang="hr-HR" sz="1400" smtClean="0"/>
          </a:p>
          <a:p>
            <a:pPr eaLnBrk="1" hangingPunct="1">
              <a:lnSpc>
                <a:spcPct val="80000"/>
              </a:lnSpc>
            </a:pPr>
            <a:r>
              <a:rPr lang="hr-HR" sz="1800" b="1" smtClean="0"/>
              <a:t>srce</a:t>
            </a:r>
            <a:r>
              <a:rPr lang="hr-HR" sz="1800" smtClean="0"/>
              <a:t> - perikarditis, miopatija, CAD</a:t>
            </a:r>
          </a:p>
          <a:p>
            <a:pPr eaLnBrk="1" hangingPunct="1">
              <a:lnSpc>
                <a:spcPct val="80000"/>
              </a:lnSpc>
            </a:pPr>
            <a:endParaRPr lang="hr-HR" sz="1800" smtClean="0"/>
          </a:p>
          <a:p>
            <a:pPr eaLnBrk="1" hangingPunct="1">
              <a:lnSpc>
                <a:spcPct val="80000"/>
              </a:lnSpc>
            </a:pPr>
            <a:r>
              <a:rPr lang="hr-HR" sz="1800" b="1" smtClean="0"/>
              <a:t>jednjak</a:t>
            </a:r>
            <a:r>
              <a:rPr lang="hr-HR" sz="1800" smtClean="0"/>
              <a:t> – striktura/stenoza, fistule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Zračenje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2200" b="1" smtClean="0"/>
              <a:t>indiciranje</a:t>
            </a:r>
            <a:r>
              <a:rPr lang="hr-HR" sz="2200" smtClean="0"/>
              <a:t> – </a:t>
            </a:r>
            <a:r>
              <a:rPr lang="hr-HR" sz="2200" b="1" smtClean="0"/>
              <a:t>onkolog</a:t>
            </a:r>
            <a:r>
              <a:rPr lang="hr-HR" sz="2200" smtClean="0"/>
              <a:t> (multidisciplinarni tim)</a:t>
            </a:r>
          </a:p>
          <a:p>
            <a:pPr eaLnBrk="1" hangingPunct="1">
              <a:lnSpc>
                <a:spcPct val="80000"/>
              </a:lnSpc>
            </a:pPr>
            <a:endParaRPr lang="hr-HR" sz="2200" smtClean="0"/>
          </a:p>
          <a:p>
            <a:pPr eaLnBrk="1" hangingPunct="1">
              <a:lnSpc>
                <a:spcPct val="80000"/>
              </a:lnSpc>
            </a:pPr>
            <a:r>
              <a:rPr lang="hr-HR" sz="2200" b="1" smtClean="0"/>
              <a:t>planiranje</a:t>
            </a:r>
            <a:r>
              <a:rPr lang="hr-HR" sz="2200" smtClean="0"/>
              <a:t> („simulacija”) zračenja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000" b="1" smtClean="0"/>
              <a:t>tim: onkolog, dipl. ing. medicinske fizike, drugi kadrovi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000" smtClean="0"/>
              <a:t>2D (RTG dijaskopija), 3D (CT-simulator)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000" b="1" smtClean="0"/>
              <a:t>izrada</a:t>
            </a:r>
            <a:r>
              <a:rPr lang="hr-HR" sz="2000" smtClean="0"/>
              <a:t> (software)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000" smtClean="0"/>
              <a:t>onkolog: određivanje ciljnog volumena (GTV, CTV, PTV),  doza zračenja, aparata za zračenje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000" smtClean="0"/>
              <a:t>fizičar: izrada (ponuda) mogućih snopova zračenja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000" smtClean="0"/>
              <a:t>onkolog: odabir snopova zračenja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000" smtClean="0"/>
              <a:t>onkološki tim: provjera i potvrđivanje</a:t>
            </a:r>
          </a:p>
          <a:p>
            <a:pPr eaLnBrk="1" hangingPunct="1">
              <a:lnSpc>
                <a:spcPct val="80000"/>
              </a:lnSpc>
            </a:pPr>
            <a:endParaRPr lang="hr-HR" sz="2200" smtClean="0"/>
          </a:p>
          <a:p>
            <a:pPr eaLnBrk="1" hangingPunct="1">
              <a:lnSpc>
                <a:spcPct val="80000"/>
              </a:lnSpc>
            </a:pPr>
            <a:r>
              <a:rPr lang="hr-HR" sz="2200" b="1" smtClean="0"/>
              <a:t>provođenje</a:t>
            </a:r>
            <a:r>
              <a:rPr lang="hr-HR" sz="2200" smtClean="0"/>
              <a:t> zračenja i kontrola polja i bolesnika</a:t>
            </a:r>
          </a:p>
          <a:p>
            <a:pPr eaLnBrk="1" hangingPunct="1">
              <a:lnSpc>
                <a:spcPct val="80000"/>
              </a:lnSpc>
            </a:pPr>
            <a:endParaRPr lang="hr-HR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CT-simulator</a:t>
            </a:r>
          </a:p>
        </p:txBody>
      </p:sp>
      <p:pic>
        <p:nvPicPr>
          <p:cNvPr id="76803" name="Picture 6" descr="Kaic Kresimir,194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  <p:sp>
        <p:nvSpPr>
          <p:cNvPr id="76804" name="Oval 9"/>
          <p:cNvSpPr>
            <a:spLocks noChangeArrowheads="1"/>
          </p:cNvSpPr>
          <p:nvPr/>
        </p:nvSpPr>
        <p:spPr bwMode="auto">
          <a:xfrm>
            <a:off x="3059113" y="3500438"/>
            <a:ext cx="360362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D0E8E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D0E8E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494</Words>
  <Application>Microsoft Office PowerPoint</Application>
  <PresentationFormat>On-screen Show (4:3)</PresentationFormat>
  <Paragraphs>125</Paragraphs>
  <Slides>37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Bol, rak i radioterapija</vt:lpstr>
      <vt:lpstr>Cilj zračenja</vt:lpstr>
      <vt:lpstr>Izvori zraka</vt:lpstr>
      <vt:lpstr>Terapijska primjena ionizantnog zračenja</vt:lpstr>
      <vt:lpstr>Nuspojave zračenja</vt:lpstr>
      <vt:lpstr>Npr., rak pluća i organi rizika (OAR)</vt:lpstr>
      <vt:lpstr>Zračenje</vt:lpstr>
      <vt:lpstr>CT-simulator</vt:lpstr>
      <vt:lpstr>CT simulacija komandni stol</vt:lpstr>
      <vt:lpstr>Planiranje 3D zračenja na temelju (CT-) snimaka</vt:lpstr>
      <vt:lpstr>Planiranje 3D zračenja</vt:lpstr>
      <vt:lpstr>Izrada 3D plana</vt:lpstr>
      <vt:lpstr>2D odredjivanje polja RTG dijaskopski aparat ili simulator</vt:lpstr>
      <vt:lpstr>2D-simulacija komandni stol</vt:lpstr>
      <vt:lpstr>2D-simulacija planiranje zračenja dojke</vt:lpstr>
      <vt:lpstr>Aparatura</vt:lpstr>
      <vt:lpstr>Linearni akcelerator</vt:lpstr>
      <vt:lpstr>Glava linearnog akceleratora fotoni i elektroni</vt:lpstr>
      <vt:lpstr>Namještanje bolesnika</vt:lpstr>
      <vt:lpstr>Namješteni fiksirani bolesnik</vt:lpstr>
      <vt:lpstr>Maske za fiksiranje od bolesnika u tijeku zračenja</vt:lpstr>
      <vt:lpstr>Vrata prostorije s linearnim akceleratorom</vt:lpstr>
      <vt:lpstr>Komandni stol</vt:lpstr>
      <vt:lpstr>Doze zračenja (Gy)</vt:lpstr>
      <vt:lpstr>Slide 26</vt:lpstr>
      <vt:lpstr>Slide 27</vt:lpstr>
      <vt:lpstr>Slide 28</vt:lpstr>
      <vt:lpstr>Slide 29</vt:lpstr>
      <vt:lpstr>Slide 30</vt:lpstr>
      <vt:lpstr>Slide 31</vt:lpstr>
      <vt:lpstr>Očekivano preživljenje</vt:lpstr>
      <vt:lpstr>Slide 33</vt:lpstr>
      <vt:lpstr>Slide 34</vt:lpstr>
      <vt:lpstr>Slide 35</vt:lpstr>
      <vt:lpstr>Slide 36</vt:lpstr>
      <vt:lpstr>Izvorni slajdovi: Antonio Juretić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Bol, rak i radioterapija</dc:title>
  <dc:creator>Mazohinda</dc:creator>
  <cp:lastModifiedBy>Mazohinda</cp:lastModifiedBy>
  <cp:revision>6</cp:revision>
  <dcterms:created xsi:type="dcterms:W3CDTF">2013-03-01T19:44:36Z</dcterms:created>
  <dcterms:modified xsi:type="dcterms:W3CDTF">2013-05-29T18:48:12Z</dcterms:modified>
</cp:coreProperties>
</file>