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6"/>
  </p:notesMasterIdLst>
  <p:sldIdLst>
    <p:sldId id="279" r:id="rId2"/>
    <p:sldId id="256" r:id="rId3"/>
    <p:sldId id="257" r:id="rId4"/>
    <p:sldId id="258" r:id="rId5"/>
    <p:sldId id="277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8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29DE2A9-9CDF-4245-AF21-FE62CB6585EC}" type="datetimeFigureOut">
              <a:rPr lang="hr-HR"/>
              <a:pPr>
                <a:defRPr/>
              </a:pPr>
              <a:t>29.5.2013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noProof="0" smtClean="0"/>
              <a:t>Uredite stilove teksta matrice</a:t>
            </a:r>
          </a:p>
          <a:p>
            <a:pPr lvl="1"/>
            <a:r>
              <a:rPr lang="hr-HR" noProof="0" smtClean="0"/>
              <a:t>Druga razina</a:t>
            </a:r>
          </a:p>
          <a:p>
            <a:pPr lvl="2"/>
            <a:r>
              <a:rPr lang="hr-HR" noProof="0" smtClean="0"/>
              <a:t>Treća razina</a:t>
            </a:r>
          </a:p>
          <a:p>
            <a:pPr lvl="3"/>
            <a:r>
              <a:rPr lang="hr-HR" noProof="0" smtClean="0"/>
              <a:t>Četvrta razina</a:t>
            </a:r>
          </a:p>
          <a:p>
            <a:pPr lvl="4"/>
            <a:r>
              <a:rPr lang="hr-HR" noProof="0" smtClean="0"/>
              <a:t>Peta razina</a:t>
            </a:r>
            <a:endParaRPr lang="hr-HR" noProof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5221498-5CA6-4977-B8AC-AEE5D3E8830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 trokut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upa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Prostoručno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Prostoručno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hr-HR" smtClean="0"/>
              <a:t>Uredite stil podnaslova matrice</a:t>
            </a:r>
            <a:endParaRPr lang="en-US"/>
          </a:p>
        </p:txBody>
      </p:sp>
      <p:sp>
        <p:nvSpPr>
          <p:cNvPr id="11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38AE2D4-7BCA-4827-AC1A-57B7A85C2D49}" type="datetimeFigureOut">
              <a:rPr lang="hr-HR"/>
              <a:pPr>
                <a:defRPr/>
              </a:pPr>
              <a:t>29.5.2013</a:t>
            </a:fld>
            <a:endParaRPr lang="hr-HR"/>
          </a:p>
        </p:txBody>
      </p:sp>
      <p:sp>
        <p:nvSpPr>
          <p:cNvPr id="12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13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9AEB4F4-24E0-498A-B602-A5C97A9921B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D5DD2-FD9D-4861-83D5-B8CE67F4E53E}" type="datetimeFigureOut">
              <a:rPr lang="hr-HR"/>
              <a:pPr>
                <a:defRPr/>
              </a:pPr>
              <a:t>29.5.2013</a:t>
            </a:fld>
            <a:endParaRPr lang="hr-HR"/>
          </a:p>
        </p:txBody>
      </p:sp>
      <p:sp>
        <p:nvSpPr>
          <p:cNvPr id="5" name="Rezervirano mjesto podnožj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C8277-6217-4C47-8BD4-FEE38297D2A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08CD9-224A-4707-8CD2-9901B83DF447}" type="datetimeFigureOut">
              <a:rPr lang="hr-HR"/>
              <a:pPr>
                <a:defRPr/>
              </a:pPr>
              <a:t>29.5.2013</a:t>
            </a:fld>
            <a:endParaRPr lang="hr-HR"/>
          </a:p>
        </p:txBody>
      </p:sp>
      <p:sp>
        <p:nvSpPr>
          <p:cNvPr id="5" name="Rezervirano mjesto podnožj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91EA4-7DB1-4D12-BF30-5656DA74512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4" name="Rezervirano mjesto datum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09300-1FBC-4B6A-A6B5-0F9F2DC56792}" type="datetimeFigureOut">
              <a:rPr lang="hr-HR"/>
              <a:pPr>
                <a:defRPr/>
              </a:pPr>
              <a:t>29.5.2013</a:t>
            </a:fld>
            <a:endParaRPr lang="hr-HR"/>
          </a:p>
        </p:txBody>
      </p:sp>
      <p:sp>
        <p:nvSpPr>
          <p:cNvPr id="5" name="Rezervirano mjesto podnožj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7F270-0773-42B7-86C7-55C695CA040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Ševron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Ševron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5461D90-2AB3-412E-A485-CD54EB9BD5AD}" type="datetimeFigureOut">
              <a:rPr lang="hr-HR"/>
              <a:pPr>
                <a:defRPr/>
              </a:pPr>
              <a:t>29.5.2013</a:t>
            </a:fld>
            <a:endParaRPr lang="hr-HR"/>
          </a:p>
        </p:txBody>
      </p:sp>
      <p:sp>
        <p:nvSpPr>
          <p:cNvPr id="7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8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BAC5701-2322-43E4-8BD6-3DF2E86BDC4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77C349A-4578-435A-8E75-38057E2C85AE}" type="datetimeFigureOut">
              <a:rPr lang="hr-HR"/>
              <a:pPr>
                <a:defRPr/>
              </a:pPr>
              <a:t>29.5.2013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E41F576-34B3-4D40-ABC6-6689900D0F3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0B09749-5290-4DC4-A2AD-846FD190A5BF}" type="datetimeFigureOut">
              <a:rPr lang="hr-HR"/>
              <a:pPr>
                <a:defRPr/>
              </a:pPr>
              <a:t>29.5.2013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088D316-70F0-4BFA-8F78-D388780DDD5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A1CEDE1-6CF2-4839-A1B6-C2EAF8D52FDA}" type="datetimeFigureOut">
              <a:rPr lang="hr-HR"/>
              <a:pPr>
                <a:defRPr/>
              </a:pPr>
              <a:t>29.5.2013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A493A77-F080-42D4-940B-5FE4D41BEA2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E26D1-EA8A-4DAB-88B1-03C8479D9276}" type="datetimeFigureOut">
              <a:rPr lang="hr-HR"/>
              <a:pPr>
                <a:defRPr/>
              </a:pPr>
              <a:t>29.5.2013</a:t>
            </a:fld>
            <a:endParaRPr lang="hr-HR"/>
          </a:p>
        </p:txBody>
      </p:sp>
      <p:sp>
        <p:nvSpPr>
          <p:cNvPr id="3" name="Rezervirano mjesto podnožj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zervirano mjesto broja slajd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7CC79-AC6C-47AF-8096-D5E62A05DE3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06D3FE4-4DF5-40B1-9B02-A26D59A7BE82}" type="datetimeFigureOut">
              <a:rPr lang="hr-HR"/>
              <a:pPr>
                <a:defRPr/>
              </a:pPr>
              <a:t>29.5.2013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C5E2F86-3301-4A59-8A6F-B6F855C6232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ručno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Prostoručno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Ševron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Ševron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hr-HR" noProof="0" smtClean="0"/>
              <a:t>Kliknite ikonu da biste dodali  sliku</a:t>
            </a:r>
            <a:endParaRPr lang="en-US" noProof="0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11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C7AA89F-3A65-4FF0-BE95-B7AE111643FE}" type="datetimeFigureOut">
              <a:rPr lang="hr-HR"/>
              <a:pPr>
                <a:defRPr/>
              </a:pPr>
              <a:t>29.5.2013</a:t>
            </a:fld>
            <a:endParaRPr lang="hr-HR"/>
          </a:p>
        </p:txBody>
      </p:sp>
      <p:sp>
        <p:nvSpPr>
          <p:cNvPr id="12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13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E649C77-9F0F-42F6-9E52-3DF3E56CB6D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1033" name="Rezervirano mjesto teksta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smtClean="0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CB76B18-04B6-403F-8908-E318CA5D40A9}" type="datetimeFigureOut">
              <a:rPr lang="hr-HR"/>
              <a:pPr>
                <a:defRPr/>
              </a:pPr>
              <a:t>29.5.2013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1CE5B14E-F3C1-4BDB-9C69-7E3222FCE1D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79" r:id="rId2"/>
    <p:sldLayoutId id="2147483781" r:id="rId3"/>
    <p:sldLayoutId id="2147483782" r:id="rId4"/>
    <p:sldLayoutId id="2147483783" r:id="rId5"/>
    <p:sldLayoutId id="2147483784" r:id="rId6"/>
    <p:sldLayoutId id="2147483778" r:id="rId7"/>
    <p:sldLayoutId id="2147483785" r:id="rId8"/>
    <p:sldLayoutId id="2147483786" r:id="rId9"/>
    <p:sldLayoutId id="2147483777" r:id="rId10"/>
    <p:sldLayoutId id="214748377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4.jpeg"/><Relationship Id="rId7" Type="http://schemas.openxmlformats.org/officeDocument/2006/relationships/hyperlink" Target="http://www.google.hr/imgres?imgurl=http://www.ordinacija.hr/repository/images/_variations/4/8/4809b9a7a5fa7f4bfa5ae219750490ea_content_medium.jpg&amp;imgrefurl=http://www.ordinacija.hr/zdravlje/maligne-bolesti/imunoloske-stanice-predvidaju-uspjeh-lijecenja-raka-glave-i-vrata/&amp;usg=__X85_X0aVQZ01gRGCW1A7j5s9tsk=&amp;h=235&amp;w=295&amp;sz=28&amp;hl=hr&amp;start=20&amp;zoom=1&amp;um=1&amp;itbs=1&amp;tbnid=gWN93r4V47KgGM:&amp;tbnh=92&amp;tbnw=115&amp;prev=/images?q=tumori+glave+i+vrata&amp;um=1&amp;hl=hr&amp;sa=G&amp;rlz=1W1ADSA_en&amp;tbs=isch:1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hyperlink" Target="http://s297.photobucket.com/albums/mm214/Colonia-tino/milinovic/?action=view&amp;current=Picture046.jpg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18" name="Picture 3" descr="Logo za edukaciju te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" y="1985963"/>
            <a:ext cx="9109075" cy="259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>
                <a:solidFill>
                  <a:srgbClr val="0099FF"/>
                </a:solidFill>
              </a:rPr>
              <a:t>TERAPIJA KAŠLJA </a:t>
            </a:r>
          </a:p>
          <a:p>
            <a:r>
              <a:rPr lang="hr-HR" smtClean="0"/>
              <a:t>Medikamentna – ovisno o uzroku – antibiotici, bronhodilatatori, diuretici, antitusici, ekspektoransi, anksiolitici, opioidi, kortikosteroidi</a:t>
            </a:r>
          </a:p>
          <a:p>
            <a:r>
              <a:rPr lang="hr-HR" smtClean="0"/>
              <a:t>Nemedikamentna – inhalacije, fizikalna terapija (vježbe disanja, posturalna drenaža)</a:t>
            </a: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r-HR" sz="3600" dirty="0" smtClean="0"/>
              <a:t>Respiratorni simptomi</a:t>
            </a:r>
            <a:endParaRPr lang="hr-H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>
                <a:solidFill>
                  <a:srgbClr val="0099FF"/>
                </a:solidFill>
              </a:rPr>
              <a:t>ŠTUCANJE</a:t>
            </a:r>
            <a:r>
              <a:rPr lang="hr-HR" smtClean="0"/>
              <a:t> – povezuje sve tri grupe neugodnih simptoma</a:t>
            </a:r>
          </a:p>
          <a:p>
            <a:r>
              <a:rPr lang="hr-HR" smtClean="0">
                <a:solidFill>
                  <a:srgbClr val="0099FF"/>
                </a:solidFill>
              </a:rPr>
              <a:t>UZROCI </a:t>
            </a:r>
            <a:r>
              <a:rPr lang="hr-HR" smtClean="0"/>
              <a:t>– iritacija grana n. vagusa, n. frenicusa, i CNS – a (očituju se poremećajima u probavnom sistemu, respiratornom sistemu, a mogu biti i psihogeni razlozi </a:t>
            </a: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r-HR" sz="3600" dirty="0" smtClean="0"/>
              <a:t>Respiratorni simptomi</a:t>
            </a:r>
            <a:endParaRPr lang="hr-H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>
                <a:solidFill>
                  <a:srgbClr val="0099FF"/>
                </a:solidFill>
              </a:rPr>
              <a:t>TERAPIJA ŠTUCANJA</a:t>
            </a:r>
          </a:p>
          <a:p>
            <a:r>
              <a:rPr lang="hr-HR" smtClean="0"/>
              <a:t>Medikamentno liječenje – antacidi, metoklopramid, baklofen, neuroleptici (klorpromazin i haloperidol), antikonvulzivi</a:t>
            </a:r>
          </a:p>
          <a:p>
            <a:r>
              <a:rPr lang="hr-HR" smtClean="0"/>
              <a:t>Nemedikamentno liječenje – faringealna stimulacija, povisivanje CO2 u krvi</a:t>
            </a: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r-HR" sz="3600" dirty="0" smtClean="0"/>
              <a:t>Respiratorni simptomi</a:t>
            </a:r>
            <a:endParaRPr lang="hr-H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>
                <a:solidFill>
                  <a:srgbClr val="0099FF"/>
                </a:solidFill>
              </a:rPr>
              <a:t>„SUHA USTA” </a:t>
            </a:r>
            <a:r>
              <a:rPr lang="hr-HR" dirty="0" smtClean="0"/>
              <a:t>– čest problem, koji otežava, a ponekad i onemogućava normalno uzimanje hrane i tekućine, uzrokuje smetnje apetita i otežava govor.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>
                <a:solidFill>
                  <a:srgbClr val="0099FF"/>
                </a:solidFill>
              </a:rPr>
              <a:t>UZROCI RAZLIČITI </a:t>
            </a:r>
            <a:r>
              <a:rPr lang="hr-HR" dirty="0" smtClean="0"/>
              <a:t>– uzimanje </a:t>
            </a:r>
            <a:r>
              <a:rPr lang="hr-HR" dirty="0" err="1" smtClean="0"/>
              <a:t>ljekova</a:t>
            </a:r>
            <a:r>
              <a:rPr lang="hr-HR" dirty="0" smtClean="0"/>
              <a:t> (</a:t>
            </a:r>
            <a:r>
              <a:rPr lang="hr-HR" dirty="0" err="1" smtClean="0"/>
              <a:t>antiholinergici</a:t>
            </a:r>
            <a:r>
              <a:rPr lang="hr-HR" dirty="0" smtClean="0"/>
              <a:t>, diuretici), premali unos tekućine, disanje na usta, lokacija malignog procesa itd.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>
                <a:solidFill>
                  <a:srgbClr val="0099FF"/>
                </a:solidFill>
              </a:rPr>
              <a:t>TERAPIJA </a:t>
            </a:r>
            <a:r>
              <a:rPr lang="hr-HR" dirty="0" smtClean="0"/>
              <a:t>– rutinska njega usne šupljine, dostatni unos tekućine, liječenje infekcija, promjena </a:t>
            </a:r>
            <a:r>
              <a:rPr lang="hr-HR" dirty="0" err="1" smtClean="0"/>
              <a:t>medikamentne</a:t>
            </a:r>
            <a:r>
              <a:rPr lang="hr-HR" dirty="0" smtClean="0"/>
              <a:t> terapije, stomatološke intervencije</a:t>
            </a:r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r-HR" sz="3600" dirty="0" smtClean="0"/>
              <a:t>Gastrointestinalni simptomi</a:t>
            </a:r>
            <a:endParaRPr lang="hr-H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>
                <a:solidFill>
                  <a:srgbClr val="0099FF"/>
                </a:solidFill>
              </a:rPr>
              <a:t>MUČNINA I POVRAĆANJE </a:t>
            </a:r>
            <a:r>
              <a:rPr lang="hr-HR" dirty="0" smtClean="0"/>
              <a:t>– uzroci različiti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/>
              <a:t>Kemoterapija, radioterapija, uzeti lijekovi, promjene u probavnom traktu koje onemogućavaju normalnu pasažu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/>
              <a:t>Osjetljivost bolesnika na izgled i miris hrane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>
                <a:solidFill>
                  <a:srgbClr val="0099FF"/>
                </a:solidFill>
              </a:rPr>
              <a:t>TERAPIJA</a:t>
            </a:r>
            <a:r>
              <a:rPr lang="hr-HR" dirty="0" smtClean="0"/>
              <a:t> – </a:t>
            </a:r>
            <a:r>
              <a:rPr lang="hr-HR" dirty="0" err="1" smtClean="0"/>
              <a:t>medikamentna</a:t>
            </a:r>
            <a:r>
              <a:rPr lang="hr-HR" dirty="0" smtClean="0"/>
              <a:t> – </a:t>
            </a:r>
            <a:r>
              <a:rPr lang="hr-HR" dirty="0" err="1" smtClean="0"/>
              <a:t>antiemetici</a:t>
            </a:r>
            <a:r>
              <a:rPr lang="hr-HR" dirty="0" smtClean="0"/>
              <a:t>, </a:t>
            </a:r>
            <a:r>
              <a:rPr lang="hr-HR" dirty="0" err="1" smtClean="0"/>
              <a:t>neuroleptici</a:t>
            </a:r>
            <a:r>
              <a:rPr lang="hr-HR" dirty="0" smtClean="0"/>
              <a:t>, antihistaminici, </a:t>
            </a:r>
            <a:r>
              <a:rPr lang="hr-HR" dirty="0" err="1" smtClean="0"/>
              <a:t>prokinetici</a:t>
            </a:r>
            <a:r>
              <a:rPr lang="hr-HR" dirty="0" smtClean="0"/>
              <a:t>, </a:t>
            </a:r>
            <a:r>
              <a:rPr lang="hr-HR" dirty="0" err="1" smtClean="0"/>
              <a:t>kortikosteroidi</a:t>
            </a:r>
            <a:r>
              <a:rPr lang="hr-HR" dirty="0" smtClean="0"/>
              <a:t>, </a:t>
            </a:r>
            <a:r>
              <a:rPr lang="hr-HR" dirty="0" err="1" smtClean="0"/>
              <a:t>benzodiazepini</a:t>
            </a:r>
            <a:r>
              <a:rPr lang="hr-HR" dirty="0" smtClean="0"/>
              <a:t> itd.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err="1" smtClean="0"/>
              <a:t>Nemedikamentna</a:t>
            </a:r>
            <a:r>
              <a:rPr lang="hr-HR" dirty="0" smtClean="0"/>
              <a:t> – uređenje okoline, serviranje hrane na bolesniku prihvatljiv način itd.</a:t>
            </a:r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r-HR" sz="3600" dirty="0" smtClean="0"/>
              <a:t>Gastrointestinalni simptomi</a:t>
            </a:r>
            <a:endParaRPr lang="hr-H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>
                <a:solidFill>
                  <a:srgbClr val="0099FF"/>
                </a:solidFill>
              </a:rPr>
              <a:t>OPSTIPACIJA </a:t>
            </a:r>
            <a:r>
              <a:rPr lang="hr-HR" dirty="0" smtClean="0"/>
              <a:t>– smanjeni broj stolica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>
                <a:solidFill>
                  <a:srgbClr val="0099FF"/>
                </a:solidFill>
              </a:rPr>
              <a:t>UZROCI RAZLIČITI </a:t>
            </a:r>
            <a:r>
              <a:rPr lang="hr-HR" dirty="0" smtClean="0"/>
              <a:t>– </a:t>
            </a:r>
            <a:r>
              <a:rPr lang="hr-HR" dirty="0" err="1" smtClean="0"/>
              <a:t>medikamentna</a:t>
            </a:r>
            <a:r>
              <a:rPr lang="hr-HR" dirty="0" smtClean="0"/>
              <a:t> terapija (opijati, </a:t>
            </a:r>
            <a:r>
              <a:rPr lang="hr-HR" dirty="0" err="1" smtClean="0"/>
              <a:t>antiholinergici</a:t>
            </a:r>
            <a:r>
              <a:rPr lang="hr-HR" dirty="0" smtClean="0"/>
              <a:t>, blokatori </a:t>
            </a:r>
            <a:r>
              <a:rPr lang="hr-HR" dirty="0" err="1" smtClean="0"/>
              <a:t>Ca</a:t>
            </a:r>
            <a:r>
              <a:rPr lang="hr-HR" dirty="0" smtClean="0"/>
              <a:t> kanala, prijašnji problemi sa stolicom, </a:t>
            </a:r>
            <a:r>
              <a:rPr lang="hr-HR" dirty="0" err="1" smtClean="0"/>
              <a:t>ileus</a:t>
            </a:r>
            <a:r>
              <a:rPr lang="hr-HR" dirty="0" smtClean="0"/>
              <a:t>, metaboličke nepravilnosti, kompresija leđne moždine, dehidracija, maligna bolest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>
                <a:solidFill>
                  <a:srgbClr val="0099FF"/>
                </a:solidFill>
              </a:rPr>
              <a:t>TERAPIJA</a:t>
            </a:r>
            <a:r>
              <a:rPr lang="hr-HR" dirty="0" smtClean="0"/>
              <a:t> – utvrditi što je normalan broj stolica za bolesnika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err="1" smtClean="0"/>
              <a:t>Medikamentna</a:t>
            </a:r>
            <a:r>
              <a:rPr lang="hr-HR" dirty="0" smtClean="0"/>
              <a:t> – laksativi, klizma, sredstva za podmazivanje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err="1" smtClean="0"/>
              <a:t>Nemedikamentna</a:t>
            </a:r>
            <a:r>
              <a:rPr lang="hr-HR" dirty="0" smtClean="0"/>
              <a:t> – uvesti „vrijeme za </a:t>
            </a:r>
            <a:r>
              <a:rPr lang="hr-HR" dirty="0" err="1" smtClean="0"/>
              <a:t>defeciranje</a:t>
            </a:r>
            <a:r>
              <a:rPr lang="hr-HR" dirty="0" smtClean="0"/>
              <a:t>” svaki dan</a:t>
            </a:r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r-HR" sz="3600" dirty="0" smtClean="0"/>
              <a:t>Gastrointestinalni simptomi</a:t>
            </a:r>
            <a:endParaRPr lang="hr-H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>
                <a:solidFill>
                  <a:srgbClr val="0099FF"/>
                </a:solidFill>
              </a:rPr>
              <a:t>PROLJEV</a:t>
            </a:r>
            <a:r>
              <a:rPr lang="hr-HR" smtClean="0"/>
              <a:t> – povećani broj rjeđih stolica u 24 sata.</a:t>
            </a:r>
          </a:p>
          <a:p>
            <a:r>
              <a:rPr lang="hr-HR" smtClean="0">
                <a:solidFill>
                  <a:srgbClr val="0099FF"/>
                </a:solidFill>
              </a:rPr>
              <a:t>UZROCI RAZLIČITI </a:t>
            </a:r>
            <a:r>
              <a:rPr lang="hr-HR" smtClean="0"/>
              <a:t>– stres, infekcija, GI krvarenje, malapsorcija, reaktivni odgovor na laksativ, maligna bolest, terapija maligne bolesti</a:t>
            </a:r>
          </a:p>
          <a:p>
            <a:r>
              <a:rPr lang="hr-HR" smtClean="0">
                <a:solidFill>
                  <a:srgbClr val="0099FF"/>
                </a:solidFill>
              </a:rPr>
              <a:t>TERAPIJA</a:t>
            </a:r>
            <a:r>
              <a:rPr lang="hr-HR" smtClean="0"/>
              <a:t> – ovisno o uzroku – medikamentna, nemedikamentna, radioterapija, kemoterapija, invazivni zahvat</a:t>
            </a: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r-HR" sz="3600" dirty="0" smtClean="0"/>
              <a:t>Gastrointestinalni simptomi</a:t>
            </a:r>
            <a:endParaRPr lang="hr-H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>
                <a:solidFill>
                  <a:srgbClr val="0099FF"/>
                </a:solidFill>
              </a:rPr>
              <a:t>CRIJEVNA OPSTRUKCIJA </a:t>
            </a:r>
            <a:r>
              <a:rPr lang="hr-HR" smtClean="0"/>
              <a:t>– utvrditi uzrok i lokaciju jer o tome ovise daljnji postupci.</a:t>
            </a:r>
          </a:p>
          <a:p>
            <a:r>
              <a:rPr lang="hr-HR" smtClean="0"/>
              <a:t>Klinička slika kod terminalnog bolesnika nije uvijek jasna</a:t>
            </a:r>
          </a:p>
          <a:p>
            <a:r>
              <a:rPr lang="hr-HR" smtClean="0">
                <a:solidFill>
                  <a:srgbClr val="0099FF"/>
                </a:solidFill>
              </a:rPr>
              <a:t>TERAPIJA</a:t>
            </a:r>
            <a:r>
              <a:rPr lang="hr-HR" smtClean="0"/>
              <a:t> – medikamentna – antiemetici, analgetici (morfin), spazmolitici, kortikosteroidi</a:t>
            </a:r>
          </a:p>
          <a:p>
            <a:r>
              <a:rPr lang="hr-HR" smtClean="0"/>
              <a:t>Nemedikamentna – NG sonda</a:t>
            </a:r>
          </a:p>
          <a:p>
            <a:r>
              <a:rPr lang="hr-HR" smtClean="0"/>
              <a:t>Kirurška terapija</a:t>
            </a: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r-HR" sz="3600" dirty="0" smtClean="0"/>
              <a:t>Gastrointestinalni simptomi</a:t>
            </a:r>
            <a:endParaRPr lang="hr-H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>
                <a:solidFill>
                  <a:srgbClr val="0099FF"/>
                </a:solidFill>
              </a:rPr>
              <a:t>ANKSIOZNOST/DEPRESIJA</a:t>
            </a:r>
          </a:p>
          <a:p>
            <a:r>
              <a:rPr lang="hr-HR" smtClean="0"/>
              <a:t>Očekivana reakcija kod postavljanja dijagnoze maligne bolesti i u početnim fazama liječenja</a:t>
            </a:r>
          </a:p>
          <a:p>
            <a:r>
              <a:rPr lang="hr-HR" smtClean="0"/>
              <a:t>Individualna procjena težine kliničke slike</a:t>
            </a:r>
          </a:p>
          <a:p>
            <a:r>
              <a:rPr lang="hr-HR" smtClean="0">
                <a:solidFill>
                  <a:srgbClr val="0099FF"/>
                </a:solidFill>
              </a:rPr>
              <a:t>TERAPIJA</a:t>
            </a:r>
            <a:r>
              <a:rPr lang="hr-HR" smtClean="0"/>
              <a:t> – medikamentna – antidepresivi, benzodiazepini, antipsihotici, propranolol</a:t>
            </a:r>
          </a:p>
          <a:p>
            <a:r>
              <a:rPr lang="hr-HR" smtClean="0"/>
              <a:t>Nemedikamentna – psihoterapija – kognitivna, bihevioralna, suportivna, psihodinamska</a:t>
            </a: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r-HR" sz="3600" dirty="0" smtClean="0"/>
              <a:t>Neuropsihijatrijski simptomi</a:t>
            </a:r>
            <a:endParaRPr lang="hr-H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>
                <a:solidFill>
                  <a:srgbClr val="0099FF"/>
                </a:solidFill>
              </a:rPr>
              <a:t>SMETENOST</a:t>
            </a:r>
            <a:r>
              <a:rPr lang="hr-HR" smtClean="0"/>
              <a:t> – važno utvrditi točan uzrok, nemirne medikamentno liječiti, a mirne nakon postavljanja točne dijagnoze dodatno opservirati</a:t>
            </a:r>
          </a:p>
          <a:p>
            <a:r>
              <a:rPr lang="hr-HR" smtClean="0">
                <a:solidFill>
                  <a:srgbClr val="0099FF"/>
                </a:solidFill>
              </a:rPr>
              <a:t>TERAPIJA</a:t>
            </a:r>
            <a:r>
              <a:rPr lang="hr-HR" smtClean="0"/>
              <a:t> – antipsihotici – haloperidol i klorpromazin</a:t>
            </a: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r-HR" dirty="0" smtClean="0"/>
              <a:t>Neuropsihijatrijski simptomi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r-HR" dirty="0" smtClean="0"/>
              <a:t>NEUGODNI SIMPTOMI U PALIJATIVNOJ MEDICINI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>
            <a:normAutofit/>
          </a:bodyPr>
          <a:lstStyle/>
          <a:p>
            <a:pPr marR="0">
              <a:lnSpc>
                <a:spcPct val="80000"/>
              </a:lnSpc>
            </a:pPr>
            <a:endParaRPr lang="hr-HR" sz="21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hr-HR" sz="2500" smtClean="0">
                <a:solidFill>
                  <a:srgbClr val="0099FF"/>
                </a:solidFill>
              </a:rPr>
              <a:t>TERMINALNI NEMIR </a:t>
            </a:r>
            <a:r>
              <a:rPr lang="hr-HR" sz="2500" smtClean="0"/>
              <a:t>– uzrok teško odrediv, mogu postojati organski i psihogeni razlozi za to stanje.</a:t>
            </a:r>
          </a:p>
          <a:p>
            <a:pPr>
              <a:lnSpc>
                <a:spcPct val="90000"/>
              </a:lnSpc>
            </a:pPr>
            <a:r>
              <a:rPr lang="hr-HR" sz="2500" smtClean="0"/>
              <a:t>Neolakšana bol, nedopuš</a:t>
            </a:r>
            <a:r>
              <a:rPr lang="hr-HR" sz="2500" smtClean="0">
                <a:latin typeface="Arial" charset="0"/>
              </a:rPr>
              <a:t>ta</a:t>
            </a:r>
            <a:r>
              <a:rPr lang="hr-HR" sz="2500" smtClean="0"/>
              <a:t>nje da se „ode”, „čekanje” nekog od članova obitelji da dođe prije smrti koja dolazi, rastegnuti mokraćni mjehur, rastegnuti rektum …</a:t>
            </a:r>
          </a:p>
          <a:p>
            <a:pPr>
              <a:lnSpc>
                <a:spcPct val="90000"/>
              </a:lnSpc>
            </a:pPr>
            <a:r>
              <a:rPr lang="hr-HR" sz="2500" smtClean="0">
                <a:solidFill>
                  <a:srgbClr val="0099FF"/>
                </a:solidFill>
              </a:rPr>
              <a:t>TERAPIJA</a:t>
            </a:r>
            <a:r>
              <a:rPr lang="hr-HR" sz="2500" smtClean="0"/>
              <a:t> – medikamentna – klorpromazin, midazolam, diazepam, diamorfin, hioscin hidrobromid</a:t>
            </a:r>
          </a:p>
          <a:p>
            <a:pPr>
              <a:lnSpc>
                <a:spcPct val="90000"/>
              </a:lnSpc>
            </a:pPr>
            <a:r>
              <a:rPr lang="hr-HR" sz="2500" smtClean="0"/>
              <a:t>Nemedikamentna – dodir i osjećaj prisustva druge osobe, „da nije sam”</a:t>
            </a: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r-HR" sz="3600" dirty="0" smtClean="0"/>
              <a:t>Neuropsihijatrijski simptomi</a:t>
            </a:r>
            <a:endParaRPr lang="hr-H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>
                <a:solidFill>
                  <a:srgbClr val="0099FF"/>
                </a:solidFill>
              </a:rPr>
              <a:t>SMETNJE GUTANJA </a:t>
            </a:r>
          </a:p>
          <a:p>
            <a:r>
              <a:rPr lang="hr-HR" smtClean="0">
                <a:solidFill>
                  <a:srgbClr val="0099FF"/>
                </a:solidFill>
              </a:rPr>
              <a:t>UZROCI RAZLIČITI </a:t>
            </a:r>
            <a:r>
              <a:rPr lang="hr-HR" smtClean="0"/>
              <a:t>– posljedica traume, upale, mehaničke opstrukcije, neuromuskularnog poremećaja</a:t>
            </a:r>
          </a:p>
          <a:p>
            <a:r>
              <a:rPr lang="hr-HR" smtClean="0">
                <a:solidFill>
                  <a:srgbClr val="0099FF"/>
                </a:solidFill>
              </a:rPr>
              <a:t>TERAPIJA</a:t>
            </a:r>
            <a:r>
              <a:rPr lang="hr-HR" smtClean="0"/>
              <a:t> – primjereno hranjenje i strpljenje njegovatelja. U tu svrhu se koriste alternativni putevi primjene (rektalno, s.c. i sl.) </a:t>
            </a: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r-HR" sz="3600" dirty="0" smtClean="0"/>
              <a:t>Neuropsihijatrijski simptomi</a:t>
            </a:r>
            <a:endParaRPr lang="hr-H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>
                <a:solidFill>
                  <a:srgbClr val="0099FF"/>
                </a:solidFill>
              </a:rPr>
              <a:t>KONVULZIJE </a:t>
            </a:r>
          </a:p>
          <a:p>
            <a:r>
              <a:rPr lang="hr-HR" smtClean="0">
                <a:solidFill>
                  <a:srgbClr val="0099FF"/>
                </a:solidFill>
              </a:rPr>
              <a:t>UZROCI RAZLIČITI </a:t>
            </a:r>
            <a:r>
              <a:rPr lang="hr-HR" smtClean="0"/>
              <a:t>– Ovisno o lokaciji primarnog procesa, kao i o njegovom širenju. Ponekad prvi znak moždane metastaze, nekad i znak težeg načina umiranja.</a:t>
            </a:r>
          </a:p>
          <a:p>
            <a:r>
              <a:rPr lang="hr-HR" smtClean="0">
                <a:solidFill>
                  <a:srgbClr val="0099FF"/>
                </a:solidFill>
              </a:rPr>
              <a:t>TERAPIJA</a:t>
            </a:r>
            <a:r>
              <a:rPr lang="hr-HR" smtClean="0"/>
              <a:t> – medikamentna – fentoin, karbamazepam, diazepam, midazolam, radioterapija itd.</a:t>
            </a: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r-HR" sz="3600" dirty="0" smtClean="0"/>
              <a:t>Neuropsihijatrijski simptomi</a:t>
            </a:r>
            <a:endParaRPr lang="hr-H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  Neugodne simptome treba na vrijeme prepoznati i na njih adekvatno djelovati. Takav pristup zahtijeva trajnu pozornost i suradnju svih članova hospicijskog tima. Samo na taj način može se kvalitetno zbrinuti bolesnika i olakšati patnju njemu samom, a posredno i njegovoj obitelji i njegovateljima.</a:t>
            </a: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r-HR" dirty="0" smtClean="0"/>
              <a:t>ZAKLJUČAK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>
            <a:normAutofit/>
          </a:bodyPr>
          <a:lstStyle/>
          <a:p>
            <a:pPr marR="0" algn="ctr">
              <a:lnSpc>
                <a:spcPct val="80000"/>
              </a:lnSpc>
            </a:pPr>
            <a:r>
              <a:rPr lang="hr-HR" sz="2100" smtClean="0"/>
              <a:t>Izvorni slajdovi: IVANKA KOTNIK </a:t>
            </a:r>
            <a:endParaRPr lang="hr-HR" sz="21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Neugodni simptomi se učestalo javljaju kao popratna pojava maligne bolesti, naročito u njenom uznapredovalom obliku. Njihovom kontrolom i eventualnom eliminacijom znatno možemo poboljšati kvalitetu preostalog dijela života bolesnika samog, njegove obitelji i njegovatelja.</a:t>
            </a: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r-HR" sz="3600" dirty="0" smtClean="0"/>
              <a:t>Neugodni simptomi u PM</a:t>
            </a:r>
            <a:endParaRPr lang="hr-H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Neugodni simptomi ne moraju biti od tzv. „osnovne bolesti” tj. karcinoma, mogu biti i znak nekog drugog akutnog ili kroničnog stanja koje se događa u bolesnikovom tijelu.</a:t>
            </a:r>
          </a:p>
          <a:p>
            <a:r>
              <a:rPr lang="hr-HR" smtClean="0"/>
              <a:t>Zato je vrlo važno utvrditi točni uzrok kako bi se na njega odgovarajuće djelovalo i ispravno liječilo</a:t>
            </a: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r-HR" sz="3600" dirty="0" smtClean="0"/>
              <a:t>Neugodni simptomi u PM</a:t>
            </a:r>
            <a:endParaRPr lang="hr-H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40" descr="kako se osjeća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113" y="3141663"/>
            <a:ext cx="6084887" cy="316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0" name="Picture 39" descr="pjescani sa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44900"/>
            <a:ext cx="2987675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14" descr="Photobucket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2987675" cy="321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23" descr="Radiodermatitis-chronic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59113" y="0"/>
            <a:ext cx="3457575" cy="319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10" descr="4809b9a7a5fa7f4bfa5ae219750490ea_content_medium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443663" y="0"/>
            <a:ext cx="2700337" cy="321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Text Box 24"/>
          <p:cNvSpPr txBox="1">
            <a:spLocks noChangeArrowheads="1"/>
          </p:cNvSpPr>
          <p:nvPr/>
        </p:nvSpPr>
        <p:spPr bwMode="auto">
          <a:xfrm rot="20578363" flipV="1">
            <a:off x="3276600" y="2708275"/>
            <a:ext cx="3097213" cy="16160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rot="10800000">
            <a:spAutoFit/>
          </a:bodyPr>
          <a:lstStyle/>
          <a:p>
            <a:endParaRPr lang="hr-HR">
              <a:latin typeface="Lucida Sans Unicode" pitchFamily="34" charset="0"/>
            </a:endParaRPr>
          </a:p>
          <a:p>
            <a:r>
              <a:rPr lang="hr-HR" b="1">
                <a:latin typeface="Lucida Sans Unicode" pitchFamily="34" charset="0"/>
              </a:rPr>
              <a:t>Umor i iscrpljenost-tjeskoba i depresija</a:t>
            </a:r>
          </a:p>
          <a:p>
            <a:endParaRPr lang="hr-HR" b="1">
              <a:latin typeface="Lucida Sans Unicode" pitchFamily="34" charset="0"/>
            </a:endParaRPr>
          </a:p>
          <a:p>
            <a:endParaRPr lang="hr-HR">
              <a:latin typeface="Lucida Sans Unicode" pitchFamily="34" charset="0"/>
            </a:endParaRPr>
          </a:p>
        </p:txBody>
      </p:sp>
      <p:sp>
        <p:nvSpPr>
          <p:cNvPr id="12318" name="Rectangle 30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451725" cy="7651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r-HR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Posljedice radioterapije</a:t>
            </a:r>
            <a:r>
              <a:rPr lang="hr-HR"/>
              <a:t> </a:t>
            </a:r>
          </a:p>
        </p:txBody>
      </p:sp>
      <p:sp>
        <p:nvSpPr>
          <p:cNvPr id="17416" name="Text Box 31"/>
          <p:cNvSpPr txBox="1">
            <a:spLocks noChangeArrowheads="1"/>
          </p:cNvSpPr>
          <p:nvPr/>
        </p:nvSpPr>
        <p:spPr bwMode="auto">
          <a:xfrm rot="1842888">
            <a:off x="5795963" y="2781300"/>
            <a:ext cx="2592387" cy="7016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>
                <a:latin typeface="Lucida Sans Unicode" pitchFamily="34" charset="0"/>
              </a:rPr>
              <a:t>Gubitak apetita, mučnina</a:t>
            </a:r>
          </a:p>
        </p:txBody>
      </p:sp>
      <p:sp>
        <p:nvSpPr>
          <p:cNvPr id="17417" name="Text Box 32"/>
          <p:cNvSpPr txBox="1">
            <a:spLocks noChangeArrowheads="1"/>
          </p:cNvSpPr>
          <p:nvPr/>
        </p:nvSpPr>
        <p:spPr bwMode="auto">
          <a:xfrm rot="532323">
            <a:off x="3201988" y="922338"/>
            <a:ext cx="1939925" cy="13112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hr-HR" b="1">
                <a:latin typeface="Lucida Sans Unicode" pitchFamily="34" charset="0"/>
              </a:rPr>
              <a:t>Suhoća u ustima i ždrijelu</a:t>
            </a:r>
          </a:p>
          <a:p>
            <a:endParaRPr lang="hr-HR" b="1">
              <a:latin typeface="Lucida Sans Unicode" pitchFamily="34" charset="0"/>
            </a:endParaRPr>
          </a:p>
        </p:txBody>
      </p:sp>
      <p:sp>
        <p:nvSpPr>
          <p:cNvPr id="17418" name="Text Box 33"/>
          <p:cNvSpPr txBox="1">
            <a:spLocks noChangeArrowheads="1"/>
          </p:cNvSpPr>
          <p:nvPr/>
        </p:nvSpPr>
        <p:spPr bwMode="auto">
          <a:xfrm rot="20396555" flipV="1">
            <a:off x="3062288" y="1690688"/>
            <a:ext cx="3241675" cy="7016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rot="10800000">
            <a:spAutoFit/>
          </a:bodyPr>
          <a:lstStyle/>
          <a:p>
            <a:r>
              <a:rPr lang="hr-HR" b="1">
                <a:latin typeface="Lucida Sans Unicode" pitchFamily="34" charset="0"/>
              </a:rPr>
              <a:t>Crvenilo kože, osjećaj zatezanja i pečenja</a:t>
            </a:r>
          </a:p>
        </p:txBody>
      </p:sp>
      <p:sp>
        <p:nvSpPr>
          <p:cNvPr id="17419" name="Text Box 34"/>
          <p:cNvSpPr txBox="1">
            <a:spLocks noChangeArrowheads="1"/>
          </p:cNvSpPr>
          <p:nvPr/>
        </p:nvSpPr>
        <p:spPr bwMode="auto">
          <a:xfrm>
            <a:off x="1476375" y="4581525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hr-HR">
              <a:latin typeface="Lucida Sans Unicode" pitchFamily="34" charset="0"/>
            </a:endParaRPr>
          </a:p>
        </p:txBody>
      </p:sp>
      <p:sp>
        <p:nvSpPr>
          <p:cNvPr id="17420" name="Text Box 36"/>
          <p:cNvSpPr txBox="1">
            <a:spLocks noChangeArrowheads="1"/>
          </p:cNvSpPr>
          <p:nvPr/>
        </p:nvSpPr>
        <p:spPr bwMode="auto">
          <a:xfrm rot="-1188107">
            <a:off x="5273675" y="3443288"/>
            <a:ext cx="2165350" cy="10064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hr-HR" b="1">
                <a:latin typeface="Lucida Sans Unicode" pitchFamily="34" charset="0"/>
              </a:rPr>
              <a:t>Gubitak/ promjena okusa</a:t>
            </a:r>
          </a:p>
        </p:txBody>
      </p:sp>
      <p:sp>
        <p:nvSpPr>
          <p:cNvPr id="17421" name="Text Box 38"/>
          <p:cNvSpPr txBox="1">
            <a:spLocks noChangeArrowheads="1"/>
          </p:cNvSpPr>
          <p:nvPr/>
        </p:nvSpPr>
        <p:spPr bwMode="auto">
          <a:xfrm rot="1816059">
            <a:off x="884238" y="5283200"/>
            <a:ext cx="2700337" cy="7016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hr-HR" b="1">
                <a:solidFill>
                  <a:srgbClr val="FFFFCC"/>
                </a:solidFill>
                <a:latin typeface="Lucida Sans Unicode" pitchFamily="34" charset="0"/>
              </a:rPr>
              <a:t>Ispadanje kose</a:t>
            </a:r>
          </a:p>
          <a:p>
            <a:endParaRPr lang="hr-HR">
              <a:solidFill>
                <a:srgbClr val="FFFFCC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1) Respiratorni - dispnea, kašalj, štucanje</a:t>
            </a:r>
          </a:p>
          <a:p>
            <a:r>
              <a:rPr lang="hr-HR" smtClean="0"/>
              <a:t>2) Gastrointestinalni – „suha usta”, mučnina, povraćanje, opstipacija, proljev, crijevna opstrukcija</a:t>
            </a:r>
          </a:p>
          <a:p>
            <a:r>
              <a:rPr lang="hr-HR" smtClean="0"/>
              <a:t>3) Neuropsihijatrijski – anksioznost/depresija, smetenost, terminalni nemir, smetnje gutanja, konvulzije </a:t>
            </a: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r-HR" sz="3600" dirty="0" smtClean="0"/>
              <a:t>Neugodni simptomi u PM</a:t>
            </a:r>
            <a:endParaRPr lang="hr-H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>
                <a:solidFill>
                  <a:srgbClr val="0099FF"/>
                </a:solidFill>
              </a:rPr>
              <a:t>DISPNEA</a:t>
            </a:r>
            <a:r>
              <a:rPr lang="hr-HR" dirty="0" smtClean="0"/>
              <a:t> –ovisi o dijagnozi i stadiju bolesti kao i o lokalizaciji malignog procesa.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/>
              <a:t>n</a:t>
            </a:r>
            <a:r>
              <a:rPr lang="hr-HR" dirty="0" smtClean="0"/>
              <a:t>ije važno što pokazuje </a:t>
            </a:r>
            <a:r>
              <a:rPr lang="hr-HR" dirty="0" err="1" smtClean="0"/>
              <a:t>pulsni</a:t>
            </a:r>
            <a:r>
              <a:rPr lang="hr-HR" dirty="0" smtClean="0"/>
              <a:t> </a:t>
            </a:r>
            <a:r>
              <a:rPr lang="hr-HR" dirty="0" err="1" smtClean="0"/>
              <a:t>oksimetar</a:t>
            </a:r>
            <a:r>
              <a:rPr lang="hr-HR" dirty="0" smtClean="0"/>
              <a:t>, </a:t>
            </a:r>
            <a:r>
              <a:rPr lang="hr-HR" dirty="0" err="1" smtClean="0"/>
              <a:t>dispnea</a:t>
            </a:r>
            <a:r>
              <a:rPr lang="hr-HR" dirty="0" smtClean="0"/>
              <a:t> je toliko teška koliko to kaže bolesnik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>
                <a:solidFill>
                  <a:srgbClr val="0099FF"/>
                </a:solidFill>
              </a:rPr>
              <a:t>MNOŠTVO UZROKA</a:t>
            </a:r>
            <a:r>
              <a:rPr lang="hr-HR" dirty="0" smtClean="0"/>
              <a:t> – anksioznost, plućni edem, opstrukcija dišnih </a:t>
            </a:r>
            <a:r>
              <a:rPr lang="hr-HR" dirty="0" err="1" smtClean="0"/>
              <a:t>puteva</a:t>
            </a:r>
            <a:r>
              <a:rPr lang="hr-HR" dirty="0" smtClean="0"/>
              <a:t>, </a:t>
            </a:r>
            <a:r>
              <a:rPr lang="hr-HR" dirty="0" err="1" smtClean="0"/>
              <a:t>bronhospazam</a:t>
            </a:r>
            <a:r>
              <a:rPr lang="hr-HR" dirty="0" smtClean="0"/>
              <a:t>, </a:t>
            </a:r>
            <a:r>
              <a:rPr lang="hr-HR" dirty="0" err="1" smtClean="0"/>
              <a:t>hipoksemija</a:t>
            </a:r>
            <a:r>
              <a:rPr lang="hr-HR" dirty="0" smtClean="0"/>
              <a:t>, </a:t>
            </a:r>
            <a:r>
              <a:rPr lang="hr-HR" dirty="0" err="1" smtClean="0"/>
              <a:t>pleuralna</a:t>
            </a:r>
            <a:r>
              <a:rPr lang="hr-HR" dirty="0" smtClean="0"/>
              <a:t> efuzija, pneumonija, plućna embolija, gust sekret, anemija, metabolički razlozi, socijalno – ekonomski razlozi itd.)</a:t>
            </a:r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r-HR" sz="3600" dirty="0" smtClean="0"/>
              <a:t>Respiratorni simptomi</a:t>
            </a:r>
            <a:endParaRPr lang="hr-H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>
                <a:solidFill>
                  <a:srgbClr val="0099FF"/>
                </a:solidFill>
              </a:rPr>
              <a:t>TERAPIJA DISPNEE</a:t>
            </a:r>
            <a:r>
              <a:rPr lang="hr-HR" smtClean="0"/>
              <a:t>:</a:t>
            </a:r>
          </a:p>
          <a:p>
            <a:r>
              <a:rPr lang="hr-HR" smtClean="0"/>
              <a:t>Kisik</a:t>
            </a:r>
          </a:p>
          <a:p>
            <a:r>
              <a:rPr lang="hr-HR" smtClean="0"/>
              <a:t>Medikamentna terapija – opioidi, anksiolitici, kortikosteroidi</a:t>
            </a:r>
          </a:p>
          <a:p>
            <a:r>
              <a:rPr lang="hr-HR" smtClean="0"/>
              <a:t>Nemedikamentna terapija – bihevioralni pristup, vježbe disanja</a:t>
            </a:r>
          </a:p>
          <a:p>
            <a:r>
              <a:rPr lang="hr-HR" smtClean="0"/>
              <a:t>Radioterapija</a:t>
            </a:r>
          </a:p>
          <a:p>
            <a:r>
              <a:rPr lang="hr-HR" smtClean="0"/>
              <a:t>Kemoterapija </a:t>
            </a: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r-HR" sz="3600" dirty="0" smtClean="0"/>
              <a:t>Respiratorni simptomi</a:t>
            </a:r>
            <a:endParaRPr lang="hr-H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>
                <a:solidFill>
                  <a:srgbClr val="0099FF"/>
                </a:solidFill>
              </a:rPr>
              <a:t>KAŠALJ</a:t>
            </a:r>
            <a:r>
              <a:rPr lang="hr-HR" smtClean="0"/>
              <a:t> –neugodan, iscrpljujući simptom, koji je naročito težak i opasan za bolesnika u uznapredovaloj fazi maligne bolesti</a:t>
            </a:r>
          </a:p>
          <a:p>
            <a:r>
              <a:rPr lang="hr-HR" smtClean="0">
                <a:solidFill>
                  <a:srgbClr val="0099FF"/>
                </a:solidFill>
              </a:rPr>
              <a:t>MNOŠTVO UZROKA </a:t>
            </a:r>
            <a:r>
              <a:rPr lang="hr-HR" smtClean="0"/>
              <a:t>– pušenje, astma, bronhitis, emfizem, insuficijencija lijevog ventrikla, dehidracija, aspiracija tekućine ili krute hrane/predmeta, primarnom ili metastatskom lokacijom malignog procesa, izazvan liječenjem itd.</a:t>
            </a:r>
          </a:p>
          <a:p>
            <a:r>
              <a:rPr lang="hr-HR" smtClean="0">
                <a:solidFill>
                  <a:srgbClr val="0099FF"/>
                </a:solidFill>
              </a:rPr>
              <a:t>PRODUKTIVNI I NEPRODUKTIVNI KAŠALJ</a:t>
            </a: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r-HR" sz="3600" dirty="0" smtClean="0"/>
              <a:t>Respiratorni simptomi</a:t>
            </a:r>
            <a:endParaRPr lang="hr-H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Gomilanje">
      <a:dk1>
        <a:sysClr val="windowText" lastClr="000000"/>
      </a:dk1>
      <a:lt1>
        <a:sysClr val="window" lastClr="D0E8E8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Gomilanj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D0E8E8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omilanje">
    <a:dk1>
      <a:sysClr val="windowText" lastClr="000000"/>
    </a:dk1>
    <a:lt1>
      <a:sysClr val="window" lastClr="D0E8E8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Gomilanje">
    <a:dk1>
      <a:sysClr val="windowText" lastClr="000000"/>
    </a:dk1>
    <a:lt1>
      <a:sysClr val="window" lastClr="D0E8E8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Gomilanje">
    <a:dk1>
      <a:sysClr val="windowText" lastClr="000000"/>
    </a:dk1>
    <a:lt1>
      <a:sysClr val="window" lastClr="D0E8E8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Gomilanje">
    <a:dk1>
      <a:sysClr val="windowText" lastClr="000000"/>
    </a:dk1>
    <a:lt1>
      <a:sysClr val="window" lastClr="D0E8E8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147</TotalTime>
  <Words>1023</Words>
  <Application>Microsoft Office PowerPoint</Application>
  <PresentationFormat>On-screen Show (4:3)</PresentationFormat>
  <Paragraphs>95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Gomilanje</vt:lpstr>
      <vt:lpstr>Slide 1</vt:lpstr>
      <vt:lpstr>NEUGODNI SIMPTOMI U PALIJATIVNOJ MEDICINI</vt:lpstr>
      <vt:lpstr>Neugodni simptomi u PM</vt:lpstr>
      <vt:lpstr>Neugodni simptomi u PM</vt:lpstr>
      <vt:lpstr>Posljedice radioterapije </vt:lpstr>
      <vt:lpstr>Neugodni simptomi u PM</vt:lpstr>
      <vt:lpstr>Respiratorni simptomi</vt:lpstr>
      <vt:lpstr>Respiratorni simptomi</vt:lpstr>
      <vt:lpstr>Respiratorni simptomi</vt:lpstr>
      <vt:lpstr>Respiratorni simptomi</vt:lpstr>
      <vt:lpstr>Respiratorni simptomi</vt:lpstr>
      <vt:lpstr>Respiratorni simptomi</vt:lpstr>
      <vt:lpstr>Gastrointestinalni simptomi</vt:lpstr>
      <vt:lpstr>Gastrointestinalni simptomi</vt:lpstr>
      <vt:lpstr>Gastrointestinalni simptomi</vt:lpstr>
      <vt:lpstr>Gastrointestinalni simptomi</vt:lpstr>
      <vt:lpstr>Gastrointestinalni simptomi</vt:lpstr>
      <vt:lpstr>Neuropsihijatrijski simptomi</vt:lpstr>
      <vt:lpstr>Neuropsihijatrijski simptomi</vt:lpstr>
      <vt:lpstr>Neuropsihijatrijski simptomi</vt:lpstr>
      <vt:lpstr>Neuropsihijatrijski simptomi</vt:lpstr>
      <vt:lpstr>Neuropsihijatrijski simptomi</vt:lpstr>
      <vt:lpstr>ZAKLJUČAK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NEUGODNI SIMPTOMI U PALIJATIVNOJ MEDICINI</dc:title>
  <dc:creator>Kotnik</dc:creator>
  <cp:lastModifiedBy>Mazohinda</cp:lastModifiedBy>
  <cp:revision>17</cp:revision>
  <dcterms:created xsi:type="dcterms:W3CDTF">2011-11-26T16:22:15Z</dcterms:created>
  <dcterms:modified xsi:type="dcterms:W3CDTF">2013-05-29T17:49:53Z</dcterms:modified>
</cp:coreProperties>
</file>