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docProps/custom.xml" ContentType="application/vnd.openxmlformats-officedocument.custom-propertie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notesSlides/notesSlide18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62" r:id="rId2"/>
  </p:sldMasterIdLst>
  <p:notesMasterIdLst>
    <p:notesMasterId r:id="rId71"/>
  </p:notesMasterIdLst>
  <p:sldIdLst>
    <p:sldId id="320" r:id="rId3"/>
    <p:sldId id="257" r:id="rId4"/>
    <p:sldId id="258" r:id="rId5"/>
    <p:sldId id="314" r:id="rId6"/>
    <p:sldId id="315" r:id="rId7"/>
    <p:sldId id="259" r:id="rId8"/>
    <p:sldId id="312" r:id="rId9"/>
    <p:sldId id="313" r:id="rId10"/>
    <p:sldId id="260" r:id="rId11"/>
    <p:sldId id="316" r:id="rId12"/>
    <p:sldId id="317" r:id="rId13"/>
    <p:sldId id="261" r:id="rId14"/>
    <p:sldId id="319" r:id="rId15"/>
    <p:sldId id="318" r:id="rId16"/>
    <p:sldId id="262" r:id="rId17"/>
    <p:sldId id="263" r:id="rId18"/>
    <p:sldId id="264" r:id="rId19"/>
    <p:sldId id="265" r:id="rId20"/>
    <p:sldId id="266" r:id="rId21"/>
    <p:sldId id="267" r:id="rId22"/>
    <p:sldId id="268" r:id="rId23"/>
    <p:sldId id="269" r:id="rId24"/>
    <p:sldId id="270" r:id="rId25"/>
    <p:sldId id="271" r:id="rId26"/>
    <p:sldId id="272" r:id="rId27"/>
    <p:sldId id="273" r:id="rId28"/>
    <p:sldId id="275" r:id="rId29"/>
    <p:sldId id="276" r:id="rId30"/>
    <p:sldId id="279" r:id="rId31"/>
    <p:sldId id="280" r:id="rId32"/>
    <p:sldId id="284" r:id="rId33"/>
    <p:sldId id="285" r:id="rId34"/>
    <p:sldId id="301" r:id="rId35"/>
    <p:sldId id="286" r:id="rId36"/>
    <p:sldId id="302" r:id="rId37"/>
    <p:sldId id="304" r:id="rId38"/>
    <p:sldId id="305" r:id="rId39"/>
    <p:sldId id="306" r:id="rId40"/>
    <p:sldId id="307" r:id="rId41"/>
    <p:sldId id="308" r:id="rId42"/>
    <p:sldId id="309" r:id="rId43"/>
    <p:sldId id="310" r:id="rId44"/>
    <p:sldId id="311" r:id="rId45"/>
    <p:sldId id="321" r:id="rId46"/>
    <p:sldId id="322" r:id="rId47"/>
    <p:sldId id="323" r:id="rId48"/>
    <p:sldId id="324" r:id="rId49"/>
    <p:sldId id="325" r:id="rId50"/>
    <p:sldId id="326" r:id="rId51"/>
    <p:sldId id="327" r:id="rId52"/>
    <p:sldId id="328" r:id="rId53"/>
    <p:sldId id="329" r:id="rId54"/>
    <p:sldId id="330" r:id="rId55"/>
    <p:sldId id="331" r:id="rId56"/>
    <p:sldId id="332" r:id="rId57"/>
    <p:sldId id="333" r:id="rId58"/>
    <p:sldId id="334" r:id="rId59"/>
    <p:sldId id="335" r:id="rId60"/>
    <p:sldId id="336" r:id="rId61"/>
    <p:sldId id="337" r:id="rId62"/>
    <p:sldId id="338" r:id="rId63"/>
    <p:sldId id="339" r:id="rId64"/>
    <p:sldId id="340" r:id="rId65"/>
    <p:sldId id="341" r:id="rId66"/>
    <p:sldId id="342" r:id="rId67"/>
    <p:sldId id="343" r:id="rId68"/>
    <p:sldId id="344" r:id="rId69"/>
    <p:sldId id="345" r:id="rId70"/>
  </p:sldIdLst>
  <p:sldSz cx="9144000" cy="6858000" type="screen4x3"/>
  <p:notesSz cx="69977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2023" autoAdjust="0"/>
  </p:normalViewPr>
  <p:slideViewPr>
    <p:cSldViewPr>
      <p:cViewPr varScale="1">
        <p:scale>
          <a:sx n="85" d="100"/>
          <a:sy n="85" d="100"/>
        </p:scale>
        <p:origin x="-112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570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slide" Target="slides/slide61.xml"/><Relationship Id="rId68" Type="http://schemas.openxmlformats.org/officeDocument/2006/relationships/slide" Target="slides/slide66.xml"/><Relationship Id="rId7" Type="http://schemas.openxmlformats.org/officeDocument/2006/relationships/slide" Target="slides/slide5.xml"/><Relationship Id="rId71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slide" Target="slides/slide64.xml"/><Relationship Id="rId7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61" Type="http://schemas.openxmlformats.org/officeDocument/2006/relationships/slide" Target="slides/slide59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73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69" Type="http://schemas.openxmlformats.org/officeDocument/2006/relationships/slide" Target="slides/slide67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72" Type="http://schemas.openxmlformats.org/officeDocument/2006/relationships/presProps" Target="presProps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slide" Target="slides/slide65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slide" Target="slides/slide68.xml"/><Relationship Id="rId7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defTabSz="930275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088" y="4410075"/>
            <a:ext cx="5597525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defTabSz="930275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>
                <a:cs typeface="+mn-cs"/>
              </a:defRPr>
            </a:lvl1pPr>
          </a:lstStyle>
          <a:p>
            <a:pPr>
              <a:defRPr/>
            </a:pPr>
            <a:fld id="{2F47D09B-B624-4C6E-8D25-3A7080C24E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3307A85-D999-4BD9-A897-C1FC398102D9}" type="slidenum">
              <a:rPr lang="en-US" smtClean="0">
                <a:cs typeface="Arial" charset="0"/>
              </a:rPr>
              <a:pPr/>
              <a:t>2</a:t>
            </a:fld>
            <a:endParaRPr lang="en-US" smtClean="0">
              <a:cs typeface="Arial" charset="0"/>
            </a:endParaRPr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410075"/>
            <a:ext cx="5130800" cy="4176713"/>
          </a:xfrm>
          <a:noFill/>
          <a:ln/>
        </p:spPr>
        <p:txBody>
          <a:bodyPr/>
          <a:lstStyle/>
          <a:p>
            <a:pPr eaLnBrk="1" hangingPunct="1"/>
            <a:endParaRPr lang="sr-Latn-C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797BEB2-ED7F-48F7-A9A9-9909062D28BA}" type="slidenum">
              <a:rPr lang="en-US" smtClean="0">
                <a:cs typeface="Arial" charset="0"/>
              </a:rPr>
              <a:pPr/>
              <a:t>19</a:t>
            </a:fld>
            <a:endParaRPr lang="en-US" smtClean="0">
              <a:cs typeface="Arial" charset="0"/>
            </a:endParaRPr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410075"/>
            <a:ext cx="5130800" cy="4176713"/>
          </a:xfrm>
          <a:noFill/>
          <a:ln/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000000"/>
                </a:solidFill>
                <a:cs typeface="Arial" charset="0"/>
              </a:rPr>
              <a:t>Opioids originally derived from poppy; picture: papaver somniferum aka opium poppy</a:t>
            </a:r>
          </a:p>
          <a:p>
            <a:pPr eaLnBrk="1" hangingPunct="1"/>
            <a:r>
              <a:rPr lang="en-US" smtClean="0">
                <a:solidFill>
                  <a:srgbClr val="000000"/>
                </a:solidFill>
                <a:cs typeface="Arial" charset="0"/>
              </a:rPr>
              <a:t>Now all opioids are created synthetically</a:t>
            </a:r>
          </a:p>
          <a:p>
            <a:pPr eaLnBrk="1" hangingPunct="1"/>
            <a:r>
              <a:rPr lang="en-US" smtClean="0">
                <a:sym typeface="Symbol" pitchFamily="18" charset="2"/>
              </a:rPr>
              <a:t>mu () receptors: enkephalin &amp; endorphin; primary site of exogenous opioids</a:t>
            </a:r>
          </a:p>
          <a:p>
            <a:pPr eaLnBrk="1" hangingPunct="1"/>
            <a:r>
              <a:rPr lang="en-US" smtClean="0">
                <a:sym typeface="Symbol" pitchFamily="18" charset="2"/>
              </a:rPr>
              <a:t>delta () receptors: enkephalin &amp; endorphin</a:t>
            </a:r>
          </a:p>
          <a:p>
            <a:pPr eaLnBrk="1" hangingPunct="1"/>
            <a:r>
              <a:rPr lang="en-US" smtClean="0">
                <a:sym typeface="Symbol" pitchFamily="18" charset="2"/>
              </a:rPr>
              <a:t>kappa () receptors: dynorphin</a:t>
            </a:r>
          </a:p>
          <a:p>
            <a:pPr eaLnBrk="1" hangingPunct="1"/>
            <a:r>
              <a:rPr lang="en-US" smtClean="0">
                <a:sym typeface="Symbol" pitchFamily="18" charset="2"/>
              </a:rPr>
              <a:t>sigma: no longer considered an opiate receptor; target site for phencyclidine (PCP)</a:t>
            </a:r>
            <a:endParaRPr lang="en-US" smtClean="0">
              <a:solidFill>
                <a:srgbClr val="000000"/>
              </a:solidFill>
              <a:cs typeface="Arial" charset="0"/>
            </a:endParaRPr>
          </a:p>
          <a:p>
            <a:pPr eaLnBrk="1" hangingPunct="1"/>
            <a:endParaRPr lang="en-US" smtClean="0">
              <a:solidFill>
                <a:srgbClr val="000000"/>
              </a:solidFill>
              <a:cs typeface="Arial" charset="0"/>
            </a:endParaRPr>
          </a:p>
          <a:p>
            <a:pPr eaLnBrk="1" hangingPunct="1"/>
            <a:endParaRPr lang="en-US" smtClean="0">
              <a:solidFill>
                <a:srgbClr val="000000"/>
              </a:solidFill>
              <a:cs typeface="Arial" charset="0"/>
            </a:endParaRP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321649-D922-452D-9CAD-879958111DE6}" type="slidenum">
              <a:rPr lang="en-US" smtClean="0">
                <a:cs typeface="Arial" charset="0"/>
              </a:rPr>
              <a:pPr/>
              <a:t>20</a:t>
            </a:fld>
            <a:endParaRPr lang="en-US" smtClean="0">
              <a:cs typeface="Arial" charset="0"/>
            </a:endParaRPr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410075"/>
            <a:ext cx="5130800" cy="4176713"/>
          </a:xfrm>
          <a:noFill/>
          <a:ln/>
        </p:spPr>
        <p:txBody>
          <a:bodyPr/>
          <a:lstStyle/>
          <a:p>
            <a:pPr eaLnBrk="1" hangingPunct="1"/>
            <a:r>
              <a:rPr lang="en-US" smtClean="0">
                <a:sym typeface="Symbol" pitchFamily="18" charset="2"/>
              </a:rPr>
              <a:t>- sigma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AF236B8-4EED-467C-8D61-F094379CD476}" type="slidenum">
              <a:rPr lang="en-US" smtClean="0">
                <a:cs typeface="Arial" charset="0"/>
              </a:rPr>
              <a:pPr/>
              <a:t>21</a:t>
            </a:fld>
            <a:endParaRPr lang="en-US" smtClean="0">
              <a:cs typeface="Arial" charset="0"/>
            </a:endParaRPr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410075"/>
            <a:ext cx="5130800" cy="4176713"/>
          </a:xfrm>
          <a:noFill/>
          <a:ln/>
        </p:spPr>
        <p:txBody>
          <a:bodyPr/>
          <a:lstStyle/>
          <a:p>
            <a:pPr eaLnBrk="1" hangingPunct="1"/>
            <a:r>
              <a:rPr lang="en-US" smtClean="0"/>
              <a:t>Opioids slow contractions of GI tract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ACC20C3-0F05-4CB3-B4A5-F7499B8D88A0}" type="slidenum">
              <a:rPr lang="en-US" smtClean="0">
                <a:cs typeface="Arial" charset="0"/>
              </a:rPr>
              <a:pPr/>
              <a:t>22</a:t>
            </a:fld>
            <a:endParaRPr lang="en-US" smtClean="0">
              <a:cs typeface="Arial" charset="0"/>
            </a:endParaRPr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410075"/>
            <a:ext cx="5130800" cy="4176713"/>
          </a:xfrm>
          <a:noFill/>
          <a:ln/>
        </p:spPr>
        <p:txBody>
          <a:bodyPr/>
          <a:lstStyle/>
          <a:p>
            <a:pPr eaLnBrk="1" hangingPunct="1"/>
            <a:r>
              <a:rPr lang="en-US" smtClean="0"/>
              <a:t>Histamine release results in itching &amp;/or flushing; often confused with an allergic rxn; treat with diphenhydramine or a non-sedating antihistamine, like loratidine</a:t>
            </a:r>
          </a:p>
          <a:p>
            <a:pPr eaLnBrk="1" hangingPunct="1"/>
            <a:r>
              <a:rPr lang="en-US" smtClean="0"/>
              <a:t>true allergic rxns to opioids are rare; if true allergy change to a different opioid class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701663-24DE-4C53-9F5C-90EFC41AD2E9}" type="slidenum">
              <a:rPr lang="en-US" smtClean="0">
                <a:cs typeface="Arial" charset="0"/>
              </a:rPr>
              <a:pPr/>
              <a:t>23</a:t>
            </a:fld>
            <a:endParaRPr lang="en-US" smtClean="0">
              <a:cs typeface="Arial" charset="0"/>
            </a:endParaRPr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410075"/>
            <a:ext cx="5130800" cy="4176713"/>
          </a:xfrm>
          <a:noFill/>
          <a:ln/>
        </p:spPr>
        <p:txBody>
          <a:bodyPr/>
          <a:lstStyle/>
          <a:p>
            <a:pPr eaLnBrk="1" hangingPunct="1"/>
            <a:r>
              <a:rPr lang="en-US" smtClean="0"/>
              <a:t>Give Narcan slow IVP unless emergency (0.1 mg every couple minutes)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F5758E-3CE8-4241-9708-DAB098934877}" type="slidenum">
              <a:rPr lang="en-US" smtClean="0">
                <a:cs typeface="Arial" charset="0"/>
              </a:rPr>
              <a:pPr/>
              <a:t>24</a:t>
            </a:fld>
            <a:endParaRPr lang="en-US" smtClean="0">
              <a:cs typeface="Arial" charset="0"/>
            </a:endParaRPr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410075"/>
            <a:ext cx="5130800" cy="4176713"/>
          </a:xfrm>
          <a:noFill/>
          <a:ln/>
        </p:spPr>
        <p:txBody>
          <a:bodyPr/>
          <a:lstStyle/>
          <a:p>
            <a:pPr eaLnBrk="1" hangingPunct="1"/>
            <a:endParaRPr lang="sr-Latn-C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2B6B3E-BA81-41D2-A76D-28C07573B3C9}" type="slidenum">
              <a:rPr lang="en-US" smtClean="0">
                <a:cs typeface="Arial" charset="0"/>
              </a:rPr>
              <a:pPr/>
              <a:t>25</a:t>
            </a:fld>
            <a:endParaRPr lang="en-US" smtClean="0">
              <a:cs typeface="Arial" charset="0"/>
            </a:endParaRPr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410075"/>
            <a:ext cx="5130800" cy="4176713"/>
          </a:xfrm>
          <a:noFill/>
          <a:ln/>
        </p:spPr>
        <p:txBody>
          <a:bodyPr/>
          <a:lstStyle/>
          <a:p>
            <a:pPr eaLnBrk="1" hangingPunct="1"/>
            <a:r>
              <a:rPr lang="en-US" smtClean="0"/>
              <a:t>MS can be given IV, IM, SC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3617FA-F5AA-4609-8515-5639185122F5}" type="slidenum">
              <a:rPr lang="en-US" smtClean="0">
                <a:cs typeface="Arial" charset="0"/>
              </a:rPr>
              <a:pPr/>
              <a:t>26</a:t>
            </a:fld>
            <a:endParaRPr lang="en-US" smtClean="0">
              <a:cs typeface="Arial" charset="0"/>
            </a:endParaRPr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410075"/>
            <a:ext cx="5130800" cy="4176713"/>
          </a:xfrm>
          <a:noFill/>
          <a:ln/>
        </p:spPr>
        <p:txBody>
          <a:bodyPr/>
          <a:lstStyle/>
          <a:p>
            <a:pPr eaLnBrk="1" hangingPunct="1"/>
            <a:endParaRPr lang="sr-Latn-C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A668E0C-D176-4D6D-A249-B95BE43C3002}" type="slidenum">
              <a:rPr lang="en-US" smtClean="0">
                <a:cs typeface="Arial" charset="0"/>
              </a:rPr>
              <a:pPr/>
              <a:t>27</a:t>
            </a:fld>
            <a:endParaRPr lang="en-US" smtClean="0">
              <a:cs typeface="Arial" charset="0"/>
            </a:endParaRPr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410075"/>
            <a:ext cx="5130800" cy="4176713"/>
          </a:xfrm>
          <a:noFill/>
          <a:ln/>
        </p:spPr>
        <p:txBody>
          <a:bodyPr/>
          <a:lstStyle/>
          <a:p>
            <a:pPr eaLnBrk="1" hangingPunct="1"/>
            <a:r>
              <a:rPr lang="en-US" smtClean="0"/>
              <a:t>Unlike other opioids, “ceiling effect” on analgesia, but not on side effects- especially nausea &amp; constipation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9720028-0243-4DF8-88FA-9EDF9A62E521}" type="slidenum">
              <a:rPr lang="en-US" smtClean="0">
                <a:cs typeface="Arial" charset="0"/>
              </a:rPr>
              <a:pPr/>
              <a:t>28</a:t>
            </a:fld>
            <a:endParaRPr lang="en-US" smtClean="0">
              <a:cs typeface="Arial" charset="0"/>
            </a:endParaRPr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410075"/>
            <a:ext cx="5130800" cy="4176713"/>
          </a:xfrm>
          <a:noFill/>
          <a:ln/>
        </p:spPr>
        <p:txBody>
          <a:bodyPr/>
          <a:lstStyle/>
          <a:p>
            <a:pPr eaLnBrk="1" hangingPunct="1"/>
            <a:endParaRPr lang="sr-Latn-C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E9C37F3-B94C-4D9F-A581-7AA566983B44}" type="slidenum">
              <a:rPr lang="en-US" smtClean="0">
                <a:cs typeface="Arial" charset="0"/>
              </a:rPr>
              <a:pPr/>
              <a:t>3</a:t>
            </a:fld>
            <a:endParaRPr lang="en-US" smtClean="0">
              <a:cs typeface="Arial" charset="0"/>
            </a:endParaRPr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410075"/>
            <a:ext cx="5130800" cy="4176713"/>
          </a:xfrm>
          <a:noFill/>
          <a:ln/>
        </p:spPr>
        <p:txBody>
          <a:bodyPr/>
          <a:lstStyle/>
          <a:p>
            <a:pPr eaLnBrk="1" hangingPunct="1"/>
            <a:endParaRPr lang="sr-Latn-C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DD42718-8DDA-4FED-9BB1-D6AC4917BD61}" type="slidenum">
              <a:rPr lang="en-US" smtClean="0">
                <a:cs typeface="Arial" charset="0"/>
              </a:rPr>
              <a:pPr/>
              <a:t>29</a:t>
            </a:fld>
            <a:endParaRPr lang="en-US" smtClean="0">
              <a:cs typeface="Arial" charset="0"/>
            </a:endParaRPr>
          </a:p>
        </p:txBody>
      </p:sp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410075"/>
            <a:ext cx="5130800" cy="4176713"/>
          </a:xfrm>
          <a:noFill/>
          <a:ln/>
        </p:spPr>
        <p:txBody>
          <a:bodyPr/>
          <a:lstStyle/>
          <a:p>
            <a:pPr eaLnBrk="1" hangingPunct="1"/>
            <a:endParaRPr lang="sr-Latn-C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AE57A67-ACC9-4607-8BE0-E290F0F6B164}" type="slidenum">
              <a:rPr lang="en-US" smtClean="0">
                <a:cs typeface="Arial" charset="0"/>
              </a:rPr>
              <a:pPr/>
              <a:t>30</a:t>
            </a:fld>
            <a:endParaRPr lang="en-US" smtClean="0">
              <a:cs typeface="Arial" charset="0"/>
            </a:endParaRPr>
          </a:p>
        </p:txBody>
      </p:sp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410075"/>
            <a:ext cx="5130800" cy="4176713"/>
          </a:xfrm>
          <a:noFill/>
          <a:ln/>
        </p:spPr>
        <p:txBody>
          <a:bodyPr/>
          <a:lstStyle/>
          <a:p>
            <a:pPr eaLnBrk="1" hangingPunct="1"/>
            <a:endParaRPr lang="sr-Latn-C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D800DC-0C5F-4615-8081-8338F9B478F6}" type="slidenum">
              <a:rPr lang="en-US" smtClean="0">
                <a:cs typeface="Arial" charset="0"/>
              </a:rPr>
              <a:pPr/>
              <a:t>31</a:t>
            </a:fld>
            <a:endParaRPr lang="en-US" smtClean="0">
              <a:cs typeface="Arial" charset="0"/>
            </a:endParaRPr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410075"/>
            <a:ext cx="5130800" cy="4176713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Mechanism of action</a:t>
            </a:r>
          </a:p>
          <a:p>
            <a:pPr lvl="1" eaLnBrk="1" hangingPunct="1"/>
            <a:r>
              <a:rPr lang="en-US" smtClean="0"/>
              <a:t>mu opiate receptor binding</a:t>
            </a:r>
          </a:p>
          <a:p>
            <a:pPr lvl="1" eaLnBrk="1" hangingPunct="1"/>
            <a:r>
              <a:rPr lang="en-US" smtClean="0"/>
              <a:t>weak inhibition of NE &amp; 5-HT</a:t>
            </a:r>
          </a:p>
          <a:p>
            <a:pPr eaLnBrk="1" hangingPunct="1"/>
            <a:r>
              <a:rPr lang="en-US" smtClean="0"/>
              <a:t>1 Ultram equivalent to 1 Tylenol #3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329C8D9-23DF-4C2E-82AB-23E5477B1C6C}" type="slidenum">
              <a:rPr lang="en-US" smtClean="0">
                <a:cs typeface="Arial" charset="0"/>
              </a:rPr>
              <a:pPr/>
              <a:t>34</a:t>
            </a:fld>
            <a:endParaRPr lang="en-US" smtClean="0">
              <a:cs typeface="Arial" charset="0"/>
            </a:endParaRPr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410075"/>
            <a:ext cx="5130800" cy="4176713"/>
          </a:xfrm>
          <a:noFill/>
          <a:ln/>
        </p:spPr>
        <p:txBody>
          <a:bodyPr/>
          <a:lstStyle/>
          <a:p>
            <a:pPr lvl="1" eaLnBrk="1" hangingPunct="1"/>
            <a:r>
              <a:rPr lang="en-US" smtClean="0"/>
              <a:t>Antidepressants &amp; anticonvulsants good for neuropathic pain</a:t>
            </a:r>
          </a:p>
          <a:p>
            <a:pPr lvl="1" eaLnBrk="1" hangingPunct="1"/>
            <a:r>
              <a:rPr lang="en-US" smtClean="0"/>
              <a:t>tricyclic antidepressants like Amitriptylin (Elavil) &amp; Nortriptylin (Pamelor)</a:t>
            </a:r>
          </a:p>
          <a:p>
            <a:pPr lvl="1" eaLnBrk="1" hangingPunct="1"/>
            <a:r>
              <a:rPr lang="en-US" smtClean="0"/>
              <a:t>Examples: Phenytoin (Dilantin),Carbamazepine (Tegretol),Gabapentin (Neurontin),Pregabalin (Lyrica)</a:t>
            </a:r>
          </a:p>
          <a:p>
            <a:pPr lvl="1" eaLnBrk="1" hangingPunct="1"/>
            <a:r>
              <a:rPr lang="en-US" smtClean="0"/>
              <a:t>Steroids useful for bone pain &amp; nerve compression; dexamethasone &amp; prednisone most frequently utilized</a:t>
            </a:r>
          </a:p>
          <a:p>
            <a:pPr lvl="1" eaLnBrk="1" hangingPunct="1"/>
            <a:r>
              <a:rPr lang="en-US" smtClean="0"/>
              <a:t>Lidoderm topical patch used for postherpetic neuralgia</a:t>
            </a:r>
          </a:p>
          <a:p>
            <a:pPr lvl="1" eaLnBrk="1" hangingPunct="1"/>
            <a:r>
              <a:rPr lang="en-US" smtClean="0"/>
              <a:t>Calcitonin &amp; bisphosphonates (pamidronate) used for bone pain</a:t>
            </a:r>
          </a:p>
          <a:p>
            <a:pPr lvl="1"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5AF3F80-9C1A-4558-8FDB-5C4C55A657F4}" type="slidenum">
              <a:rPr lang="en-US" smtClean="0">
                <a:cs typeface="Arial" charset="0"/>
              </a:rPr>
              <a:pPr/>
              <a:t>68</a:t>
            </a:fld>
            <a:endParaRPr lang="en-US" smtClean="0">
              <a:cs typeface="Arial" charset="0"/>
            </a:endParaRPr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410075"/>
            <a:ext cx="5130800" cy="4176713"/>
          </a:xfrm>
          <a:noFill/>
          <a:ln/>
        </p:spPr>
        <p:txBody>
          <a:bodyPr/>
          <a:lstStyle/>
          <a:p>
            <a:pPr eaLnBrk="1" hangingPunct="1"/>
            <a:endParaRPr lang="sr-Latn-C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133876-6A58-4D51-AD48-63F2BC3167C6}" type="slidenum">
              <a:rPr lang="en-US" smtClean="0">
                <a:cs typeface="Arial" charset="0"/>
              </a:rPr>
              <a:pPr/>
              <a:t>6</a:t>
            </a:fld>
            <a:endParaRPr lang="en-US" smtClean="0">
              <a:cs typeface="Arial" charset="0"/>
            </a:endParaRPr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410075"/>
            <a:ext cx="5130800" cy="4176713"/>
          </a:xfrm>
          <a:noFill/>
          <a:ln/>
        </p:spPr>
        <p:txBody>
          <a:bodyPr/>
          <a:lstStyle/>
          <a:p>
            <a:pPr eaLnBrk="1" hangingPunct="1"/>
            <a:endParaRPr lang="sr-Latn-C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8E305E-2FB6-4657-A7A2-DE1BF23EEFBA}" type="slidenum">
              <a:rPr lang="en-US" smtClean="0">
                <a:cs typeface="Arial" charset="0"/>
              </a:rPr>
              <a:pPr/>
              <a:t>9</a:t>
            </a:fld>
            <a:endParaRPr lang="en-US" smtClean="0">
              <a:cs typeface="Arial" charset="0"/>
            </a:endParaRPr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410075"/>
            <a:ext cx="5130800" cy="4176713"/>
          </a:xfrm>
          <a:noFill/>
          <a:ln/>
        </p:spPr>
        <p:txBody>
          <a:bodyPr/>
          <a:lstStyle/>
          <a:p>
            <a:pPr eaLnBrk="1" hangingPunct="1"/>
            <a:r>
              <a:rPr lang="en-US" smtClean="0"/>
              <a:t>Alone- they relieve mild – moderate pain (as seen in WHO chart)</a:t>
            </a:r>
          </a:p>
          <a:p>
            <a:pPr eaLnBrk="1" hangingPunct="1"/>
            <a:r>
              <a:rPr lang="en-US" smtClean="0"/>
              <a:t>Combined with opioids- enhance analgesic effects…due to different MOA….</a:t>
            </a:r>
          </a:p>
          <a:p>
            <a:pPr eaLnBrk="1" hangingPunct="1"/>
            <a:r>
              <a:rPr lang="en-US" smtClean="0"/>
              <a:t>Most work by inhibiting prostaglandin formation.</a:t>
            </a:r>
          </a:p>
          <a:p>
            <a:pPr eaLnBrk="1" hangingPunct="1"/>
            <a:r>
              <a:rPr lang="en-US" smtClean="0"/>
              <a:t>The Am Pain Society recommends that all analgesic regimens should include a nonopiod drug even if the pain is severe enough to require an opioid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9DCEE0-B3A6-48DE-8FA2-0B2F7FA1B374}" type="slidenum">
              <a:rPr lang="en-US" smtClean="0">
                <a:cs typeface="Arial" charset="0"/>
              </a:rPr>
              <a:pPr/>
              <a:t>12</a:t>
            </a:fld>
            <a:endParaRPr lang="en-US" smtClean="0">
              <a:cs typeface="Arial" charset="0"/>
            </a:endParaRPr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410075"/>
            <a:ext cx="5130800" cy="4176713"/>
          </a:xfrm>
          <a:noFill/>
          <a:ln/>
        </p:spPr>
        <p:txBody>
          <a:bodyPr/>
          <a:lstStyle/>
          <a:p>
            <a:pPr eaLnBrk="1" hangingPunct="1"/>
            <a:r>
              <a:rPr lang="en-US" smtClean="0"/>
              <a:t>MOA unclear- thought to inhibit PG release in the CNS or block peripheral pain impulse generation</a:t>
            </a:r>
          </a:p>
          <a:p>
            <a:pPr eaLnBrk="1" hangingPunct="1"/>
            <a:r>
              <a:rPr lang="en-US" smtClean="0"/>
              <a:t>May decrease opioid requirement by 30% when added to opioid tx; frequently combined with opioid medications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EB7103-89EE-4C54-83E5-351F72C78416}" type="slidenum">
              <a:rPr lang="en-US" smtClean="0">
                <a:cs typeface="Arial" charset="0"/>
              </a:rPr>
              <a:pPr/>
              <a:t>15</a:t>
            </a:fld>
            <a:endParaRPr lang="en-US" smtClean="0">
              <a:cs typeface="Arial" charset="0"/>
            </a:endParaRPr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410075"/>
            <a:ext cx="5130800" cy="4176713"/>
          </a:xfrm>
          <a:noFill/>
          <a:ln/>
        </p:spPr>
        <p:txBody>
          <a:bodyPr/>
          <a:lstStyle/>
          <a:p>
            <a:pPr eaLnBrk="1" hangingPunct="1"/>
            <a:r>
              <a:rPr lang="en-US" smtClean="0"/>
              <a:t>ASA= acetylsalicylic acid</a:t>
            </a:r>
          </a:p>
          <a:p>
            <a:pPr eaLnBrk="1" hangingPunct="1"/>
            <a:r>
              <a:rPr lang="en-US" smtClean="0"/>
              <a:t>Salicylate salts- fewer GI events than w/ASA; do not effect platelet aggregation or bleeding time like ASA or NSAIDs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11F627B-310F-4A4F-A58B-9488D8A3C43F}" type="slidenum">
              <a:rPr lang="en-US" smtClean="0">
                <a:cs typeface="Arial" charset="0"/>
              </a:rPr>
              <a:pPr/>
              <a:t>16</a:t>
            </a:fld>
            <a:endParaRPr lang="en-US" smtClean="0">
              <a:cs typeface="Arial" charset="0"/>
            </a:endParaRPr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410075"/>
            <a:ext cx="5130800" cy="4176713"/>
          </a:xfrm>
          <a:noFill/>
          <a:ln/>
        </p:spPr>
        <p:txBody>
          <a:bodyPr/>
          <a:lstStyle/>
          <a:p>
            <a:pPr eaLnBrk="1" hangingPunct="1"/>
            <a:r>
              <a:rPr lang="en-US" smtClean="0"/>
              <a:t>There is a fair amt of interpatient variability- failure of one NSAID does not predict failure of all NSAIDs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45BE9D-BE05-4F4B-95AF-714DDD8CEE88}" type="slidenum">
              <a:rPr lang="en-US" smtClean="0">
                <a:cs typeface="Arial" charset="0"/>
              </a:rPr>
              <a:pPr/>
              <a:t>17</a:t>
            </a:fld>
            <a:endParaRPr lang="en-US" smtClean="0">
              <a:cs typeface="Arial" charset="0"/>
            </a:endParaRPr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410075"/>
            <a:ext cx="5130800" cy="4176713"/>
          </a:xfrm>
          <a:noFill/>
          <a:ln/>
        </p:spPr>
        <p:txBody>
          <a:bodyPr/>
          <a:lstStyle/>
          <a:p>
            <a:pPr eaLnBrk="1" hangingPunct="1"/>
            <a:r>
              <a:rPr lang="en-US" smtClean="0"/>
              <a:t>IBU- 400 mg = preferred starting dose- max efficacy/limit SE</a:t>
            </a:r>
          </a:p>
          <a:p>
            <a:pPr eaLnBrk="1" hangingPunct="1"/>
            <a:r>
              <a:rPr lang="en-US" smtClean="0"/>
              <a:t>Parenteral NSAIDs no more effective than PO NSAIDs at equivalent doses</a:t>
            </a:r>
          </a:p>
          <a:p>
            <a:pPr eaLnBrk="1" hangingPunct="1"/>
            <a:r>
              <a:rPr lang="en-US" smtClean="0"/>
              <a:t>Incidence of GI bleeding increases when max doses exceeded and/or pt on &gt;5 days; max = 120 mg/day; 60 mg/day in elderly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1D989C6-2762-4AB2-BED3-BB9BE4D0C9AC}" type="slidenum">
              <a:rPr lang="en-US" smtClean="0">
                <a:cs typeface="Arial" charset="0"/>
              </a:rPr>
              <a:pPr/>
              <a:t>18</a:t>
            </a:fld>
            <a:endParaRPr lang="en-US" smtClean="0">
              <a:cs typeface="Arial" charset="0"/>
            </a:endParaRPr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410075"/>
            <a:ext cx="5130800" cy="4176713"/>
          </a:xfrm>
          <a:noFill/>
          <a:ln/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smtClean="0"/>
              <a:t>COX-2= responsible for inflammation; COX-1 responsible for </a:t>
            </a:r>
          </a:p>
          <a:p>
            <a:pPr eaLnBrk="1" hangingPunct="1">
              <a:buFontTx/>
              <a:buChar char="•"/>
            </a:pPr>
            <a:r>
              <a:rPr lang="en-US" smtClean="0"/>
              <a:t>Rofecoxib (Vioxx) voluntarily was removed by Merck in Sept. 2004 due reports on an increase incidence in CV events;</a:t>
            </a:r>
          </a:p>
          <a:p>
            <a:pPr eaLnBrk="1" hangingPunct="1">
              <a:buFontTx/>
              <a:buChar char="•"/>
            </a:pPr>
            <a:r>
              <a:rPr lang="en-US" smtClean="0"/>
              <a:t>Valdecoxib (Bextra) was withdrawn by Pfizer in April 2005 due to life threatening skin reactions &amp; reports of CV events;</a:t>
            </a:r>
          </a:p>
          <a:p>
            <a:pPr eaLnBrk="1" hangingPunct="1">
              <a:buFontTx/>
              <a:buChar char="•"/>
            </a:pPr>
            <a:r>
              <a:rPr lang="en-US" smtClean="0"/>
              <a:t>Data regarding CV risk of celecoxib are inconsistent</a:t>
            </a:r>
          </a:p>
          <a:p>
            <a:pPr eaLnBrk="1" hangingPunct="1">
              <a:buFontTx/>
              <a:buChar char="•"/>
            </a:pPr>
            <a:r>
              <a:rPr lang="en-US" smtClean="0"/>
              <a:t>Much more expensive than traditional NSAIDs</a:t>
            </a:r>
          </a:p>
          <a:p>
            <a:pPr eaLnBrk="1" hangingPunct="1">
              <a:buFontTx/>
              <a:buChar char="•"/>
            </a:pP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18B19A7-2600-4745-BFC4-F85BA606B2FB}" type="datetimeFigureOut">
              <a:rPr lang="sr-Latn-CS"/>
              <a:pPr/>
              <a:t>31.5.2013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1755B7-36C2-4152-ACBB-3C13A3841FB2}" type="slidenum">
              <a:rPr lang="hr-HR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2C5D1FE-50F2-40DD-BDB1-029A2C7F34C6}" type="datetimeFigureOut">
              <a:rPr lang="sr-Latn-CS"/>
              <a:pPr/>
              <a:t>31.5.2013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A17C1D-E693-42E5-9B6C-6718FC5063BF}" type="slidenum">
              <a:rPr lang="hr-HR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AAFF6BE-91CA-41D1-BD77-367AB3C9A2E1}" type="datetimeFigureOut">
              <a:rPr lang="sr-Latn-CS"/>
              <a:pPr/>
              <a:t>31.5.2013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EA705C-7424-4718-8E40-48B7C983440C}" type="slidenum">
              <a:rPr lang="hr-HR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E7BD96-1506-42AA-AAF5-63CDCEA2739D}" type="datetimeFigureOut">
              <a:rPr lang="sr-Latn-CS"/>
              <a:pPr/>
              <a:t>31.5.2013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9D2C89-0A99-4874-8EAC-809C56ABD371}" type="slidenum">
              <a:rPr lang="hr-HR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B339CB5-3A6A-4742-9301-58458D3C4A16}" type="datetimeFigureOut">
              <a:rPr lang="sr-Latn-CS"/>
              <a:pPr/>
              <a:t>31.5.2013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6D96D2-B210-40A6-845F-4B74425C5405}" type="slidenum">
              <a:rPr lang="hr-HR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71F5989-EE92-461D-A09C-400066AA0B32}" type="datetimeFigureOut">
              <a:rPr lang="sr-Latn-CS"/>
              <a:pPr/>
              <a:t>31.5.2013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FC2C6B-FD16-4DAF-BC1D-C4731F109EA7}" type="slidenum">
              <a:rPr lang="hr-HR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AA55ED9-87EE-4669-90BF-CCB5D2291C21}" type="datetimeFigureOut">
              <a:rPr lang="sr-Latn-CS"/>
              <a:pPr/>
              <a:t>31.5.2013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60907B-7BB4-4F13-B812-A4E096C013AC}" type="slidenum">
              <a:rPr lang="hr-HR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294D021-19F5-4816-A638-B62D6980CF79}" type="datetimeFigureOut">
              <a:rPr lang="sr-Latn-CS"/>
              <a:pPr/>
              <a:t>31.5.2013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02809E-E4D0-42F3-A433-11833EA4EE66}" type="slidenum">
              <a:rPr lang="hr-HR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7D21E1-9262-4894-B640-739FD4A64D39}" type="datetimeFigureOut">
              <a:rPr lang="sr-Latn-CS"/>
              <a:pPr/>
              <a:t>31.5.2013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E20AAB-7E6C-4A06-8FA8-2F2FD3034A81}" type="slidenum">
              <a:rPr lang="hr-HR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130A645-25BD-471A-9046-78128095F08D}" type="datetimeFigureOut">
              <a:rPr lang="sr-Latn-CS"/>
              <a:pPr/>
              <a:t>31.5.2013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FA9192-79B4-487F-8D0E-BFA92D760B0A}" type="slidenum">
              <a:rPr lang="hr-HR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EBDB39C-EAE7-4628-BE57-138BA4D501F9}" type="datetimeFigureOut">
              <a:rPr lang="sr-Latn-CS"/>
              <a:pPr/>
              <a:t>31.5.2013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5BE08D-7C9A-43D9-BB34-53ED831508A0}" type="slidenum">
              <a:rPr lang="hr-HR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 smtClean="0"/>
              <a:t>Click to edit Master title style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smtClean="0"/>
              <a:t>Click to edit Master text styles</a:t>
            </a:r>
          </a:p>
          <a:p>
            <a:pPr lvl="1"/>
            <a:r>
              <a:rPr lang="hr-HR" smtClean="0"/>
              <a:t>Second level</a:t>
            </a:r>
          </a:p>
          <a:p>
            <a:pPr lvl="2"/>
            <a:r>
              <a:rPr lang="hr-HR" smtClean="0"/>
              <a:t>Third level</a:t>
            </a:r>
          </a:p>
          <a:p>
            <a:pPr lvl="3"/>
            <a:r>
              <a:rPr lang="hr-HR" smtClean="0"/>
              <a:t>Fourth level</a:t>
            </a:r>
          </a:p>
          <a:p>
            <a:pPr lvl="4"/>
            <a:r>
              <a:rPr lang="hr-HR" smtClean="0"/>
              <a:t>Fifth level</a:t>
            </a:r>
          </a:p>
        </p:txBody>
      </p:sp>
      <p:sp>
        <p:nvSpPr>
          <p:cNvPr id="809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071FF00D-5B2B-43DD-B152-A566181F4676}" type="datetimeFigureOut">
              <a:rPr lang="sr-Latn-CS"/>
              <a:pPr/>
              <a:t>31.5.2013</a:t>
            </a:fld>
            <a:endParaRPr lang="hr-HR"/>
          </a:p>
        </p:txBody>
      </p:sp>
      <p:sp>
        <p:nvSpPr>
          <p:cNvPr id="809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hr-HR"/>
          </a:p>
        </p:txBody>
      </p:sp>
      <p:sp>
        <p:nvSpPr>
          <p:cNvPr id="809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DC40830-812B-4FAF-8770-7F2AFF02C737}" type="slidenum">
              <a:rPr lang="hr-HR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jlfoundation.net/mouse1-aspirin.jpg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m/imgres?imgurl=http://www.cheshire-med.com/services/bugs/images/stomach.jpg&amp;imgrefurl=http://www.cheshire-med.com/services/bugs/ecoli.html&amp;h=178&amp;w=196&amp;sz=6&amp;tbnid=RxQ_fb2x-oQJ:&amp;tbnh=89&amp;tbnw=98&amp;hl=en&amp;start=9&amp;prev=/images?q=nausea+ca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m/imgres?imgurl=http://www.cheshire-med.com/services/bugs/images/stomach.jpg&amp;imgrefurl=http://www.cheshire-med.com/services/bugs/ecoli.html&amp;h=178&amp;w=196&amp;sz=6&amp;tbnid=RxQ_fb2x-oQJ:&amp;tbnh=89&amp;tbnw=98&amp;hl=en&amp;start=9&amp;prev=/images?q=nausea+ca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tch-allclipart.com/school/default2.htm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3" descr="Logo za edukaciju te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25" y="1985963"/>
            <a:ext cx="9109075" cy="2595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r-HR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 i II stepenica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endParaRPr lang="hr-HR" sz="24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hr-HR" sz="24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NEOPIOIDNI analgetici </a:t>
            </a:r>
          </a:p>
          <a:p>
            <a:r>
              <a:rPr lang="hr-HR" sz="24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Paracetamol</a:t>
            </a:r>
          </a:p>
          <a:p>
            <a:r>
              <a:rPr lang="hr-HR" sz="24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NSAIDs</a:t>
            </a:r>
          </a:p>
          <a:p>
            <a:pPr>
              <a:buFontTx/>
              <a:buNone/>
            </a:pPr>
            <a:endParaRPr lang="hr-HR" sz="24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hr-HR" sz="24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NE! Acetilsalicilna kiselina,</a:t>
            </a:r>
          </a:p>
          <a:p>
            <a:r>
              <a:rPr lang="hr-HR" sz="24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metamizol, propifenazon</a:t>
            </a:r>
            <a:endParaRPr lang="en-CA" sz="24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hr-HR" sz="24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endParaRPr lang="hr-HR" sz="28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hr-HR" sz="28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OPIOIDNI </a:t>
            </a:r>
          </a:p>
          <a:p>
            <a:endParaRPr lang="hr-HR" sz="28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FontTx/>
              <a:buNone/>
            </a:pPr>
            <a:endParaRPr lang="hr-HR" sz="28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hr-HR" sz="28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Tramadol</a:t>
            </a:r>
          </a:p>
          <a:p>
            <a:r>
              <a:rPr lang="hr-HR" sz="28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Kodein</a:t>
            </a:r>
          </a:p>
          <a:p>
            <a:r>
              <a:rPr lang="hr-HR" sz="28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Oxycontin </a:t>
            </a:r>
          </a:p>
          <a:p>
            <a:pPr>
              <a:buFontTx/>
              <a:buNone/>
            </a:pPr>
            <a:endParaRPr lang="hr-HR" sz="28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hr-HR" sz="28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r-HR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PARACETAMOL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hr-HR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Analgetik</a:t>
            </a:r>
          </a:p>
          <a:p>
            <a:r>
              <a:rPr lang="hr-HR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Antipiretik </a:t>
            </a:r>
          </a:p>
          <a:p>
            <a:r>
              <a:rPr lang="hr-HR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Centralno inhibira prostaglandin sintetazu</a:t>
            </a:r>
          </a:p>
          <a:p>
            <a:r>
              <a:rPr lang="hr-HR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Ne inhibira agregaciju trombocita</a:t>
            </a:r>
          </a:p>
          <a:p>
            <a:r>
              <a:rPr lang="hr-HR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Smanjuje potrebe za opioidima</a:t>
            </a:r>
          </a:p>
          <a:p>
            <a:endParaRPr lang="hr-HR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FontTx/>
              <a:buNone/>
            </a:pPr>
            <a:endParaRPr lang="hr-HR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811213"/>
            <a:ext cx="8229600" cy="606425"/>
          </a:xfrm>
        </p:spPr>
        <p:txBody>
          <a:bodyPr/>
          <a:lstStyle/>
          <a:p>
            <a:r>
              <a:rPr lang="hr-HR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Paracetamol</a:t>
            </a:r>
            <a:endParaRPr lang="en-US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57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1600200"/>
            <a:ext cx="8039100" cy="4525963"/>
          </a:xfrm>
        </p:spPr>
        <p:txBody>
          <a:bodyPr/>
          <a:lstStyle/>
          <a:p>
            <a:r>
              <a:rPr lang="hr-HR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Nejasan je mehanizam djelovanja </a:t>
            </a:r>
          </a:p>
          <a:p>
            <a:r>
              <a:rPr lang="hr-HR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Nema protuupalno djelovanje</a:t>
            </a:r>
          </a:p>
          <a:p>
            <a:r>
              <a:rPr lang="hr-HR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Izaziva oštećenje jetre u visokoj dozi</a:t>
            </a:r>
          </a:p>
          <a:p>
            <a:r>
              <a:rPr lang="hr-HR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Maks. doza 4 g/dan, kod zdrave jetre</a:t>
            </a:r>
          </a:p>
          <a:p>
            <a:r>
              <a:rPr lang="hr-HR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Nove preporuke 2,6 gr/dan</a:t>
            </a:r>
            <a:endParaRPr lang="en-US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r-HR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TRAMADOL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hr-HR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Centralno djelujući analgetik</a:t>
            </a:r>
          </a:p>
          <a:p>
            <a:r>
              <a:rPr lang="hr-HR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Slabo vezivanje za </a:t>
            </a:r>
            <a:r>
              <a:rPr lang="el-GR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μ</a:t>
            </a:r>
            <a:r>
              <a:rPr lang="hr-HR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-receptore, inhibitor prihvata noradrenalina i serotonina</a:t>
            </a:r>
          </a:p>
          <a:p>
            <a:r>
              <a:rPr lang="hr-HR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Analgetsko djelovanje 1/10 morfina, manje sedacije i  respiratorne depresije</a:t>
            </a:r>
          </a:p>
          <a:p>
            <a:r>
              <a:rPr lang="hr-HR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Putovi primjene per os,per rectum, IV, infuzija,PCA </a:t>
            </a:r>
            <a:endParaRPr lang="el-GR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FontTx/>
              <a:buNone/>
            </a:pPr>
            <a:endParaRPr lang="hr-HR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r-HR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IBUPROFEN I DIKLOFENAK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hr-HR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NSAIDs – analgetici, antipiretici, protuupalno djelovanje </a:t>
            </a:r>
          </a:p>
          <a:p>
            <a:r>
              <a:rPr lang="hr-HR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Periferna inhibicija ciklooksigenaze</a:t>
            </a:r>
          </a:p>
          <a:p>
            <a:r>
              <a:rPr lang="hr-HR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Reverzibilna disfunkcija trombocita</a:t>
            </a:r>
          </a:p>
          <a:p>
            <a:r>
              <a:rPr lang="hr-HR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Akutno bubrežno zatajenje,GI krvarenje </a:t>
            </a:r>
          </a:p>
          <a:p>
            <a:r>
              <a:rPr lang="hr-HR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DOZE ibuprofen 5-10 mg/kg per os,max dnevna 40 mg/kg, diclofenac 1 mg/kg,do 3 mg/kg dnevno </a:t>
            </a:r>
            <a:endParaRPr lang="en-CA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hr-HR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304800"/>
            <a:ext cx="8229600" cy="1143000"/>
          </a:xfrm>
        </p:spPr>
        <p:txBody>
          <a:bodyPr/>
          <a:lstStyle/>
          <a:p>
            <a:r>
              <a:rPr lang="en-US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Salic</a:t>
            </a:r>
            <a:r>
              <a:rPr lang="hr-HR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ilati</a:t>
            </a:r>
            <a:endParaRPr lang="en-US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626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914400" y="1752600"/>
            <a:ext cx="8229600" cy="4525963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b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Aspirin (AS</a:t>
            </a:r>
            <a:r>
              <a:rPr lang="hr-HR" b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</a:t>
            </a:r>
            <a:r>
              <a:rPr lang="en-US" b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r>
              <a:rPr lang="hr-HR" sz="28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Djelotvoran kao acetaminofen za akutnu bol u jednakim dozama</a:t>
            </a:r>
            <a:endParaRPr lang="en-US" sz="28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hr-HR" sz="28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Ima više nuspojava nego APAP</a:t>
            </a:r>
            <a:endParaRPr lang="en-US" sz="28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627" name="AutoShape 6" descr="Man popping an aspirin"/>
          <p:cNvSpPr>
            <a:spLocks noChangeAspect="1" noChangeArrowheads="1"/>
          </p:cNvSpPr>
          <p:nvPr/>
        </p:nvSpPr>
        <p:spPr bwMode="auto">
          <a:xfrm>
            <a:off x="3429000" y="2520950"/>
            <a:ext cx="2286000" cy="1817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hr-HR"/>
          </a:p>
        </p:txBody>
      </p:sp>
      <p:sp>
        <p:nvSpPr>
          <p:cNvPr id="26628" name="AutoShape 7" descr="Man popping an aspirin"/>
          <p:cNvSpPr>
            <a:spLocks noChangeAspect="1" noChangeArrowheads="1"/>
          </p:cNvSpPr>
          <p:nvPr/>
        </p:nvSpPr>
        <p:spPr bwMode="auto">
          <a:xfrm>
            <a:off x="3429000" y="2520950"/>
            <a:ext cx="2286000" cy="1817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hr-HR"/>
          </a:p>
        </p:txBody>
      </p:sp>
      <p:sp>
        <p:nvSpPr>
          <p:cNvPr id="26629" name="AutoShape 8" descr="Man popping an aspirin"/>
          <p:cNvSpPr>
            <a:spLocks noChangeAspect="1" noChangeArrowheads="1"/>
          </p:cNvSpPr>
          <p:nvPr/>
        </p:nvSpPr>
        <p:spPr bwMode="auto">
          <a:xfrm>
            <a:off x="3429000" y="2520950"/>
            <a:ext cx="2286000" cy="1817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hr-HR"/>
          </a:p>
        </p:txBody>
      </p:sp>
      <p:sp>
        <p:nvSpPr>
          <p:cNvPr id="26630" name="AutoShape 9" descr="Man popping an aspirin"/>
          <p:cNvSpPr>
            <a:spLocks noChangeAspect="1" noChangeArrowheads="1"/>
          </p:cNvSpPr>
          <p:nvPr/>
        </p:nvSpPr>
        <p:spPr bwMode="auto">
          <a:xfrm>
            <a:off x="1143000" y="1143000"/>
            <a:ext cx="2286000" cy="1817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hr-HR"/>
          </a:p>
        </p:txBody>
      </p:sp>
      <p:pic>
        <p:nvPicPr>
          <p:cNvPr id="26631" name="Picture 10" descr="mouse1-aspirin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38600" y="4038600"/>
            <a:ext cx="1557338" cy="1557338"/>
          </a:xfrm>
          <a:prstGeom prst="rect">
            <a:avLst/>
          </a:prstGeom>
          <a:noFill/>
          <a:ln w="25400">
            <a:solidFill>
              <a:schemeClr val="tx2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381000"/>
            <a:ext cx="8229600" cy="606425"/>
          </a:xfrm>
        </p:spPr>
        <p:txBody>
          <a:bodyPr/>
          <a:lstStyle/>
          <a:p>
            <a:r>
              <a:rPr lang="en-US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NSAIDs</a:t>
            </a:r>
            <a:r>
              <a:rPr lang="hr-HR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hr-HR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hr-HR" sz="24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nesteroidni protuupalni lijekovi</a:t>
            </a:r>
            <a:endParaRPr lang="en-US" sz="24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67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1600200"/>
            <a:ext cx="8077200" cy="4525963"/>
          </a:xfrm>
        </p:spPr>
        <p:txBody>
          <a:bodyPr/>
          <a:lstStyle/>
          <a:p>
            <a:r>
              <a:rPr lang="hr-HR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Djelotvornost je približno jednaka unutar grupe </a:t>
            </a:r>
            <a:r>
              <a:rPr lang="en-US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NSAIDs</a:t>
            </a:r>
          </a:p>
          <a:p>
            <a:r>
              <a:rPr lang="hr-HR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Različita je potentnost, vrijeme nastupa i duljina djelovanja</a:t>
            </a:r>
            <a:endParaRPr lang="en-US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hr-HR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Nuspojave</a:t>
            </a:r>
            <a:r>
              <a:rPr lang="en-US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lvl="1"/>
            <a:r>
              <a:rPr lang="en-US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GI </a:t>
            </a:r>
            <a:r>
              <a:rPr lang="hr-HR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krvarenja</a:t>
            </a:r>
            <a:endParaRPr lang="en-US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1"/>
            <a:r>
              <a:rPr lang="hr-HR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renalna disfunkcija</a:t>
            </a:r>
            <a:endParaRPr lang="en-US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1"/>
            <a:r>
              <a:rPr lang="hr-HR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trombocitna disfunkcija</a:t>
            </a:r>
            <a:endParaRPr lang="en-US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1"/>
            <a:endParaRPr lang="en-US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675" name="Rectangle 5"/>
          <p:cNvSpPr>
            <a:spLocks noChangeArrowheads="1"/>
          </p:cNvSpPr>
          <p:nvPr/>
        </p:nvSpPr>
        <p:spPr bwMode="auto">
          <a:xfrm>
            <a:off x="52388" y="29257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hr-HR"/>
          </a:p>
        </p:txBody>
      </p:sp>
      <p:sp>
        <p:nvSpPr>
          <p:cNvPr id="28676" name="Rectangle 6"/>
          <p:cNvSpPr>
            <a:spLocks noChangeArrowheads="1"/>
          </p:cNvSpPr>
          <p:nvPr/>
        </p:nvSpPr>
        <p:spPr bwMode="auto">
          <a:xfrm>
            <a:off x="2857500" y="2303463"/>
            <a:ext cx="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hr-H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57200"/>
            <a:ext cx="8229600" cy="606425"/>
          </a:xfrm>
        </p:spPr>
        <p:txBody>
          <a:bodyPr/>
          <a:lstStyle/>
          <a:p>
            <a:r>
              <a:rPr lang="en-US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NSAIDs</a:t>
            </a:r>
          </a:p>
        </p:txBody>
      </p:sp>
      <p:sp>
        <p:nvSpPr>
          <p:cNvPr id="3072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1981200"/>
            <a:ext cx="7772400" cy="4525963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hr-HR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en-US" sz="44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Ibuprofen</a:t>
            </a:r>
            <a:endParaRPr lang="hr-HR" sz="44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</a:pPr>
            <a:r>
              <a:rPr lang="hr-HR" sz="28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početni izbor za akutnu bol uzimajući u obzir odnos cijene i učinkovitosti</a:t>
            </a:r>
            <a:endParaRPr lang="en-US" sz="28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</a:pPr>
            <a:r>
              <a:rPr lang="en-US" sz="28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GI </a:t>
            </a:r>
            <a:r>
              <a:rPr lang="hr-HR" sz="28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sigurnost u odnosu na placebo jednka je kod doza</a:t>
            </a:r>
            <a:r>
              <a:rPr lang="en-US" sz="28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&lt;1200 mg/</a:t>
            </a:r>
            <a:r>
              <a:rPr lang="hr-HR" sz="28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dan</a:t>
            </a:r>
            <a:endParaRPr lang="en-US" sz="28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</a:pPr>
            <a:r>
              <a:rPr lang="hr-HR" sz="28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en-US" sz="28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hr-HR" sz="28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ks</a:t>
            </a:r>
            <a:r>
              <a:rPr lang="en-US" sz="28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im</a:t>
            </a:r>
            <a:r>
              <a:rPr lang="hr-HR" sz="28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alna</a:t>
            </a:r>
            <a:r>
              <a:rPr lang="en-US" sz="28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r-HR" sz="28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dnevna doza</a:t>
            </a:r>
            <a:r>
              <a:rPr lang="en-US" sz="28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~ 3200 mg/</a:t>
            </a:r>
            <a:r>
              <a:rPr lang="hr-HR" sz="28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dan</a:t>
            </a:r>
            <a:endParaRPr lang="en-US" sz="28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sz="28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811213"/>
            <a:ext cx="8229600" cy="606425"/>
          </a:xfrm>
        </p:spPr>
        <p:txBody>
          <a:bodyPr/>
          <a:lstStyle/>
          <a:p>
            <a:r>
              <a:rPr lang="en-US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COX-2 Inhibito</a:t>
            </a:r>
            <a:r>
              <a:rPr lang="hr-HR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ri</a:t>
            </a:r>
            <a:endParaRPr lang="en-US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77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1600200"/>
            <a:ext cx="8077200" cy="4525963"/>
          </a:xfrm>
        </p:spPr>
        <p:txBody>
          <a:bodyPr/>
          <a:lstStyle/>
          <a:p>
            <a:r>
              <a:rPr lang="hr-HR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Selektivno inhibira ciklooksigenazu-2</a:t>
            </a:r>
            <a:endParaRPr lang="en-US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1"/>
            <a:r>
              <a:rPr lang="hr-HR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manja</a:t>
            </a:r>
            <a:r>
              <a:rPr lang="en-US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GI </a:t>
            </a:r>
            <a:r>
              <a:rPr lang="hr-HR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iritacija</a:t>
            </a:r>
            <a:r>
              <a:rPr lang="en-US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; </a:t>
            </a:r>
            <a:r>
              <a:rPr lang="hr-HR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manji efekt na agregaciju trombocita</a:t>
            </a:r>
            <a:endParaRPr lang="en-US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1"/>
            <a:r>
              <a:rPr lang="hr-HR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Druge nuspojave slične kao kod ostalih</a:t>
            </a:r>
            <a:r>
              <a:rPr lang="en-US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NSAIDs</a:t>
            </a:r>
          </a:p>
          <a:p>
            <a:r>
              <a:rPr lang="en-US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Celecoxib</a:t>
            </a:r>
            <a:r>
              <a:rPr lang="hr-HR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(Celebrex)</a:t>
            </a:r>
            <a:endParaRPr lang="en-US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1"/>
            <a:r>
              <a:rPr lang="hr-HR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Uloga</a:t>
            </a:r>
            <a:r>
              <a:rPr lang="en-US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hr-HR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pacijenti sa kardiovaskularnim rizikom koji zahtjevaju terapiju sa </a:t>
            </a:r>
            <a:r>
              <a:rPr lang="en-US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NSAID</a:t>
            </a:r>
            <a:r>
              <a:rPr lang="hr-HR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a imaju povišen rizik od GI nuspojava</a:t>
            </a:r>
            <a:endParaRPr lang="en-US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811213"/>
            <a:ext cx="8229600" cy="606425"/>
          </a:xfrm>
        </p:spPr>
        <p:txBody>
          <a:bodyPr/>
          <a:lstStyle/>
          <a:p>
            <a:r>
              <a:rPr lang="en-US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Opioid</a:t>
            </a:r>
            <a:r>
              <a:rPr lang="hr-HR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</a:t>
            </a:r>
            <a:endParaRPr lang="en-US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818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609600" y="1828800"/>
            <a:ext cx="4573588" cy="4419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hr-HR" sz="28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Izvorno ekstrakti maka</a:t>
            </a:r>
            <a:endParaRPr lang="en-US" sz="28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r>
              <a:rPr lang="hr-HR" sz="28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Tijelo sadrži endogene opioide</a:t>
            </a:r>
            <a:endParaRPr lang="en-US" sz="28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90000"/>
              </a:lnSpc>
            </a:pPr>
            <a:r>
              <a:rPr lang="hr-HR" sz="24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enkefaline</a:t>
            </a:r>
            <a:endParaRPr lang="en-US" sz="24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90000"/>
              </a:lnSpc>
            </a:pPr>
            <a:r>
              <a:rPr lang="hr-HR" sz="24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endorfine</a:t>
            </a:r>
            <a:endParaRPr lang="en-US" sz="24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r>
              <a:rPr lang="hr-HR" sz="28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Opioidni receptori</a:t>
            </a:r>
            <a:endParaRPr lang="en-US" sz="28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90000"/>
              </a:lnSpc>
            </a:pPr>
            <a:r>
              <a:rPr lang="en-US" sz="240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mu ()</a:t>
            </a:r>
          </a:p>
          <a:p>
            <a:pPr lvl="1">
              <a:lnSpc>
                <a:spcPct val="90000"/>
              </a:lnSpc>
            </a:pPr>
            <a:r>
              <a:rPr lang="en-US" sz="240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delta ()</a:t>
            </a:r>
          </a:p>
          <a:p>
            <a:pPr lvl="1">
              <a:lnSpc>
                <a:spcPct val="90000"/>
              </a:lnSpc>
            </a:pPr>
            <a:r>
              <a:rPr lang="en-US" sz="240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kappa ()</a:t>
            </a:r>
          </a:p>
          <a:p>
            <a:pPr lvl="1">
              <a:lnSpc>
                <a:spcPct val="90000"/>
              </a:lnSpc>
            </a:pPr>
            <a:r>
              <a:rPr lang="en-US" sz="240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sigma ()</a:t>
            </a:r>
          </a:p>
          <a:p>
            <a:pPr lvl="1">
              <a:lnSpc>
                <a:spcPct val="90000"/>
              </a:lnSpc>
            </a:pPr>
            <a:endParaRPr lang="en-US" sz="2400">
              <a:solidFill>
                <a:schemeClr val="tx1"/>
              </a:solidFill>
              <a:latin typeface="Arial" pitchFamily="34" charset="0"/>
              <a:cs typeface="Arial" pitchFamily="34" charset="0"/>
              <a:sym typeface="Symbol" pitchFamily="18" charset="2"/>
            </a:endParaRPr>
          </a:p>
          <a:p>
            <a:pPr lvl="1">
              <a:lnSpc>
                <a:spcPct val="90000"/>
              </a:lnSpc>
            </a:pPr>
            <a:endParaRPr lang="en-US" sz="2400">
              <a:solidFill>
                <a:schemeClr val="tx1"/>
              </a:solidFill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pic>
        <p:nvPicPr>
          <p:cNvPr id="34819" name="Picture 4"/>
          <p:cNvPicPr>
            <a:picLocks noGrp="1" noChangeAspect="1" noChangeArrowheads="1"/>
          </p:cNvPicPr>
          <p:nvPr>
            <p:ph type="clipArt" sz="half" idx="4294967295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5181600" y="1981200"/>
            <a:ext cx="3454400" cy="3886200"/>
          </a:xfrm>
          <a:ln w="31750">
            <a:solidFill>
              <a:schemeClr val="tx2"/>
            </a:solidFill>
          </a:ln>
        </p:spPr>
      </p:pic>
      <p:sp>
        <p:nvSpPr>
          <p:cNvPr id="34820" name="Rectangle 5"/>
          <p:cNvSpPr>
            <a:spLocks noChangeArrowheads="1"/>
          </p:cNvSpPr>
          <p:nvPr/>
        </p:nvSpPr>
        <p:spPr bwMode="auto">
          <a:xfrm>
            <a:off x="0" y="841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hr-HR"/>
          </a:p>
        </p:txBody>
      </p:sp>
      <p:sp>
        <p:nvSpPr>
          <p:cNvPr id="34821" name="Rectangle 6"/>
          <p:cNvSpPr>
            <a:spLocks noChangeArrowheads="1"/>
          </p:cNvSpPr>
          <p:nvPr/>
        </p:nvSpPr>
        <p:spPr bwMode="auto">
          <a:xfrm>
            <a:off x="5867400" y="5943600"/>
            <a:ext cx="1981200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400" i="1">
                <a:solidFill>
                  <a:srgbClr val="000000"/>
                </a:solidFill>
              </a:rPr>
              <a:t>Papaver somniferum</a:t>
            </a:r>
            <a:r>
              <a:rPr lang="en-US" sz="1100" i="1">
                <a:solidFill>
                  <a:srgbClr val="000000"/>
                </a:solidFill>
              </a:rPr>
              <a:t> </a:t>
            </a:r>
            <a:endParaRPr lang="en-US" sz="2400" i="1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1828800"/>
            <a:ext cx="8229600" cy="1046163"/>
          </a:xfrm>
        </p:spPr>
        <p:txBody>
          <a:bodyPr/>
          <a:lstStyle/>
          <a:p>
            <a:r>
              <a:rPr lang="hr-HR" sz="36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Farmakološki pristup u liječenju boli</a:t>
            </a:r>
            <a:endParaRPr lang="en-US" sz="36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811213"/>
            <a:ext cx="8229600" cy="606425"/>
          </a:xfrm>
        </p:spPr>
        <p:txBody>
          <a:bodyPr/>
          <a:lstStyle/>
          <a:p>
            <a:r>
              <a:rPr lang="hr-HR" sz="40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Farmakologija opioida</a:t>
            </a:r>
            <a:endParaRPr lang="en-US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86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1600200"/>
            <a:ext cx="8077200" cy="4525963"/>
          </a:xfrm>
        </p:spPr>
        <p:txBody>
          <a:bodyPr/>
          <a:lstStyle/>
          <a:p>
            <a:r>
              <a:rPr lang="hr-HR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  </a:t>
            </a:r>
            <a:r>
              <a:rPr lang="en-US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1:  </a:t>
            </a:r>
            <a:r>
              <a:rPr lang="hr-HR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inhibiraju prijenos boli</a:t>
            </a:r>
            <a:endParaRPr lang="en-US">
              <a:solidFill>
                <a:schemeClr val="tx1"/>
              </a:solidFill>
              <a:latin typeface="Arial" pitchFamily="34" charset="0"/>
              <a:cs typeface="Arial" pitchFamily="34" charset="0"/>
              <a:sym typeface="Symbol" pitchFamily="18" charset="2"/>
            </a:endParaRPr>
          </a:p>
          <a:p>
            <a:r>
              <a:rPr lang="hr-HR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  </a:t>
            </a:r>
            <a:r>
              <a:rPr lang="en-US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2:  </a:t>
            </a:r>
            <a:r>
              <a:rPr lang="hr-HR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respiratorna depresija</a:t>
            </a:r>
            <a:r>
              <a:rPr lang="en-US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, </a:t>
            </a:r>
            <a:r>
              <a:rPr lang="hr-HR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euforija</a:t>
            </a:r>
            <a:r>
              <a:rPr lang="en-US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, </a:t>
            </a:r>
          </a:p>
          <a:p>
            <a:pPr>
              <a:buFontTx/>
              <a:buNone/>
            </a:pPr>
            <a:r>
              <a:rPr lang="en-US" sz="280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      </a:t>
            </a:r>
            <a:r>
              <a:rPr lang="hr-HR" sz="280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  </a:t>
            </a:r>
            <a:r>
              <a:rPr lang="en-US" sz="280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     </a:t>
            </a:r>
            <a:r>
              <a:rPr lang="hr-HR" sz="280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 </a:t>
            </a:r>
            <a:r>
              <a:rPr lang="hr-HR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konstipacija</a:t>
            </a:r>
            <a:r>
              <a:rPr lang="en-US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, </a:t>
            </a:r>
            <a:r>
              <a:rPr lang="hr-HR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fizička ovisnost</a:t>
            </a:r>
            <a:endParaRPr lang="en-US" sz="2800">
              <a:solidFill>
                <a:schemeClr val="tx1"/>
              </a:solidFill>
              <a:latin typeface="Arial" pitchFamily="34" charset="0"/>
              <a:cs typeface="Arial" pitchFamily="34" charset="0"/>
              <a:sym typeface="Symbol" pitchFamily="18" charset="2"/>
            </a:endParaRPr>
          </a:p>
          <a:p>
            <a:r>
              <a:rPr lang="hr-HR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 </a:t>
            </a:r>
            <a:r>
              <a:rPr lang="en-US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: </a:t>
            </a:r>
            <a:r>
              <a:rPr lang="hr-HR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    inhibiraju prijenos boli</a:t>
            </a:r>
            <a:endParaRPr lang="en-US">
              <a:solidFill>
                <a:schemeClr val="tx1"/>
              </a:solidFill>
              <a:latin typeface="Arial" pitchFamily="34" charset="0"/>
              <a:cs typeface="Arial" pitchFamily="34" charset="0"/>
              <a:sym typeface="Symbol" pitchFamily="18" charset="2"/>
            </a:endParaRPr>
          </a:p>
          <a:p>
            <a:r>
              <a:rPr lang="hr-HR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  </a:t>
            </a:r>
            <a:r>
              <a:rPr lang="en-US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: </a:t>
            </a:r>
            <a:r>
              <a:rPr lang="hr-HR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   inhibiraju prijenos boli</a:t>
            </a:r>
            <a:endParaRPr lang="en-US">
              <a:solidFill>
                <a:schemeClr val="tx1"/>
              </a:solidFill>
              <a:latin typeface="Arial" pitchFamily="34" charset="0"/>
              <a:cs typeface="Arial" pitchFamily="34" charset="0"/>
              <a:sym typeface="Symbol" pitchFamily="18" charset="2"/>
            </a:endParaRPr>
          </a:p>
          <a:p>
            <a:r>
              <a:rPr lang="hr-HR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 </a:t>
            </a:r>
            <a:r>
              <a:rPr lang="en-US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:  </a:t>
            </a:r>
            <a:r>
              <a:rPr lang="hr-HR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   autonomni efekti</a:t>
            </a:r>
            <a:r>
              <a:rPr lang="en-US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, </a:t>
            </a:r>
            <a:r>
              <a:rPr lang="hr-HR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disforija</a:t>
            </a:r>
            <a:r>
              <a:rPr lang="en-US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, </a:t>
            </a:r>
          </a:p>
          <a:p>
            <a:pPr>
              <a:buFontTx/>
              <a:buNone/>
            </a:pPr>
            <a:r>
              <a:rPr lang="en-US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        </a:t>
            </a:r>
            <a:r>
              <a:rPr lang="hr-HR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    halucinacije</a:t>
            </a:r>
            <a:endParaRPr lang="en-US">
              <a:solidFill>
                <a:schemeClr val="tx1"/>
              </a:solidFill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835025"/>
            <a:ext cx="8229600" cy="582613"/>
          </a:xfrm>
        </p:spPr>
        <p:txBody>
          <a:bodyPr/>
          <a:lstStyle/>
          <a:p>
            <a:r>
              <a:rPr lang="hr-HR" sz="40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Uobičajene nuspojave opioida</a:t>
            </a:r>
            <a:endParaRPr lang="en-US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91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1684338"/>
            <a:ext cx="6345238" cy="4441825"/>
          </a:xfrm>
        </p:spPr>
        <p:txBody>
          <a:bodyPr/>
          <a:lstStyle/>
          <a:p>
            <a:pPr>
              <a:buFontTx/>
              <a:buNone/>
            </a:pPr>
            <a:r>
              <a:rPr lang="hr-HR" b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Konstipacija</a:t>
            </a:r>
            <a:endParaRPr lang="en-US" b="1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hr-HR" sz="28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uobičajena</a:t>
            </a:r>
            <a:r>
              <a:rPr lang="en-US" sz="28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hr-HR" sz="28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malo vjerojatan razvoj tolerancije na terapiju</a:t>
            </a:r>
            <a:endParaRPr lang="en-US" sz="28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hr-HR" sz="28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Sredstva za omekšanje stolice</a:t>
            </a:r>
            <a:r>
              <a:rPr lang="en-US" sz="28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+/- meto</a:t>
            </a:r>
            <a:r>
              <a:rPr lang="hr-HR" sz="28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klo</a:t>
            </a:r>
            <a:r>
              <a:rPr lang="en-US" sz="28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pramid</a:t>
            </a:r>
          </a:p>
          <a:p>
            <a:pPr>
              <a:buFontTx/>
              <a:buNone/>
            </a:pPr>
            <a:r>
              <a:rPr lang="hr-HR" b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Mučnina/Povraćanje</a:t>
            </a:r>
            <a:endParaRPr lang="en-US" b="1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hr-HR" sz="28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Ponekad razvoj tolerancije</a:t>
            </a:r>
            <a:endParaRPr lang="en-US" sz="28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hr-HR" sz="28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Profilaksa klorpromazinom ili haloperidolom</a:t>
            </a:r>
            <a:endParaRPr lang="en-US" sz="28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n-US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8915" name="Picture 5" descr="stomach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53200" y="3962400"/>
            <a:ext cx="2057400" cy="1866900"/>
          </a:xfrm>
          <a:prstGeom prst="rect">
            <a:avLst/>
          </a:prstGeom>
          <a:noFill/>
          <a:ln w="25400">
            <a:solidFill>
              <a:schemeClr val="tx2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835025"/>
            <a:ext cx="8229600" cy="582613"/>
          </a:xfrm>
        </p:spPr>
        <p:txBody>
          <a:bodyPr/>
          <a:lstStyle/>
          <a:p>
            <a:r>
              <a:rPr lang="hr-HR" sz="40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Uobičajene nuspojave opioida</a:t>
            </a:r>
            <a:endParaRPr lang="en-US" sz="40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96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1600200"/>
            <a:ext cx="7848600" cy="4525963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hr-HR" b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Urtikarija</a:t>
            </a:r>
            <a:r>
              <a:rPr lang="en-US" b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/</a:t>
            </a:r>
            <a:r>
              <a:rPr lang="hr-HR" b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Svrbež kože</a:t>
            </a:r>
            <a:endParaRPr lang="en-US" b="1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r>
              <a:rPr lang="hr-HR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zbog oslobađanja histamina</a:t>
            </a:r>
            <a:endParaRPr lang="en-US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r>
              <a:rPr lang="hr-HR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tretiranje antihistaminicima</a:t>
            </a:r>
            <a:endParaRPr lang="en-US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hr-HR" b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Sedacija</a:t>
            </a:r>
            <a:r>
              <a:rPr lang="en-US">
                <a:solidFill>
                  <a:schemeClr val="tx1"/>
                </a:solidFill>
                <a:latin typeface="Arial" pitchFamily="34" charset="0"/>
                <a:cs typeface="Arial" pitchFamily="34" charset="0"/>
                <a:hlinkClick r:id="rId3"/>
              </a:rPr>
              <a:t> </a:t>
            </a:r>
            <a:endParaRPr lang="en-US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r>
              <a:rPr lang="hr-HR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obično se razvija tolerancija</a:t>
            </a:r>
            <a:endParaRPr lang="en-US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hr-HR" b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Delirij</a:t>
            </a:r>
            <a:endParaRPr lang="en-US" b="1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r>
              <a:rPr lang="hr-HR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rijedak u bolesnika sa normalnom bubrežnom funkcijom</a:t>
            </a:r>
            <a:endParaRPr lang="en-US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63" name="Picture 5" descr="cartoon011t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53200" y="3124200"/>
            <a:ext cx="1828800" cy="1704975"/>
          </a:xfrm>
          <a:prstGeom prst="rect">
            <a:avLst/>
          </a:prstGeom>
          <a:noFill/>
          <a:ln w="31750">
            <a:solidFill>
              <a:schemeClr val="tx2"/>
            </a:solidFill>
            <a:miter lim="800000"/>
            <a:headEnd/>
            <a:tailEnd/>
          </a:ln>
        </p:spPr>
      </p:pic>
      <p:sp>
        <p:nvSpPr>
          <p:cNvPr id="40964" name="Rectangle 6"/>
          <p:cNvSpPr>
            <a:spLocks noChangeArrowheads="1"/>
          </p:cNvSpPr>
          <p:nvPr/>
        </p:nvSpPr>
        <p:spPr bwMode="auto">
          <a:xfrm>
            <a:off x="0" y="3962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hr-H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811213"/>
            <a:ext cx="8229600" cy="606425"/>
          </a:xfrm>
        </p:spPr>
        <p:txBody>
          <a:bodyPr/>
          <a:lstStyle/>
          <a:p>
            <a:r>
              <a:rPr lang="hr-HR" sz="4000" b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Nuspojave opioida</a:t>
            </a:r>
            <a:endParaRPr lang="en-US" sz="4000" b="1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01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1600200"/>
            <a:ext cx="7772400" cy="4525963"/>
          </a:xfrm>
        </p:spPr>
        <p:txBody>
          <a:bodyPr/>
          <a:lstStyle/>
          <a:p>
            <a:pPr>
              <a:buFontTx/>
              <a:buNone/>
            </a:pPr>
            <a:r>
              <a:rPr lang="hr-HR" sz="36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Respiratorna depresija</a:t>
            </a:r>
            <a:endParaRPr lang="en-US" sz="36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hr-HR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prethodi joj somnolencija</a:t>
            </a:r>
            <a:endParaRPr lang="en-US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hr-HR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razvija se tolerancija</a:t>
            </a:r>
            <a:endParaRPr lang="en-US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hr-HR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Oprezna primjena opioida kod bolesnika sa pogoršanom resp. funkcijom</a:t>
            </a:r>
            <a:endParaRPr lang="en-US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hr-HR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Ako je frekvencija disanja</a:t>
            </a:r>
            <a:r>
              <a:rPr lang="en-US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&lt;8</a:t>
            </a:r>
            <a:r>
              <a:rPr lang="hr-HR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resp.</a:t>
            </a:r>
            <a:r>
              <a:rPr lang="en-US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r-HR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/ min</a:t>
            </a:r>
            <a:r>
              <a:rPr lang="en-US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hr-HR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razmotrite upotrebu</a:t>
            </a:r>
            <a:r>
              <a:rPr lang="en-US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nalo</a:t>
            </a:r>
            <a:r>
              <a:rPr lang="hr-HR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ks</a:t>
            </a:r>
            <a:r>
              <a:rPr lang="en-US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on</a:t>
            </a:r>
            <a:r>
              <a:rPr lang="hr-HR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en-US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(Narcan</a:t>
            </a:r>
            <a:r>
              <a:rPr lang="hr-HR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ti</a:t>
            </a:r>
            <a:r>
              <a:rPr lang="en-US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811213"/>
            <a:ext cx="8229600" cy="606425"/>
          </a:xfrm>
        </p:spPr>
        <p:txBody>
          <a:bodyPr/>
          <a:lstStyle/>
          <a:p>
            <a:r>
              <a:rPr lang="hr-HR" sz="40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Morfin</a:t>
            </a:r>
            <a:endParaRPr lang="en-US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05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1676400"/>
            <a:ext cx="7848600" cy="4449763"/>
          </a:xfrm>
        </p:spPr>
        <p:txBody>
          <a:bodyPr/>
          <a:lstStyle/>
          <a:p>
            <a:r>
              <a:rPr lang="hr-HR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Zlatni standard opioidne terapije</a:t>
            </a:r>
            <a:endParaRPr lang="en-US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hr-HR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Poluživot</a:t>
            </a:r>
            <a:r>
              <a:rPr lang="en-US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 1.5 -2 </a:t>
            </a:r>
            <a:r>
              <a:rPr lang="hr-HR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sata</a:t>
            </a:r>
            <a:endParaRPr lang="en-US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hr-HR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Trajanje</a:t>
            </a:r>
            <a:r>
              <a:rPr lang="en-US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 3 - 5 </a:t>
            </a:r>
            <a:r>
              <a:rPr lang="hr-HR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sati</a:t>
            </a:r>
            <a:endParaRPr lang="en-US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hr-HR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Metabolizira se u jetri, a izlučuje bubrezima i žuči</a:t>
            </a:r>
            <a:endParaRPr lang="en-US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1"/>
            <a:r>
              <a:rPr lang="hr-HR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 renalnoj insuficijenciji potrebna je korekcija postojeće doze</a:t>
            </a:r>
            <a:endParaRPr lang="en-US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n-US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n-US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059" name="Rectangle 5"/>
          <p:cNvSpPr>
            <a:spLocks noChangeArrowheads="1"/>
          </p:cNvSpPr>
          <p:nvPr/>
        </p:nvSpPr>
        <p:spPr bwMode="auto">
          <a:xfrm>
            <a:off x="0" y="2089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hr-HR"/>
          </a:p>
        </p:txBody>
      </p:sp>
      <p:pic>
        <p:nvPicPr>
          <p:cNvPr id="45060" name="Picture 6" descr="Gold Star Clip Art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62800" y="1981200"/>
            <a:ext cx="1285875" cy="1447800"/>
          </a:xfrm>
          <a:prstGeom prst="rect">
            <a:avLst/>
          </a:prstGeom>
          <a:noFill/>
          <a:ln w="31750">
            <a:solidFill>
              <a:schemeClr val="tx2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811213"/>
            <a:ext cx="8229600" cy="606425"/>
          </a:xfrm>
        </p:spPr>
        <p:txBody>
          <a:bodyPr/>
          <a:lstStyle/>
          <a:p>
            <a:r>
              <a:rPr lang="hr-HR" sz="40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Morfin</a:t>
            </a:r>
            <a:endParaRPr lang="en-US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1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1676400"/>
            <a:ext cx="8001000" cy="44497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hr-HR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 različitim terapijskim oblicima</a:t>
            </a:r>
            <a:endParaRPr lang="en-US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90000"/>
              </a:lnSpc>
            </a:pPr>
            <a:r>
              <a:rPr lang="hr-HR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kapsule/tablete sa produljenim otpuštanjem</a:t>
            </a:r>
            <a:endParaRPr lang="en-US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1085850" lvl="2">
              <a:lnSpc>
                <a:spcPct val="90000"/>
              </a:lnSpc>
            </a:pPr>
            <a:r>
              <a:rPr lang="en-US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MS</a:t>
            </a:r>
            <a:r>
              <a:rPr lang="hr-HR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en-US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Contin</a:t>
            </a:r>
            <a:r>
              <a:rPr lang="hr-HR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us-svakih 12 sati</a:t>
            </a:r>
            <a:endParaRPr lang="en-US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90000"/>
              </a:lnSpc>
            </a:pPr>
            <a:r>
              <a:rPr lang="hr-HR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tablete sa brzim otpuštanjem(Sevredol)</a:t>
            </a:r>
            <a:endParaRPr lang="en-US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90000"/>
              </a:lnSpc>
            </a:pPr>
            <a:r>
              <a:rPr lang="en-US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oral</a:t>
            </a:r>
            <a:r>
              <a:rPr lang="hr-HR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ne</a:t>
            </a:r>
            <a:r>
              <a:rPr lang="en-US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suspen</a:t>
            </a:r>
            <a:r>
              <a:rPr lang="hr-HR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zije</a:t>
            </a:r>
            <a:endParaRPr lang="en-US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90000"/>
              </a:lnSpc>
            </a:pPr>
            <a:r>
              <a:rPr lang="hr-HR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supozitoriji</a:t>
            </a:r>
            <a:endParaRPr lang="en-US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90000"/>
              </a:lnSpc>
            </a:pPr>
            <a:r>
              <a:rPr lang="hr-HR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</a:t>
            </a:r>
            <a:r>
              <a:rPr lang="en-US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arenteral</a:t>
            </a:r>
            <a:r>
              <a:rPr lang="hr-HR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ni pripravci</a:t>
            </a:r>
            <a:endParaRPr lang="en-US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811213"/>
            <a:ext cx="8229600" cy="606425"/>
          </a:xfrm>
        </p:spPr>
        <p:txBody>
          <a:bodyPr/>
          <a:lstStyle/>
          <a:p>
            <a:r>
              <a:rPr lang="en-US" sz="40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hr-HR" sz="40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idromorfon</a:t>
            </a:r>
            <a:endParaRPr lang="en-US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915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1600200"/>
            <a:ext cx="80772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hr-HR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Alternativa morfinu</a:t>
            </a:r>
            <a:endParaRPr lang="en-US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90000"/>
              </a:lnSpc>
            </a:pPr>
            <a:r>
              <a:rPr lang="hr-HR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siguran u bubrežnoj insuficijenciji</a:t>
            </a:r>
            <a:endParaRPr lang="en-US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90000"/>
              </a:lnSpc>
            </a:pPr>
            <a:r>
              <a:rPr lang="hr-HR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više topljiv od morfina</a:t>
            </a:r>
            <a:endParaRPr lang="en-US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90000"/>
              </a:lnSpc>
            </a:pPr>
            <a:r>
              <a:rPr lang="hr-HR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kahektični bolesnici</a:t>
            </a:r>
            <a:endParaRPr lang="en-US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r>
              <a:rPr lang="hr-HR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Oblici</a:t>
            </a:r>
            <a:r>
              <a:rPr lang="en-US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parenteral</a:t>
            </a:r>
            <a:r>
              <a:rPr lang="hr-HR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ni</a:t>
            </a:r>
            <a:r>
              <a:rPr lang="en-US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tab</a:t>
            </a:r>
            <a:r>
              <a:rPr lang="hr-HR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ete</a:t>
            </a:r>
            <a:r>
              <a:rPr lang="en-US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hr-HR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supozitoriji</a:t>
            </a:r>
            <a:endParaRPr lang="en-US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811213"/>
            <a:ext cx="8229600" cy="606425"/>
          </a:xfrm>
        </p:spPr>
        <p:txBody>
          <a:bodyPr/>
          <a:lstStyle/>
          <a:p>
            <a:r>
              <a:rPr lang="hr-HR" sz="40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Kodein</a:t>
            </a:r>
            <a:r>
              <a:rPr lang="en-US" sz="40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20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1600200"/>
            <a:ext cx="8382000" cy="4525963"/>
          </a:xfrm>
        </p:spPr>
        <p:txBody>
          <a:bodyPr/>
          <a:lstStyle/>
          <a:p>
            <a:r>
              <a:rPr lang="hr-HR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Indiciran u srednje jakoj boli</a:t>
            </a:r>
            <a:endParaRPr lang="en-US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1"/>
            <a:r>
              <a:rPr lang="hr-HR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djeluje kao slabi opioid</a:t>
            </a:r>
            <a:endParaRPr lang="en-US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1"/>
            <a:r>
              <a:rPr lang="hr-HR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obično se kombinira sa acetaminofenom</a:t>
            </a:r>
            <a:endParaRPr lang="en-US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hr-HR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Metabolizira se u jetri</a:t>
            </a:r>
            <a:endParaRPr lang="en-US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hr-HR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Nuspojave mu ograničavaju korištenje</a:t>
            </a:r>
            <a:endParaRPr lang="en-US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1"/>
            <a:r>
              <a:rPr lang="hr-HR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Učestali mučnina/povračanje i konstipacija</a:t>
            </a:r>
            <a:endParaRPr lang="en-US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811213"/>
            <a:ext cx="8229600" cy="606425"/>
          </a:xfrm>
        </p:spPr>
        <p:txBody>
          <a:bodyPr/>
          <a:lstStyle/>
          <a:p>
            <a:r>
              <a:rPr lang="hr-HR" sz="40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Derivati kodeina</a:t>
            </a:r>
            <a:endParaRPr lang="en-US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25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1600200"/>
            <a:ext cx="80772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hr-HR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Koriste se u srednje jakoj i jakoj boli</a:t>
            </a:r>
            <a:endParaRPr lang="en-US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r>
              <a:rPr lang="en-US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hr-HR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ksikodon</a:t>
            </a:r>
            <a:endParaRPr lang="en-US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90000"/>
              </a:lnSpc>
            </a:pPr>
            <a:r>
              <a:rPr lang="hr-HR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tablete sa produljenim oslobađanjem </a:t>
            </a:r>
            <a:r>
              <a:rPr lang="en-US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(OxyContin)</a:t>
            </a:r>
          </a:p>
          <a:p>
            <a:pPr lvl="1">
              <a:lnSpc>
                <a:spcPct val="90000"/>
              </a:lnSpc>
            </a:pPr>
            <a:r>
              <a:rPr lang="hr-HR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kapsule/tablete sa brzim oslobađanjem</a:t>
            </a:r>
            <a:endParaRPr lang="en-US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90000"/>
              </a:lnSpc>
            </a:pPr>
            <a:r>
              <a:rPr lang="hr-HR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otopine za oralnu primjenu</a:t>
            </a:r>
            <a:endParaRPr lang="en-US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811213"/>
            <a:ext cx="8229600" cy="606425"/>
          </a:xfrm>
        </p:spPr>
        <p:txBody>
          <a:bodyPr/>
          <a:lstStyle/>
          <a:p>
            <a:r>
              <a:rPr lang="hr-HR" sz="40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Fentanil</a:t>
            </a:r>
            <a:endParaRPr lang="en-US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29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1600200"/>
            <a:ext cx="8077200" cy="4525963"/>
          </a:xfrm>
        </p:spPr>
        <p:txBody>
          <a:bodyPr/>
          <a:lstStyle/>
          <a:p>
            <a:r>
              <a:rPr lang="hr-HR" sz="28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Topljiv u mastima</a:t>
            </a:r>
            <a:endParaRPr lang="en-US" sz="28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hr-HR" sz="28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Izaziva manje oslobađanje histamina u odnosu na druge opioide</a:t>
            </a:r>
            <a:endParaRPr lang="en-US" sz="28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hr-HR" sz="28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Više terapijskih oblika</a:t>
            </a:r>
            <a:endParaRPr lang="en-US" sz="28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1"/>
            <a:r>
              <a:rPr lang="hr-HR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bukalne tablete</a:t>
            </a:r>
            <a:r>
              <a:rPr lang="en-US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(Fentora)</a:t>
            </a:r>
          </a:p>
          <a:p>
            <a:pPr lvl="1"/>
            <a:r>
              <a:rPr lang="en-US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transmu</a:t>
            </a:r>
            <a:r>
              <a:rPr lang="hr-HR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kozni</a:t>
            </a:r>
            <a:r>
              <a:rPr lang="en-US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film </a:t>
            </a:r>
            <a:r>
              <a:rPr lang="hr-HR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–fentanyl citrat</a:t>
            </a:r>
            <a:endParaRPr lang="en-US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1"/>
            <a:r>
              <a:rPr lang="hr-HR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transdermalni naljepak TTS</a:t>
            </a:r>
            <a:endParaRPr lang="en-US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1"/>
            <a:endParaRPr lang="en-US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1"/>
            <a:endParaRPr lang="en-US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1"/>
            <a:endParaRPr lang="en-US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1905000"/>
            <a:ext cx="8077200" cy="14478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hr-HR" b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Pregled uobičajene opioidne, neopioidne i dodatne terapije u liječenju boli</a:t>
            </a:r>
            <a:endParaRPr lang="en-US" b="1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381000"/>
            <a:ext cx="8229600" cy="606425"/>
          </a:xfrm>
        </p:spPr>
        <p:txBody>
          <a:bodyPr/>
          <a:lstStyle/>
          <a:p>
            <a:r>
              <a:rPr lang="en-US" sz="40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Fentan</a:t>
            </a:r>
            <a:r>
              <a:rPr lang="hr-HR" sz="40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40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 </a:t>
            </a:r>
            <a:r>
              <a:rPr lang="hr-HR" sz="40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en-US" sz="40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ransdermal</a:t>
            </a:r>
            <a:r>
              <a:rPr lang="hr-HR" sz="40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ni flaster</a:t>
            </a:r>
            <a:endParaRPr lang="en-US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734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1600200"/>
            <a:ext cx="7772400" cy="4525963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hr-HR" sz="28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Prednosti</a:t>
            </a:r>
            <a:r>
              <a:rPr lang="en-US" sz="28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lvl="1">
              <a:lnSpc>
                <a:spcPct val="90000"/>
              </a:lnSpc>
            </a:pPr>
            <a:r>
              <a:rPr lang="hr-HR" sz="24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kontinuirano otpuštanje opioida</a:t>
            </a:r>
            <a:endParaRPr lang="en-US" sz="24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90000"/>
              </a:lnSpc>
            </a:pPr>
            <a:r>
              <a:rPr lang="hr-HR" sz="24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dobar kod jako oslabljelih bolesnika </a:t>
            </a:r>
            <a:endParaRPr lang="en-US" sz="24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90000"/>
              </a:lnSpc>
            </a:pPr>
            <a:r>
              <a:rPr lang="hr-HR" sz="24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dobar izbor kod potencijalne zloporabe opioida</a:t>
            </a:r>
            <a:endParaRPr lang="en-US" sz="24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hr-HR" sz="28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Mane:</a:t>
            </a:r>
            <a:endParaRPr lang="en-US" sz="28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90000"/>
              </a:lnSpc>
            </a:pPr>
            <a:r>
              <a:rPr lang="hr-HR" sz="24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odgođeni nastup djelovanja</a:t>
            </a:r>
            <a:endParaRPr lang="en-US" sz="24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90000"/>
              </a:lnSpc>
            </a:pPr>
            <a:r>
              <a:rPr lang="hr-HR" sz="24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ostatno djelovanje nakon uklanjanja flastera</a:t>
            </a:r>
            <a:endParaRPr lang="en-US" sz="24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90000"/>
              </a:lnSpc>
            </a:pPr>
            <a:r>
              <a:rPr lang="hr-HR" sz="24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SKUP!</a:t>
            </a:r>
            <a:endParaRPr lang="en-US" sz="24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hr-HR" sz="28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OPREZ! Zagrijavanje povećava otpuštanje aktivne supstance iz flastera!</a:t>
            </a:r>
            <a:endParaRPr lang="en-US" sz="28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811213"/>
            <a:ext cx="8229600" cy="606425"/>
          </a:xfrm>
        </p:spPr>
        <p:txBody>
          <a:bodyPr/>
          <a:lstStyle/>
          <a:p>
            <a:r>
              <a:rPr lang="en-US" sz="40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Tramadol</a:t>
            </a:r>
            <a:endParaRPr lang="en-US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39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1600200"/>
            <a:ext cx="8077200" cy="4525963"/>
          </a:xfrm>
        </p:spPr>
        <p:txBody>
          <a:bodyPr/>
          <a:lstStyle/>
          <a:p>
            <a:r>
              <a:rPr lang="hr-HR" sz="28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Dvostruki mehanizam djelovanja</a:t>
            </a:r>
            <a:endParaRPr lang="en-US" sz="28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hr-HR" sz="28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Koristi se za srednje jaku bol (VAS 5-7)</a:t>
            </a:r>
            <a:endParaRPr lang="en-US" sz="28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hr-HR" sz="28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Manja respiratorna depresija nego jaki opioidi</a:t>
            </a:r>
            <a:endParaRPr lang="en-US" sz="28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hr-HR" sz="28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Može povećati rizika nastanka konvulzija</a:t>
            </a:r>
            <a:endParaRPr lang="en-US" sz="28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1"/>
            <a:r>
              <a:rPr lang="hr-HR" sz="24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Maksimalna doza: 400mg/24 sata</a:t>
            </a:r>
            <a:endParaRPr lang="en-US" sz="24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1"/>
            <a:r>
              <a:rPr lang="hr-HR" sz="24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Smanjite dozu kod oštećenja bubrega i starijih osoba</a:t>
            </a:r>
            <a:endParaRPr lang="en-US" sz="24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n-US" sz="28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811213"/>
            <a:ext cx="8229600" cy="606425"/>
          </a:xfrm>
        </p:spPr>
        <p:txBody>
          <a:bodyPr/>
          <a:lstStyle/>
          <a:p>
            <a:r>
              <a:rPr lang="hr-HR" sz="40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Komedikacija u liječenju boli</a:t>
            </a:r>
            <a:endParaRPr lang="en-US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442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762000" y="1600200"/>
            <a:ext cx="4187825" cy="4525963"/>
          </a:xfrm>
        </p:spPr>
        <p:txBody>
          <a:bodyPr/>
          <a:lstStyle/>
          <a:p>
            <a:pPr>
              <a:buFontTx/>
              <a:buNone/>
            </a:pPr>
            <a:endParaRPr lang="en-US" sz="28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FontTx/>
              <a:buNone/>
            </a:pPr>
            <a:r>
              <a:rPr lang="en-US" sz="28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“</a:t>
            </a:r>
            <a:r>
              <a:rPr lang="hr-HR" sz="28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lijekovi koji se primarno koriste za liječenje drugih stanja osim boli</a:t>
            </a:r>
            <a:r>
              <a:rPr lang="en-US" sz="28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hr-HR" sz="28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ali u posebnim situacijama mogu djelovati analgetski </a:t>
            </a:r>
            <a:r>
              <a:rPr lang="en-US" sz="28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”</a:t>
            </a:r>
          </a:p>
        </p:txBody>
      </p:sp>
      <p:pic>
        <p:nvPicPr>
          <p:cNvPr id="61443" name="Picture 5" descr="Apothecary 1890"/>
          <p:cNvPicPr>
            <a:picLocks noGrp="1" noChangeAspect="1" noChangeArrowheads="1"/>
          </p:cNvPicPr>
          <p:nvPr>
            <p:ph type="clipArt" sz="half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410200" y="1981200"/>
            <a:ext cx="2882900" cy="3711575"/>
          </a:xfrm>
          <a:ln w="31750">
            <a:solidFill>
              <a:schemeClr val="tx2"/>
            </a:solidFill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Naslov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r-HR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Komedikacija u liječenju boli</a:t>
            </a:r>
          </a:p>
        </p:txBody>
      </p:sp>
      <p:sp>
        <p:nvSpPr>
          <p:cNvPr id="62466" name="Rezervirano mjesto sadržaja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hr-HR" i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Adjuvantni analgetik </a:t>
            </a:r>
            <a:r>
              <a:rPr lang="hr-HR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je lijek čija primarna indikacija nije liječenje boli, ali u nekim bolnim stanjima ima analgetsko djelovanje. Primjer su kortikosteroidi, nesteroidni antireumatici, triciklički antidepresivi, antikonvulzivi, te neki antiaritmici.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855663"/>
            <a:ext cx="8229600" cy="561975"/>
          </a:xfrm>
        </p:spPr>
        <p:txBody>
          <a:bodyPr/>
          <a:lstStyle/>
          <a:p>
            <a:r>
              <a:rPr lang="hr-HR" sz="40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Komedikacija u liječenju boli</a:t>
            </a:r>
            <a:endParaRPr lang="en-US" sz="40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349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1600200"/>
            <a:ext cx="8077200" cy="4525963"/>
          </a:xfrm>
        </p:spPr>
        <p:txBody>
          <a:bodyPr/>
          <a:lstStyle/>
          <a:p>
            <a:r>
              <a:rPr lang="hr-HR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Antidepresivi</a:t>
            </a:r>
            <a:endParaRPr lang="en-US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hr-HR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Antikonvulzivi</a:t>
            </a:r>
            <a:endParaRPr lang="en-US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hr-HR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Kortikosteroidi</a:t>
            </a:r>
            <a:endParaRPr lang="en-US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hr-HR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Topički anestetici</a:t>
            </a:r>
            <a:endParaRPr lang="en-US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hr-HR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Bisfosfonati</a:t>
            </a:r>
            <a:endParaRPr lang="en-US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1"/>
            <a:endParaRPr lang="en-US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1">
              <a:buFontTx/>
              <a:buNone/>
            </a:pPr>
            <a:endParaRPr lang="en-US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Naslov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r-HR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Komedikacija u liječenju boli</a:t>
            </a:r>
          </a:p>
        </p:txBody>
      </p:sp>
      <p:sp>
        <p:nvSpPr>
          <p:cNvPr id="65538" name="Rezervirano mjesto sadržaja 2"/>
          <p:cNvSpPr>
            <a:spLocks noGrp="1"/>
          </p:cNvSpPr>
          <p:nvPr>
            <p:ph idx="4294967295"/>
          </p:nvPr>
        </p:nvSpPr>
        <p:spPr>
          <a:xfrm>
            <a:off x="457200" y="1371600"/>
            <a:ext cx="8229600" cy="4525963"/>
          </a:xfrm>
        </p:spPr>
        <p:txBody>
          <a:bodyPr/>
          <a:lstStyle/>
          <a:p>
            <a:r>
              <a:rPr lang="hr-HR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Triciklički antidepresivi su djelotvorni u olakšavanju neuropatske boli.</a:t>
            </a:r>
          </a:p>
          <a:p>
            <a:r>
              <a:rPr lang="hr-HR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 liječenju neuropatske boli djelotvorni su antikonvulzivi gabapentin i pregabalin.</a:t>
            </a:r>
          </a:p>
          <a:p>
            <a:r>
              <a:rPr lang="hr-HR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Kod pacijenata s neuropatskom boli trebalo bi učiniti probu tricikličkim antidepresivom ili antikonvulzivom.</a:t>
            </a:r>
          </a:p>
          <a:p>
            <a:r>
              <a:rPr lang="it-IT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Antidepresivi i antikonvulzivi mogu se</a:t>
            </a:r>
            <a:r>
              <a:rPr lang="hr-HR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propisivati istodobno.</a:t>
            </a:r>
          </a:p>
          <a:p>
            <a:endParaRPr lang="hr-HR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r-HR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Terminalna bol</a:t>
            </a:r>
          </a:p>
        </p:txBody>
      </p:sp>
      <p:sp>
        <p:nvSpPr>
          <p:cNvPr id="70659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hr-HR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Bol koja se pojavljuje u završnoj fazi letalne bolesti na kraju života teškog bolesnika</a:t>
            </a:r>
          </a:p>
          <a:p>
            <a:endParaRPr lang="hr-HR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hr-HR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Palijativna medicina ublažava simptome, prvenstveno </a:t>
            </a:r>
            <a:r>
              <a:rPr lang="hr-HR" b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bol</a:t>
            </a:r>
          </a:p>
          <a:p>
            <a:r>
              <a:rPr lang="hr-HR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Omogućava najbolju kvalitetu života do kraja </a:t>
            </a:r>
          </a:p>
          <a:p>
            <a:r>
              <a:rPr lang="hr-HR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Život dostojan čovjeka 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r-HR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Primjena analgetika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hr-HR" sz="30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Prema trostupanjskoj ljestvici SZO</a:t>
            </a:r>
          </a:p>
          <a:p>
            <a:pPr>
              <a:lnSpc>
                <a:spcPct val="90000"/>
              </a:lnSpc>
            </a:pPr>
            <a:r>
              <a:rPr lang="hr-HR" sz="30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1986.deklaracija SZO –bolesni od karcinoma ne smiju trpjeti bol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hr-HR" sz="30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PRAVILA :</a:t>
            </a:r>
          </a:p>
          <a:p>
            <a:pPr>
              <a:lnSpc>
                <a:spcPct val="90000"/>
              </a:lnSpc>
            </a:pPr>
            <a:r>
              <a:rPr lang="hr-HR" sz="30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Odgovarajućim putem-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hr-HR" sz="30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na usta,transdermalno,supkutano,iv.</a:t>
            </a:r>
          </a:p>
          <a:p>
            <a:pPr>
              <a:lnSpc>
                <a:spcPct val="90000"/>
              </a:lnSpc>
            </a:pPr>
            <a:r>
              <a:rPr lang="hr-HR" sz="30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Pravilni razmaci</a:t>
            </a:r>
          </a:p>
          <a:p>
            <a:pPr>
              <a:lnSpc>
                <a:spcPct val="90000"/>
              </a:lnSpc>
            </a:pPr>
            <a:r>
              <a:rPr lang="hr-HR" sz="30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Titracija </a:t>
            </a:r>
          </a:p>
          <a:p>
            <a:pPr>
              <a:lnSpc>
                <a:spcPct val="90000"/>
              </a:lnSpc>
            </a:pPr>
            <a:r>
              <a:rPr lang="hr-HR" sz="30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Rotacija i konverzija opioida </a:t>
            </a:r>
          </a:p>
          <a:p>
            <a:pPr>
              <a:lnSpc>
                <a:spcPct val="90000"/>
              </a:lnSpc>
            </a:pPr>
            <a:endParaRPr lang="hr-HR" sz="30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r-HR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Liječenje boli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hr-HR" sz="1700" b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MORFIN</a:t>
            </a:r>
            <a:r>
              <a:rPr lang="hr-HR" sz="17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–</a:t>
            </a:r>
            <a:r>
              <a:rPr lang="hr-HR" sz="1700" b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zlatni</a:t>
            </a:r>
            <a:r>
              <a:rPr lang="hr-HR" sz="17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standard</a:t>
            </a:r>
          </a:p>
          <a:p>
            <a:pPr>
              <a:lnSpc>
                <a:spcPct val="80000"/>
              </a:lnSpc>
            </a:pPr>
            <a:r>
              <a:rPr lang="hr-HR" sz="18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bol,dispnea,anksioznost</a:t>
            </a:r>
          </a:p>
          <a:p>
            <a:pPr>
              <a:lnSpc>
                <a:spcPct val="80000"/>
              </a:lnSpc>
            </a:pPr>
            <a:endParaRPr lang="hr-HR" sz="18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</a:pPr>
            <a:r>
              <a:rPr lang="hr-HR" sz="18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Put primjene – oralni</a:t>
            </a:r>
          </a:p>
          <a:p>
            <a:pPr>
              <a:lnSpc>
                <a:spcPct val="80000"/>
              </a:lnSpc>
            </a:pPr>
            <a:r>
              <a:rPr lang="hr-HR" sz="18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 os          0,2 – 0,4mg/kg</a:t>
            </a:r>
          </a:p>
          <a:p>
            <a:pPr>
              <a:lnSpc>
                <a:spcPct val="80000"/>
              </a:lnSpc>
            </a:pPr>
            <a:r>
              <a:rPr lang="hr-HR" sz="18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iv                0,1 mg/kg</a:t>
            </a:r>
          </a:p>
          <a:p>
            <a:pPr>
              <a:lnSpc>
                <a:spcPct val="80000"/>
              </a:lnSpc>
            </a:pPr>
            <a:r>
              <a:rPr lang="hr-HR" sz="18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infuzija       0,01 mg/kg/h</a:t>
            </a:r>
          </a:p>
          <a:p>
            <a:pPr>
              <a:lnSpc>
                <a:spcPct val="80000"/>
              </a:lnSpc>
            </a:pPr>
            <a:r>
              <a:rPr lang="hr-HR" sz="18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supkutano    0,15 mg/kg </a:t>
            </a:r>
          </a:p>
          <a:p>
            <a:pPr>
              <a:lnSpc>
                <a:spcPct val="80000"/>
              </a:lnSpc>
            </a:pPr>
            <a:r>
              <a:rPr lang="hr-HR" sz="18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intravenski kontinuirano, supkutano-pumpe</a:t>
            </a:r>
          </a:p>
          <a:p>
            <a:pPr>
              <a:lnSpc>
                <a:spcPct val="80000"/>
              </a:lnSpc>
            </a:pPr>
            <a:endParaRPr lang="hr-HR" sz="18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</a:pPr>
            <a:r>
              <a:rPr lang="hr-HR" sz="18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Titracija kratkodjelujućim morfinom</a:t>
            </a:r>
          </a:p>
          <a:p>
            <a:pPr>
              <a:lnSpc>
                <a:spcPct val="80000"/>
              </a:lnSpc>
            </a:pPr>
            <a:r>
              <a:rPr lang="hr-HR" sz="18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Dugodjelujući morfin-svakih 12h </a:t>
            </a:r>
          </a:p>
          <a:p>
            <a:pPr>
              <a:lnSpc>
                <a:spcPct val="80000"/>
              </a:lnSpc>
            </a:pPr>
            <a:r>
              <a:rPr lang="hr-HR" sz="18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kratkodjelujući za probijajuću bol - 1/6 dnevne doze</a:t>
            </a:r>
          </a:p>
          <a:p>
            <a:pPr>
              <a:lnSpc>
                <a:spcPct val="80000"/>
              </a:lnSpc>
              <a:buFontTx/>
              <a:buNone/>
            </a:pPr>
            <a:endParaRPr lang="hr-HR" sz="18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</a:pPr>
            <a:r>
              <a:rPr lang="hr-HR" sz="18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Tablica ekvianalgetskih doza – rotacija i konverzija </a:t>
            </a:r>
          </a:p>
          <a:p>
            <a:pPr>
              <a:lnSpc>
                <a:spcPct val="80000"/>
              </a:lnSpc>
              <a:buFontTx/>
              <a:buNone/>
            </a:pPr>
            <a:endParaRPr lang="hr-HR" sz="18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</a:pPr>
            <a:endParaRPr lang="hr-HR" sz="18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r-HR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OPIOIDI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hr-HR" sz="20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Transdermalno – fentanil i buprenorfin</a:t>
            </a:r>
          </a:p>
          <a:p>
            <a:pPr>
              <a:lnSpc>
                <a:spcPct val="80000"/>
              </a:lnSpc>
            </a:pPr>
            <a:r>
              <a:rPr lang="hr-HR" sz="2000" b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Fentanil </a:t>
            </a:r>
            <a:r>
              <a:rPr lang="hr-HR" sz="20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naljepci  a 12, 25,50 i 100 µg/h</a:t>
            </a:r>
          </a:p>
          <a:p>
            <a:pPr>
              <a:lnSpc>
                <a:spcPct val="80000"/>
              </a:lnSpc>
            </a:pPr>
            <a:r>
              <a:rPr lang="hr-HR" sz="2000" b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Buprenorfin</a:t>
            </a:r>
            <a:r>
              <a:rPr lang="hr-HR" sz="20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-naljepak dva puta tjedno 35,52,5; 70µg/h</a:t>
            </a:r>
          </a:p>
          <a:p>
            <a:pPr>
              <a:lnSpc>
                <a:spcPct val="80000"/>
              </a:lnSpc>
              <a:buFontTx/>
              <a:buNone/>
            </a:pPr>
            <a:endParaRPr lang="hr-HR" sz="20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</a:pPr>
            <a:r>
              <a:rPr lang="hr-HR" sz="2000" b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Metadon</a:t>
            </a:r>
            <a:r>
              <a:rPr lang="hr-HR" sz="20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-1x dnevno, 0,2 mg/kg per os,kumulativni efekt</a:t>
            </a:r>
          </a:p>
          <a:p>
            <a:pPr>
              <a:lnSpc>
                <a:spcPct val="80000"/>
              </a:lnSpc>
            </a:pPr>
            <a:endParaRPr lang="hr-HR" sz="20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</a:pPr>
            <a:r>
              <a:rPr lang="hr-HR" sz="2000" b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Oksikodon  </a:t>
            </a:r>
            <a:r>
              <a:rPr lang="hr-HR" sz="20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bifazične tablete  a 10 i 20 mg, per os 0.2mg/kg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hr-HR" sz="20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Morfin:oksikodon = 2:1 ( 20 mg morfina =10 mg oxycodona)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hr-HR" sz="20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lnSpc>
                <a:spcPct val="80000"/>
              </a:lnSpc>
            </a:pPr>
            <a:r>
              <a:rPr lang="hr-HR" sz="2000" b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Hidromorfon </a:t>
            </a:r>
            <a:r>
              <a:rPr lang="hr-HR" sz="20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– caps a 4 i 8mg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hr-HR" sz="20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morfin:hidromorfon 7,5:1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hr-HR" sz="20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30mg oralnog morfina =  4mg oralnog hidromorfona</a:t>
            </a:r>
          </a:p>
          <a:p>
            <a:pPr>
              <a:lnSpc>
                <a:spcPct val="80000"/>
              </a:lnSpc>
            </a:pPr>
            <a:endParaRPr lang="hr-HR" sz="20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</a:pPr>
            <a:r>
              <a:rPr lang="hr-HR" sz="2000" b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Ketamin  </a:t>
            </a:r>
            <a:r>
              <a:rPr lang="hr-HR" sz="20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0,1 mg/kg/h infuzija </a:t>
            </a:r>
          </a:p>
          <a:p>
            <a:pPr>
              <a:lnSpc>
                <a:spcPct val="80000"/>
              </a:lnSpc>
            </a:pPr>
            <a:endParaRPr lang="hr-HR" sz="20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r-HR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Epidemiologija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Tx/>
              <a:buNone/>
            </a:pPr>
            <a:endParaRPr lang="hr-HR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FontTx/>
              <a:buNone/>
            </a:pPr>
            <a:r>
              <a:rPr lang="hr-HR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Umjerena do jača bol javlja se u 60-90% onkoloških bolesnika s uznapredovalom bolesti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r-HR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OPIOIDI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hr-HR" b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TRANSTEC</a:t>
            </a:r>
            <a:r>
              <a:rPr lang="hr-HR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-</a:t>
            </a:r>
            <a:r>
              <a:rPr lang="hr-HR" sz="28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buprenorphin - agonist-antagonist  naljepak, u matrixu,može se rezati , svaki 4.dan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hr-HR" sz="28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- jakost 35 </a:t>
            </a:r>
            <a:r>
              <a:rPr lang="el-GR" sz="28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μ</a:t>
            </a:r>
            <a:r>
              <a:rPr lang="hr-HR" sz="28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g/h, 52,5 </a:t>
            </a:r>
            <a:r>
              <a:rPr lang="el-GR" sz="28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μ</a:t>
            </a:r>
            <a:r>
              <a:rPr lang="hr-HR" sz="28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g/h, 70  </a:t>
            </a:r>
            <a:r>
              <a:rPr lang="el-GR" sz="28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μ</a:t>
            </a:r>
            <a:r>
              <a:rPr lang="hr-HR" sz="28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g/h</a:t>
            </a:r>
          </a:p>
          <a:p>
            <a:pPr>
              <a:lnSpc>
                <a:spcPct val="80000"/>
              </a:lnSpc>
              <a:buFontTx/>
              <a:buNone/>
            </a:pPr>
            <a:endParaRPr lang="hr-HR" sz="28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</a:pPr>
            <a:r>
              <a:rPr lang="hr-HR" b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OxyContin </a:t>
            </a:r>
            <a:r>
              <a:rPr lang="hr-HR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hr-HR" sz="28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oksikodon, dvofazno otpuštanje brzo za 1h, traje 12h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hr-HR" sz="28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jakost od 10,20,40,80 mg</a:t>
            </a:r>
          </a:p>
          <a:p>
            <a:pPr>
              <a:lnSpc>
                <a:spcPct val="80000"/>
              </a:lnSpc>
            </a:pPr>
            <a:endParaRPr lang="hr-HR" b="1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</a:pPr>
            <a:r>
              <a:rPr lang="hr-HR" b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PALLADONE</a:t>
            </a:r>
            <a:r>
              <a:rPr lang="hr-HR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hr-HR" sz="28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SR  - hidromorfon  -   jakost od 4,8,16 mg svakih 12h, za malignu bol i rotaciju opioida</a:t>
            </a:r>
            <a:endParaRPr lang="en-CA" sz="28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endParaRPr lang="hr-HR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r-HR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opioidi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endParaRPr lang="hr-HR" sz="3000" b="1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</a:pPr>
            <a:r>
              <a:rPr lang="hr-HR" sz="3000" b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TITRACIJA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hr-HR"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opioid kratkog djelovanja, pretvorba u dugodjelujući </a:t>
            </a:r>
            <a:r>
              <a:rPr lang="hr-HR" sz="22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hr-HR" sz="22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	 </a:t>
            </a:r>
          </a:p>
          <a:p>
            <a:pPr>
              <a:lnSpc>
                <a:spcPct val="80000"/>
              </a:lnSpc>
            </a:pPr>
            <a:r>
              <a:rPr lang="hr-HR" sz="3000" b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ROTACIJA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hr-HR"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	mijenjanje puta primjene opioida zbog nuspojava </a:t>
            </a:r>
          </a:p>
          <a:p>
            <a:pPr>
              <a:lnSpc>
                <a:spcPct val="80000"/>
              </a:lnSpc>
              <a:buFontTx/>
              <a:buNone/>
            </a:pPr>
            <a:endParaRPr lang="hr-HR" sz="19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</a:pPr>
            <a:r>
              <a:rPr lang="hr-HR" sz="3000" b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KONVERZIJA</a:t>
            </a:r>
            <a:r>
              <a:rPr lang="hr-HR"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zamjena opioida  drugim zbog umanjenja nuspojava i razvoja tolerancije </a:t>
            </a:r>
            <a:endParaRPr lang="hr-HR" sz="2600" b="1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hr-HR" sz="22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</a:pPr>
            <a:r>
              <a:rPr lang="hr-HR" sz="3000" b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TOLERANCIJA</a:t>
            </a:r>
            <a:r>
              <a:rPr lang="hr-HR" sz="22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r-HR"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prilagodba receptora, progresija bolesti</a:t>
            </a:r>
          </a:p>
          <a:p>
            <a:pPr>
              <a:lnSpc>
                <a:spcPct val="80000"/>
              </a:lnSpc>
            </a:pPr>
            <a:r>
              <a:rPr lang="hr-HR" sz="2200" b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EKVIANALGETSKE DOZE </a:t>
            </a:r>
          </a:p>
          <a:p>
            <a:pPr>
              <a:lnSpc>
                <a:spcPct val="80000"/>
              </a:lnSpc>
            </a:pPr>
            <a:endParaRPr lang="en-US" sz="22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endParaRPr lang="hr-HR" sz="30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hr-HR" sz="30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hr-HR" sz="30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hr-HR" sz="30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hr-HR" sz="30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hr-HR" sz="30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endParaRPr lang="hr-HR" sz="30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hr-HR" sz="30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hr-HR" sz="30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r-HR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Ekvianalgetske doze</a:t>
            </a:r>
          </a:p>
        </p:txBody>
      </p:sp>
      <p:graphicFrame>
        <p:nvGraphicFramePr>
          <p:cNvPr id="4" name="Group 67"/>
          <p:cNvGraphicFramePr>
            <a:graphicFrameLocks noGrp="1"/>
          </p:cNvGraphicFramePr>
          <p:nvPr>
            <p:ph idx="4294967295"/>
          </p:nvPr>
        </p:nvGraphicFramePr>
        <p:xfrm>
          <a:off x="428625" y="1571625"/>
          <a:ext cx="7215188" cy="5104449"/>
        </p:xfrm>
        <a:graphic>
          <a:graphicData uri="http://schemas.openxmlformats.org/drawingml/2006/table">
            <a:tbl>
              <a:tblPr/>
              <a:tblGrid>
                <a:gridCol w="1731963"/>
                <a:gridCol w="1096962"/>
                <a:gridCol w="1093788"/>
                <a:gridCol w="1106487"/>
                <a:gridCol w="1092200"/>
                <a:gridCol w="1093788"/>
              </a:tblGrid>
              <a:tr h="512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TRAMADOL </a:t>
                      </a:r>
                      <a:endParaRPr kumimoji="0" lang="en-CA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per os </a:t>
                      </a:r>
                      <a:endParaRPr kumimoji="0" lang="en-CA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mg</a:t>
                      </a:r>
                      <a:endParaRPr kumimoji="0" lang="en-C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 mg</a:t>
                      </a:r>
                      <a:endParaRPr kumimoji="0" lang="en-C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400mg</a:t>
                      </a:r>
                      <a:endParaRPr kumimoji="0" lang="en-C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</a:tr>
              <a:tr h="996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MORFIN </a:t>
                      </a:r>
                      <a:r>
                        <a:rPr kumimoji="0" lang="en-C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per os</a:t>
                      </a:r>
                      <a:r>
                        <a:rPr kumimoji="0" lang="en-C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en-CA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Im,iv :3</a:t>
                      </a:r>
                      <a:endParaRPr kumimoji="0" lang="en-CA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Sevredol a 10 i 20 mg</a:t>
                      </a:r>
                      <a:endParaRPr kumimoji="0" lang="en-CA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MSTContin 30,60,100 mg</a:t>
                      </a:r>
                      <a:endParaRPr kumimoji="0" lang="en-C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 mg</a:t>
                      </a:r>
                      <a:endParaRPr kumimoji="0" lang="en-C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 mg</a:t>
                      </a:r>
                      <a:endParaRPr kumimoji="0" lang="en-CA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15mg</a:t>
                      </a:r>
                      <a:endParaRPr kumimoji="0" lang="en-C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 mg</a:t>
                      </a:r>
                      <a:endParaRPr kumimoji="0" lang="en-CA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 mg</a:t>
                      </a:r>
                      <a:endParaRPr kumimoji="0" lang="en-C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120 mg</a:t>
                      </a:r>
                      <a:endParaRPr kumimoji="0" lang="en-CA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 mg</a:t>
                      </a:r>
                      <a:endParaRPr kumimoji="0" lang="en-C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160 mg</a:t>
                      </a:r>
                      <a:endParaRPr kumimoji="0" lang="en-CA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 mg</a:t>
                      </a:r>
                      <a:endParaRPr kumimoji="0" lang="en-C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512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DUROGESIC matrix</a:t>
                      </a:r>
                      <a:endParaRPr kumimoji="0" lang="en-CA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12; 25;50;100 mcg/h</a:t>
                      </a:r>
                      <a:endParaRPr kumimoji="0" lang="en-C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 mcg/h</a:t>
                      </a:r>
                      <a:endParaRPr kumimoji="0" lang="en-C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37,5 mcg/h</a:t>
                      </a:r>
                      <a:endParaRPr kumimoji="0" lang="en-C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 mcg/h</a:t>
                      </a:r>
                      <a:endParaRPr kumimoji="0" lang="en-C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</a:tr>
              <a:tr h="633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TRANSTEC</a:t>
                      </a:r>
                      <a:endParaRPr kumimoji="0" lang="en-CA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(buprenorfin)</a:t>
                      </a:r>
                      <a:endParaRPr kumimoji="0" lang="en-CA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 35;52,5 i 70 mcg/h</a:t>
                      </a:r>
                      <a:endParaRPr kumimoji="0" lang="en-C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95300" algn="l"/>
                        </a:tabLst>
                      </a:pPr>
                      <a:r>
                        <a:rPr kumimoji="0" lang="en-C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8,75 mcg/h</a:t>
                      </a:r>
                      <a:endParaRPr kumimoji="0" lang="en-CA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95300" algn="l"/>
                        </a:tabLst>
                      </a:pPr>
                      <a:r>
                        <a:rPr kumimoji="0" lang="en-C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	</a:t>
                      </a:r>
                      <a:endParaRPr kumimoji="0" lang="en-C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17,5 mcg/h</a:t>
                      </a:r>
                      <a:endParaRPr kumimoji="0" lang="en-C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 mcg/h</a:t>
                      </a:r>
                      <a:endParaRPr kumimoji="0" lang="en-C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52,5 mcg/h</a:t>
                      </a:r>
                      <a:endParaRPr kumimoji="0" lang="en-C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 mcg/h</a:t>
                      </a:r>
                      <a:endParaRPr kumimoji="0" lang="en-C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633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OKSIKODON per os (Oxycontin)</a:t>
                      </a:r>
                      <a:endParaRPr kumimoji="0" lang="en-CA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 10 ,20 ,40,80 mg</a:t>
                      </a:r>
                      <a:endParaRPr kumimoji="0" lang="en-C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mg</a:t>
                      </a:r>
                      <a:endParaRPr kumimoji="0" lang="en-C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 mg</a:t>
                      </a:r>
                      <a:endParaRPr kumimoji="0" lang="en-C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 mg</a:t>
                      </a:r>
                      <a:endParaRPr kumimoji="0" lang="en-C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 mg</a:t>
                      </a:r>
                      <a:endParaRPr kumimoji="0" lang="en-C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 mg</a:t>
                      </a:r>
                      <a:endParaRPr kumimoji="0" lang="en-C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</a:tr>
              <a:tr h="633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HIDROMORFON</a:t>
                      </a:r>
                      <a:endParaRPr kumimoji="0" lang="en-CA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per os (Palladone)</a:t>
                      </a:r>
                      <a:endParaRPr kumimoji="0" lang="en-CA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 4,8,16 mg</a:t>
                      </a:r>
                      <a:endParaRPr kumimoji="0" lang="en-C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mg=30 mg morfina</a:t>
                      </a:r>
                      <a:endParaRPr kumimoji="0" lang="en-C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mg</a:t>
                      </a:r>
                      <a:endParaRPr kumimoji="0" lang="en-C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 mg</a:t>
                      </a:r>
                      <a:endParaRPr kumimoji="0" lang="en-C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 mg</a:t>
                      </a:r>
                      <a:endParaRPr kumimoji="0" lang="en-C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633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METADON per os  odnos 2:1</a:t>
                      </a:r>
                      <a:endParaRPr kumimoji="0" lang="en-CA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Parenteralno</a:t>
                      </a:r>
                      <a:endParaRPr kumimoji="0" lang="en-CA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 mg</a:t>
                      </a:r>
                      <a:endParaRPr kumimoji="0" lang="en-CA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mg</a:t>
                      </a:r>
                      <a:endParaRPr kumimoji="0" lang="en-C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15mg</a:t>
                      </a:r>
                      <a:endParaRPr kumimoji="0" lang="en-C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 mg</a:t>
                      </a:r>
                      <a:endParaRPr kumimoji="0" lang="en-C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 mg </a:t>
                      </a:r>
                      <a:endParaRPr kumimoji="0" lang="en-C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</a:tr>
              <a:tr h="512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KODEIN per os </a:t>
                      </a:r>
                      <a:endParaRPr kumimoji="0" lang="en-CA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240 mg</a:t>
                      </a:r>
                      <a:endParaRPr kumimoji="0" lang="en-C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r>
              <a:rPr lang="hr-HR" sz="40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Nuspojave opioida</a:t>
            </a:r>
            <a:br>
              <a:rPr lang="hr-HR" sz="40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endParaRPr lang="hr-HR" sz="40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hr-HR" sz="30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</a:pPr>
            <a:endParaRPr lang="hr-HR" sz="30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</a:pPr>
            <a:r>
              <a:rPr lang="hr-HR" sz="30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Depresija disanja</a:t>
            </a:r>
          </a:p>
          <a:p>
            <a:pPr>
              <a:lnSpc>
                <a:spcPct val="80000"/>
              </a:lnSpc>
            </a:pPr>
            <a:r>
              <a:rPr lang="hr-HR" sz="30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Hipotenzija</a:t>
            </a:r>
          </a:p>
          <a:p>
            <a:pPr>
              <a:lnSpc>
                <a:spcPct val="80000"/>
              </a:lnSpc>
            </a:pPr>
            <a:r>
              <a:rPr lang="hr-HR" sz="30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Pospanost,promjena stanja svijesti</a:t>
            </a:r>
          </a:p>
          <a:p>
            <a:pPr>
              <a:lnSpc>
                <a:spcPct val="80000"/>
              </a:lnSpc>
            </a:pPr>
            <a:r>
              <a:rPr lang="hr-HR" sz="30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Opstipacija</a:t>
            </a:r>
          </a:p>
          <a:p>
            <a:pPr>
              <a:lnSpc>
                <a:spcPct val="80000"/>
              </a:lnSpc>
            </a:pPr>
            <a:r>
              <a:rPr lang="hr-HR" sz="30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Retencija urina</a:t>
            </a:r>
          </a:p>
          <a:p>
            <a:pPr>
              <a:lnSpc>
                <a:spcPct val="80000"/>
              </a:lnSpc>
            </a:pPr>
            <a:r>
              <a:rPr lang="hr-HR" sz="30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Mučnina</a:t>
            </a:r>
          </a:p>
          <a:p>
            <a:pPr>
              <a:lnSpc>
                <a:spcPct val="80000"/>
              </a:lnSpc>
            </a:pPr>
            <a:r>
              <a:rPr lang="hr-HR" sz="30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Svrbež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755650" y="115888"/>
            <a:ext cx="7772400" cy="1143000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en-US" sz="3600" kern="0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WHO</a:t>
            </a:r>
            <a:r>
              <a:rPr lang="hr-HR" sz="3600" kern="0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: suzbijanje boli u 3 koraka</a:t>
            </a:r>
            <a:endParaRPr lang="en-US" sz="3600" kern="0" dirty="0">
              <a:solidFill>
                <a:srgbClr val="FFC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3" name="Line 3"/>
          <p:cNvSpPr>
            <a:spLocks noChangeShapeType="1"/>
          </p:cNvSpPr>
          <p:nvPr/>
        </p:nvSpPr>
        <p:spPr bwMode="auto">
          <a:xfrm>
            <a:off x="1371600" y="4651375"/>
            <a:ext cx="2133600" cy="0"/>
          </a:xfrm>
          <a:prstGeom prst="line">
            <a:avLst/>
          </a:prstGeom>
          <a:noFill/>
          <a:ln w="88900">
            <a:solidFill>
              <a:srgbClr val="66FF33"/>
            </a:solidFill>
            <a:round/>
            <a:headEnd type="none" w="sm" len="sm"/>
            <a:tailEnd type="none" w="sm" len="sm"/>
          </a:ln>
          <a:effectLst>
            <a:outerShdw dist="53882" dir="2700000" algn="ctr" rotWithShape="0">
              <a:schemeClr val="tx2"/>
            </a:outerShdw>
          </a:effectLst>
        </p:spPr>
        <p:txBody>
          <a:bodyPr wrap="none" anchor="ctr"/>
          <a:lstStyle/>
          <a:p>
            <a:pPr eaLnBrk="0" hangingPunct="0">
              <a:defRPr/>
            </a:pPr>
            <a:endParaRPr lang="hr-HR">
              <a:latin typeface="Times New Roman" charset="0"/>
              <a:cs typeface="+mn-cs"/>
            </a:endParaRPr>
          </a:p>
        </p:txBody>
      </p:sp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3657600" y="3203575"/>
            <a:ext cx="2438400" cy="0"/>
          </a:xfrm>
          <a:prstGeom prst="line">
            <a:avLst/>
          </a:prstGeom>
          <a:noFill/>
          <a:ln w="88900">
            <a:solidFill>
              <a:srgbClr val="66FF33"/>
            </a:solidFill>
            <a:round/>
            <a:headEnd type="none" w="sm" len="sm"/>
            <a:tailEnd type="none" w="sm" len="sm"/>
          </a:ln>
          <a:effectLst>
            <a:outerShdw dist="53882" dir="2700000" algn="ctr" rotWithShape="0">
              <a:schemeClr val="tx2"/>
            </a:outerShdw>
          </a:effectLst>
        </p:spPr>
        <p:txBody>
          <a:bodyPr wrap="none" anchor="ctr"/>
          <a:lstStyle/>
          <a:p>
            <a:pPr eaLnBrk="0" hangingPunct="0">
              <a:defRPr/>
            </a:pPr>
            <a:endParaRPr lang="hr-HR">
              <a:latin typeface="Times New Roman" charset="0"/>
              <a:cs typeface="+mn-cs"/>
            </a:endParaRPr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6248400" y="1831975"/>
            <a:ext cx="2286000" cy="0"/>
          </a:xfrm>
          <a:prstGeom prst="line">
            <a:avLst/>
          </a:prstGeom>
          <a:noFill/>
          <a:ln w="88900">
            <a:solidFill>
              <a:srgbClr val="66FF33"/>
            </a:solidFill>
            <a:round/>
            <a:headEnd type="none" w="sm" len="sm"/>
            <a:tailEnd type="none" w="sm" len="sm"/>
          </a:ln>
          <a:effectLst>
            <a:outerShdw dist="53882" dir="2700000" algn="ctr" rotWithShape="0">
              <a:schemeClr val="tx2"/>
            </a:outerShdw>
          </a:effectLst>
        </p:spPr>
        <p:txBody>
          <a:bodyPr wrap="none" anchor="ctr"/>
          <a:lstStyle/>
          <a:p>
            <a:pPr eaLnBrk="0" hangingPunct="0">
              <a:defRPr/>
            </a:pPr>
            <a:endParaRPr lang="hr-HR">
              <a:latin typeface="Times New Roman" charset="0"/>
              <a:cs typeface="+mn-cs"/>
            </a:endParaRPr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 flipV="1">
            <a:off x="3429000" y="3508375"/>
            <a:ext cx="0" cy="762000"/>
          </a:xfrm>
          <a:prstGeom prst="line">
            <a:avLst/>
          </a:prstGeom>
          <a:noFill/>
          <a:ln w="88900">
            <a:solidFill>
              <a:srgbClr val="FF3300"/>
            </a:solidFill>
            <a:round/>
            <a:headEnd type="none" w="sm" len="sm"/>
            <a:tailEnd type="triangle" w="med" len="lg"/>
          </a:ln>
          <a:effectLst>
            <a:outerShdw dist="53882" dir="2700000" algn="ctr" rotWithShape="0">
              <a:schemeClr val="tx2"/>
            </a:outerShdw>
          </a:effectLst>
        </p:spPr>
        <p:txBody>
          <a:bodyPr wrap="none" anchor="ctr"/>
          <a:lstStyle/>
          <a:p>
            <a:pPr eaLnBrk="0" hangingPunct="0">
              <a:defRPr/>
            </a:pPr>
            <a:endParaRPr lang="hr-HR">
              <a:latin typeface="Times New Roman" charset="0"/>
              <a:cs typeface="+mn-cs"/>
            </a:endParaRPr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 flipV="1">
            <a:off x="6096000" y="2136775"/>
            <a:ext cx="0" cy="762000"/>
          </a:xfrm>
          <a:prstGeom prst="line">
            <a:avLst/>
          </a:prstGeom>
          <a:noFill/>
          <a:ln w="88900">
            <a:solidFill>
              <a:srgbClr val="FF3300"/>
            </a:solidFill>
            <a:round/>
            <a:headEnd type="none" w="sm" len="sm"/>
            <a:tailEnd type="triangle" w="med" len="lg"/>
          </a:ln>
          <a:effectLst>
            <a:outerShdw dist="53882" dir="2700000" algn="ctr" rotWithShape="0">
              <a:schemeClr val="tx2"/>
            </a:outerShdw>
          </a:effectLst>
        </p:spPr>
        <p:txBody>
          <a:bodyPr wrap="none" anchor="ctr"/>
          <a:lstStyle/>
          <a:p>
            <a:pPr eaLnBrk="0" hangingPunct="0">
              <a:defRPr/>
            </a:pPr>
            <a:endParaRPr lang="hr-HR">
              <a:latin typeface="Times New Roman" charset="0"/>
              <a:cs typeface="+mn-cs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1279525" y="3730625"/>
            <a:ext cx="1552575" cy="7080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4000">
                <a:solidFill>
                  <a:srgbClr val="FFFF00"/>
                </a:solidFill>
              </a:rPr>
              <a:t>1 </a:t>
            </a:r>
            <a:r>
              <a:rPr lang="hr-HR">
                <a:solidFill>
                  <a:srgbClr val="FFFF00"/>
                </a:solidFill>
              </a:rPr>
              <a:t>blaga</a:t>
            </a:r>
            <a:endParaRPr lang="en-US" sz="4000">
              <a:solidFill>
                <a:srgbClr val="FFFF00"/>
              </a:solidFill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3657600" y="2362200"/>
            <a:ext cx="2166938" cy="7080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4000">
                <a:solidFill>
                  <a:srgbClr val="FFFF00"/>
                </a:solidFill>
              </a:rPr>
              <a:t>2</a:t>
            </a:r>
            <a:r>
              <a:rPr lang="en-US">
                <a:solidFill>
                  <a:srgbClr val="FFFF00"/>
                </a:solidFill>
              </a:rPr>
              <a:t> </a:t>
            </a:r>
            <a:r>
              <a:rPr lang="hr-HR">
                <a:solidFill>
                  <a:srgbClr val="FFFF00"/>
                </a:solidFill>
              </a:rPr>
              <a:t>umjerena</a:t>
            </a:r>
            <a:endParaRPr lang="en-US" sz="4000">
              <a:solidFill>
                <a:srgbClr val="FFFF00"/>
              </a:solidFill>
            </a:endParaRP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6324600" y="914400"/>
            <a:ext cx="1312863" cy="7080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4000">
                <a:solidFill>
                  <a:srgbClr val="FFFF00"/>
                </a:solidFill>
              </a:rPr>
              <a:t>3 </a:t>
            </a:r>
            <a:r>
              <a:rPr lang="hr-HR">
                <a:solidFill>
                  <a:srgbClr val="FFFF00"/>
                </a:solidFill>
              </a:rPr>
              <a:t>jaka</a:t>
            </a:r>
            <a:endParaRPr lang="en-US" sz="4000">
              <a:solidFill>
                <a:srgbClr val="FFFF00"/>
              </a:solidFill>
            </a:endParaRPr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6477000" y="1984375"/>
            <a:ext cx="2362200" cy="27082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solidFill>
                  <a:srgbClr val="FFCC99"/>
                </a:solidFill>
              </a:rPr>
              <a:t>Morphine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>
                <a:solidFill>
                  <a:srgbClr val="FFCC99"/>
                </a:solidFill>
              </a:rPr>
              <a:t>Hydromorphone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>
                <a:solidFill>
                  <a:srgbClr val="FFCC99"/>
                </a:solidFill>
              </a:rPr>
              <a:t>Methadone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>
                <a:solidFill>
                  <a:srgbClr val="FFCC99"/>
                </a:solidFill>
              </a:rPr>
              <a:t>Levorphanol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>
                <a:solidFill>
                  <a:srgbClr val="FFCC99"/>
                </a:solidFill>
              </a:rPr>
              <a:t>Fentanyl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>
                <a:solidFill>
                  <a:srgbClr val="FFCC99"/>
                </a:solidFill>
              </a:rPr>
              <a:t>Oxycodone</a:t>
            </a:r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3810000" y="3355975"/>
            <a:ext cx="2362200" cy="22463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solidFill>
                  <a:srgbClr val="FFCC99"/>
                </a:solidFill>
              </a:rPr>
              <a:t>A/Codeine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>
                <a:solidFill>
                  <a:srgbClr val="FFCC99"/>
                </a:solidFill>
              </a:rPr>
              <a:t>A/Hydrocodone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>
                <a:solidFill>
                  <a:srgbClr val="FFCC99"/>
                </a:solidFill>
              </a:rPr>
              <a:t>A/Oxycodone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>
                <a:solidFill>
                  <a:srgbClr val="FFCC99"/>
                </a:solidFill>
              </a:rPr>
              <a:t>A/Dihydrocodeine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>
                <a:solidFill>
                  <a:srgbClr val="FFCC99"/>
                </a:solidFill>
              </a:rPr>
              <a:t>Tramadol</a:t>
            </a: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1447800" y="4803775"/>
            <a:ext cx="2133600" cy="13239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solidFill>
                  <a:srgbClr val="FFCC99"/>
                </a:solidFill>
              </a:rPr>
              <a:t>ASA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>
                <a:solidFill>
                  <a:srgbClr val="FFCC99"/>
                </a:solidFill>
              </a:rPr>
              <a:t>Acetaminophen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>
                <a:solidFill>
                  <a:srgbClr val="FFCC99"/>
                </a:solidFill>
              </a:rPr>
              <a:t>NSAIDs</a:t>
            </a:r>
          </a:p>
        </p:txBody>
      </p:sp>
      <p:pic>
        <p:nvPicPr>
          <p:cNvPr id="64526" name="Picture 17" descr="mortazavi201103031111190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981075"/>
            <a:ext cx="3168650" cy="2112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4527" name="Picture 19" descr="pic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43663" y="4868863"/>
            <a:ext cx="2471737" cy="185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500"/>
                            </p:stCondLst>
                            <p:childTnLst>
                              <p:par>
                                <p:cTn id="5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utoUpdateAnimBg="0"/>
      <p:bldP spid="9" grpId="0" autoUpdateAnimBg="0"/>
      <p:bldP spid="10" grpId="0" autoUpdateAnimBg="0"/>
      <p:bldP spid="11" grpId="0" autoUpdateAnimBg="0"/>
      <p:bldP spid="12" grpId="0" autoUpdateAnimBg="0"/>
      <p:bldP spid="13" grpId="0" autoUpdateAnimBg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06488"/>
          </a:xfrm>
        </p:spPr>
        <p:txBody>
          <a:bodyPr/>
          <a:lstStyle/>
          <a:p>
            <a:pPr eaLnBrk="1" hangingPunct="1">
              <a:defRPr/>
            </a:pPr>
            <a:r>
              <a:rPr lang="hr-HR" b="1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Tolerancija i ovisnost</a:t>
            </a:r>
            <a:endParaRPr lang="en-US" b="1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229600" cy="4648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hr-HR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Tolerancija-fizikalni fenomen</a:t>
            </a:r>
            <a:endParaRPr lang="en-US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   -</a:t>
            </a:r>
            <a:r>
              <a:rPr lang="hr-HR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Očekivana neuroadaptacija u trajnijoj upotrebi opioida</a:t>
            </a:r>
            <a:endParaRPr lang="en-US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hr-HR" sz="320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Djelotvornost/trajanje analgezije smanjeno je kroz duže vrijeme, pa su potrebne i veće doze lijekova</a:t>
            </a:r>
            <a:endParaRPr lang="en-US" sz="320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hr-HR" sz="320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U dugotrajnoj terapiji opioida, potreba za smanjivanjem doze sa vremenom se smanjuje, a potom u potpunosti isčezne</a:t>
            </a:r>
            <a:endParaRPr lang="en-US" sz="320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endParaRPr lang="en-US" sz="320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7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06488"/>
          </a:xfrm>
        </p:spPr>
        <p:txBody>
          <a:bodyPr/>
          <a:lstStyle/>
          <a:p>
            <a:pPr eaLnBrk="1" hangingPunct="1">
              <a:defRPr/>
            </a:pPr>
            <a:r>
              <a:rPr lang="hr-HR" b="1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Tolerancija i ovisnost</a:t>
            </a:r>
            <a:endParaRPr lang="en-US" b="1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229600" cy="4648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hr-HR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Tolerancija-fizikalni fenomen</a:t>
            </a:r>
            <a:endParaRPr lang="en-US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   -</a:t>
            </a:r>
            <a:r>
              <a:rPr lang="hr-HR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Očekivana neuroadaptacija u trajnijoj upotrebi opioida</a:t>
            </a:r>
            <a:endParaRPr lang="en-US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hr-HR" sz="320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Djelotvornost/trajanje analgezije smanjeno je kroz duže vrijeme, pa su potrebne i veće doze lijekova</a:t>
            </a:r>
            <a:endParaRPr lang="en-US" sz="320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hr-HR" sz="320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U dugotrajnoj terapiji opioida, potreba za smanjivanjem doze sa vremenom se smanjuje, a potom u potpunosti isčezne</a:t>
            </a:r>
            <a:endParaRPr lang="en-US" sz="320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endParaRPr lang="en-US" sz="320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7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b="1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Fizička ovisnost</a:t>
            </a:r>
            <a:endParaRPr lang="en-US" b="1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835525"/>
          </a:xfrm>
        </p:spPr>
        <p:txBody>
          <a:bodyPr/>
          <a:lstStyle/>
          <a:p>
            <a:pPr lvl="2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hr-HR" sz="280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- Ovisnost - fizički fenomen</a:t>
            </a:r>
            <a:endParaRPr lang="en-US" sz="280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     -</a:t>
            </a:r>
            <a:r>
              <a:rPr lang="hr-HR" sz="280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Prirodna prilagodba tijela na dugotrajno         	uzimanje opioida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280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     -</a:t>
            </a:r>
            <a:r>
              <a:rPr lang="hr-HR" sz="280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Razvoj apstinencijskog sindroma kod naglog prekida uzimanja opioida ili uzimanjem antagonista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280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     -</a:t>
            </a:r>
            <a:r>
              <a:rPr lang="hr-HR" sz="280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Izbjegavanje apstinencijskog sindroma kroz postupno ukidanje opioida</a:t>
            </a:r>
            <a:r>
              <a:rPr lang="en-US" sz="280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,</a:t>
            </a:r>
            <a:r>
              <a:rPr lang="hr-HR" sz="280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prije 	ukidanja lijeka</a:t>
            </a:r>
            <a:endParaRPr lang="en-US" sz="280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      </a:t>
            </a:r>
            <a:endParaRPr lang="en-US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hr-HR" sz="3600" b="1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Zapreke za uspješno liječenje boli</a:t>
            </a:r>
            <a:r>
              <a:rPr lang="en-US" sz="3600" b="1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: </a:t>
            </a:r>
            <a:r>
              <a:rPr lang="hr-HR" sz="3600" b="1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Zdravstveni radnici</a:t>
            </a:r>
            <a:endParaRPr lang="en-US" sz="3600" b="1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Nedostatak znanja i razumijevanja o fiziologiji i liječenju boli</a:t>
            </a:r>
            <a:endParaRPr lang="en-US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en-US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r>
              <a:rPr lang="hr-HR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Nedostatak dobre procjene</a:t>
            </a:r>
            <a:endParaRPr lang="en-US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en-US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r>
              <a:rPr lang="hr-HR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Nedostatna terapija</a:t>
            </a:r>
            <a:endParaRPr lang="en-US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hr-HR" sz="3600" b="1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Zapreke za uspješno liječenje boli</a:t>
            </a:r>
            <a:r>
              <a:rPr lang="en-US" sz="3600" b="1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: </a:t>
            </a:r>
            <a:r>
              <a:rPr lang="hr-HR" sz="3600" b="1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Zdravstveni radnici</a:t>
            </a:r>
            <a:endParaRPr lang="en-US" sz="3600" b="1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hr-HR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Neadekvatno znanje o lijekovima ili drugim terapijskim rješenjima</a:t>
            </a:r>
            <a:endParaRPr lang="en-US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hr-HR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Strah od ovisnosti</a:t>
            </a:r>
            <a:endParaRPr lang="en-US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hr-HR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Pravne zapreke-razumijevanje propisa</a:t>
            </a:r>
            <a:endParaRPr lang="en-US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hr-HR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Kriva procjena bolesnika</a:t>
            </a:r>
            <a:endParaRPr lang="en-US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r-HR" sz="40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Uzroci boli kod malignoma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7200" y="1600200"/>
            <a:ext cx="8458200" cy="4525963"/>
          </a:xfrm>
        </p:spPr>
        <p:txBody>
          <a:bodyPr/>
          <a:lstStyle/>
          <a:p>
            <a:endParaRPr lang="hr-HR" sz="28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hr-HR" sz="28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Lokalizacija tumora i odnos s okolnim strukturama </a:t>
            </a:r>
          </a:p>
          <a:p>
            <a:r>
              <a:rPr lang="hr-HR" sz="28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Vezana uz liječenje - kemoterapija, radioterapija </a:t>
            </a:r>
          </a:p>
          <a:p>
            <a:r>
              <a:rPr lang="hr-HR" sz="28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Vezana uz komplikacije liječenja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hr-HR" sz="3600" b="1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Zapreke za uspješno liječenje boli</a:t>
            </a:r>
            <a:r>
              <a:rPr lang="en-US" sz="3600" b="1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: </a:t>
            </a:r>
            <a:r>
              <a:rPr lang="hr-HR" sz="3600" b="1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Zdravstveni radnici</a:t>
            </a:r>
            <a:endParaRPr lang="en-US" sz="3600" b="1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hr-HR" sz="2800" u="sng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Zabrinutost oko opioida</a:t>
            </a:r>
            <a:r>
              <a:rPr lang="en-US" sz="280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  </a:t>
            </a:r>
            <a:r>
              <a:rPr lang="hr-HR" sz="2800" b="1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Ovisnost</a:t>
            </a:r>
            <a:r>
              <a:rPr lang="en-US" sz="280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: </a:t>
            </a:r>
            <a:r>
              <a:rPr lang="hr-HR" sz="280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žig na koji pristajemo unatoč mogućoj šteti koja se može pojaviti</a:t>
            </a:r>
            <a:endParaRPr lang="en-US" sz="280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  </a:t>
            </a:r>
            <a:r>
              <a:rPr lang="hr-HR" sz="2800" b="1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Depresija disanja</a:t>
            </a:r>
            <a:r>
              <a:rPr lang="en-US" sz="280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:  “</a:t>
            </a:r>
            <a:r>
              <a:rPr lang="hr-HR" sz="280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Nijedan bolesnik nije podlegao depresiji disanja dok je bio budan</a:t>
            </a:r>
            <a:r>
              <a:rPr lang="en-US" sz="280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” (APS), 1999)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  </a:t>
            </a:r>
            <a:r>
              <a:rPr lang="hr-HR" sz="2800" b="1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Sedacija</a:t>
            </a:r>
            <a:r>
              <a:rPr lang="en-US" sz="280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: </a:t>
            </a:r>
            <a:r>
              <a:rPr lang="hr-HR" sz="280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prethodi depresiji disanja</a:t>
            </a:r>
            <a:r>
              <a:rPr lang="en-US" sz="280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; </a:t>
            </a:r>
            <a:r>
              <a:rPr lang="hr-HR" sz="280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Sedacija je važan dio monitoringa i procjene bolesnika sa PCA</a:t>
            </a:r>
            <a:r>
              <a:rPr lang="en-US" sz="280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.” (Hagle et al, 2004)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hr-HR" sz="200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 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hr-HR" sz="200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   PCA-patient controled analgesia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066800" y="381000"/>
            <a:ext cx="7772400" cy="685800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en-US" sz="3600" b="1" kern="0" dirty="0" err="1">
                <a:solidFill>
                  <a:srgbClr val="000000"/>
                </a:solidFill>
                <a:latin typeface="Arial" pitchFamily="34" charset="0"/>
                <a:ea typeface="+mj-ea"/>
                <a:cs typeface="Arial" pitchFamily="34" charset="0"/>
              </a:rPr>
              <a:t>Opioid</a:t>
            </a:r>
            <a:r>
              <a:rPr lang="hr-HR" sz="3600" b="1" kern="0" dirty="0">
                <a:solidFill>
                  <a:srgbClr val="000000"/>
                </a:solidFill>
                <a:latin typeface="Arial" pitchFamily="34" charset="0"/>
                <a:ea typeface="+mj-ea"/>
                <a:cs typeface="Arial" pitchFamily="34" charset="0"/>
              </a:rPr>
              <a:t>i koje treba izbjeći u KBB</a:t>
            </a:r>
            <a:endParaRPr lang="en-US" sz="3600" b="1" kern="0" dirty="0">
              <a:solidFill>
                <a:srgbClr val="000000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990600" y="1447800"/>
            <a:ext cx="7924800" cy="5105400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Char char="q"/>
              <a:defRPr/>
            </a:pPr>
            <a:r>
              <a:rPr lang="hr-HR" sz="3600" ker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kern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meperidin</a:t>
            </a:r>
            <a:endParaRPr lang="en-US" sz="3600" kern="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Char char="q"/>
              <a:defRPr/>
            </a:pPr>
            <a:r>
              <a:rPr lang="hr-HR" sz="3600" ker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kern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mor</a:t>
            </a:r>
            <a:r>
              <a:rPr lang="hr-HR" sz="3600" kern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f</a:t>
            </a:r>
            <a:r>
              <a:rPr lang="en-US" sz="3600" kern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in</a:t>
            </a:r>
            <a:endParaRPr lang="en-US" sz="3600" kern="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Char char="q"/>
              <a:defRPr/>
            </a:pPr>
            <a:r>
              <a:rPr lang="hr-HR" sz="3600" ker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kern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propo</a:t>
            </a:r>
            <a:r>
              <a:rPr lang="hr-HR" sz="3600" kern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ksifen</a:t>
            </a:r>
            <a:endParaRPr lang="en-US" sz="3600" kern="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Char char="q"/>
              <a:defRPr/>
            </a:pPr>
            <a:endParaRPr lang="en-US" sz="3600" kern="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5540" name="Picture 8" descr="opioidi_etu221010PP_t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275" y="3522663"/>
            <a:ext cx="5105400" cy="3109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5541" name="Picture 10" descr="methodon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825" y="3546475"/>
            <a:ext cx="3241675" cy="305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143000" y="228600"/>
            <a:ext cx="7772400" cy="1143000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hr-HR" sz="36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Zatvor</a:t>
            </a:r>
            <a:r>
              <a:rPr lang="en-US" sz="36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. .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990600" y="1447800"/>
            <a:ext cx="7924800" cy="5105400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Blip>
                <a:blip r:embed="rId2"/>
              </a:buBlip>
              <a:defRPr/>
            </a:pPr>
            <a:r>
              <a:rPr lang="hr-HR" sz="32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Svi opioidi</a:t>
            </a:r>
            <a:endParaRPr lang="en-US" sz="320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Blip>
                <a:blip r:embed="rId2"/>
              </a:buBlip>
              <a:defRPr/>
            </a:pPr>
            <a:r>
              <a:rPr lang="hr-HR" sz="32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Učinak opioida na</a:t>
            </a:r>
            <a:r>
              <a:rPr lang="en-US" sz="32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CNS, </a:t>
            </a:r>
            <a:r>
              <a:rPr lang="hr-HR" sz="32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leđnu moždinu</a:t>
            </a:r>
            <a:r>
              <a:rPr lang="en-US" sz="32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hr-HR" sz="32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hr-HR" sz="32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ijenterički pleksus crijeva</a:t>
            </a:r>
            <a:endParaRPr lang="en-US" sz="320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Blip>
                <a:blip r:embed="rId2"/>
              </a:buBlip>
              <a:defRPr/>
            </a:pPr>
            <a:r>
              <a:rPr lang="hr-HR" sz="32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Lakše je spriječiti nego liječiti</a:t>
            </a:r>
            <a:endParaRPr lang="en-US" sz="320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Blip>
                <a:blip r:embed="rId2"/>
              </a:buBlip>
              <a:defRPr/>
            </a:pPr>
            <a:r>
              <a:rPr lang="hr-HR" sz="32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Treba istovremeno davati </a:t>
            </a:r>
            <a:r>
              <a:rPr lang="hr-HR" sz="3200" u="sng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laksative</a:t>
            </a:r>
            <a:r>
              <a:rPr lang="hr-HR" sz="32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uz opioide</a:t>
            </a:r>
            <a:endParaRPr lang="en-US" sz="320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  <a:defRPr/>
            </a:pPr>
            <a:r>
              <a:rPr lang="en-US" i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Senna</a:t>
            </a: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  <a:defRPr/>
            </a:pPr>
            <a:r>
              <a:rPr lang="en-US" i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Casanthranol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6705600" y="6521450"/>
            <a:ext cx="2238375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6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EPEC Module 4, 1999</a:t>
            </a:r>
            <a:endParaRPr lang="en-US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Lijekovi</a:t>
            </a:r>
            <a:r>
              <a:rPr lang="en-US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	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Moguće povisivanje doza liojekova do praga tolerancije- NE ovisnosti</a:t>
            </a:r>
            <a:endParaRPr lang="en-US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r>
              <a:rPr lang="hr-HR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Moguće korištenje više vrsta analgetika</a:t>
            </a:r>
            <a:endParaRPr lang="en-US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r>
              <a:rPr lang="hr-HR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Dugodjelujući lijekovi</a:t>
            </a:r>
            <a:endParaRPr lang="en-US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r>
              <a:rPr lang="hr-HR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Kratkodjelujući lijekovi</a:t>
            </a:r>
            <a:endParaRPr lang="en-US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b="1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Doziranje opioida</a:t>
            </a:r>
            <a:endParaRPr lang="en-US" b="1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Doza opioida za probijajuću bol, trebala bi biti 10-15% ukupne dnevne doze opioida</a:t>
            </a:r>
            <a:endParaRPr lang="en-US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endParaRPr lang="en-US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r>
              <a:rPr lang="hr-HR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Za određivanje dnevne doze opioida koristiti izračun ekvivalentne doze opioida korištene za probijajuću bol</a:t>
            </a:r>
            <a:endParaRPr lang="en-US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7772400" cy="44958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hr-HR" u="sng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Kliničko iskustvo</a:t>
            </a:r>
            <a:r>
              <a:rPr lang="en-US" u="sng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: </a:t>
            </a:r>
            <a:r>
              <a:rPr lang="hr-HR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Unatoč dobrom izračunu ekvivalentnih doza očekivane su varijacije u djelotvornosti doza kod različitih bolesnika.</a:t>
            </a:r>
            <a:endParaRPr lang="en-US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algn="ctr" eaLnBrk="1" hangingPunct="1">
              <a:buFont typeface="Wingdings" pitchFamily="2" charset="2"/>
              <a:buNone/>
              <a:defRPr/>
            </a:pPr>
            <a:endParaRPr lang="en-US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hr-HR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Ako adekvatnim dozama ne postižemo zadovoljavajući uspjeh u liječenju boli, treba razmišljati o konverziji opioida.</a:t>
            </a:r>
            <a:endParaRPr lang="en-US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sz="3600" b="1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Uobičajene greške</a:t>
            </a:r>
            <a:endParaRPr lang="en-US" sz="3600" b="1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hr-HR" sz="280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Apstinencijski sindrom</a:t>
            </a:r>
            <a:endParaRPr lang="en-US" sz="280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r>
              <a:rPr lang="en-US" sz="280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hr-HR" sz="280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Neusklađena terapija</a:t>
            </a:r>
            <a:endParaRPr lang="en-US" sz="280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r>
              <a:rPr lang="en-US" sz="280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hr-HR" sz="280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Predoziranje</a:t>
            </a:r>
            <a:endParaRPr lang="en-US" sz="280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r>
              <a:rPr lang="en-US" sz="280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hr-HR" sz="280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Hipodoziranje</a:t>
            </a:r>
            <a:endParaRPr lang="en-US" sz="280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r>
              <a:rPr lang="en-US" sz="280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hr-HR" sz="280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Istodobna upotreba dva dugodjelujuća opioida</a:t>
            </a:r>
            <a:endParaRPr lang="en-US" sz="280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endParaRPr lang="en-US" sz="280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endParaRPr lang="en-US" sz="280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endParaRPr lang="en-US" sz="280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Liječenje nuspojava</a:t>
            </a:r>
            <a:r>
              <a:rPr lang="en-US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	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Konstipacija</a:t>
            </a:r>
            <a:endParaRPr lang="en-US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r>
              <a:rPr lang="hr-HR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Mučnina</a:t>
            </a:r>
            <a:endParaRPr lang="en-US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r>
              <a:rPr lang="hr-HR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Mamurluk</a:t>
            </a:r>
            <a:endParaRPr lang="en-US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r>
              <a:rPr lang="hr-HR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Svrbež</a:t>
            </a:r>
            <a:endParaRPr lang="en-US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r>
              <a:rPr lang="hr-HR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druge…</a:t>
            </a:r>
            <a:endParaRPr lang="en-US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143000" y="228600"/>
            <a:ext cx="7772400" cy="1143000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hr-HR" sz="4400" b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Zatvor</a:t>
            </a:r>
            <a:r>
              <a:rPr lang="en-US" sz="4400" b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. .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990600" y="1447800"/>
            <a:ext cx="7924800" cy="5105400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Blip>
                <a:blip r:embed="rId2"/>
              </a:buBlip>
              <a:defRPr/>
            </a:pPr>
            <a:r>
              <a:rPr lang="hr-HR" sz="32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Svi opioidi</a:t>
            </a:r>
            <a:endParaRPr lang="en-US" sz="320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Blip>
                <a:blip r:embed="rId2"/>
              </a:buBlip>
              <a:defRPr/>
            </a:pPr>
            <a:r>
              <a:rPr lang="hr-HR" sz="32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Učinak opioida na</a:t>
            </a:r>
            <a:r>
              <a:rPr lang="en-US" sz="32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CNS, </a:t>
            </a:r>
            <a:r>
              <a:rPr lang="hr-HR" sz="32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leđnu moždinu</a:t>
            </a:r>
            <a:r>
              <a:rPr lang="en-US" sz="32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hr-HR" sz="32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hr-HR" sz="32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ijenterički pleksus crijeva</a:t>
            </a:r>
            <a:endParaRPr lang="en-US" sz="320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Blip>
                <a:blip r:embed="rId2"/>
              </a:buBlip>
              <a:defRPr/>
            </a:pPr>
            <a:r>
              <a:rPr lang="hr-HR" sz="32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Lakše je spriječiti nego liječiti</a:t>
            </a:r>
            <a:endParaRPr lang="en-US" sz="320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Blip>
                <a:blip r:embed="rId2"/>
              </a:buBlip>
              <a:defRPr/>
            </a:pPr>
            <a:r>
              <a:rPr lang="hr-HR" sz="32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Treba istovremeno davati </a:t>
            </a:r>
            <a:r>
              <a:rPr lang="hr-HR" sz="3200" u="sng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laksative</a:t>
            </a:r>
            <a:r>
              <a:rPr lang="hr-HR" sz="32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uz opioide</a:t>
            </a:r>
            <a:endParaRPr lang="en-US" sz="320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  <a:defRPr/>
            </a:pPr>
            <a:r>
              <a:rPr lang="en-US" i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Senna</a:t>
            </a: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  <a:defRPr/>
            </a:pPr>
            <a:r>
              <a:rPr lang="en-US" i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Casanthranol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b="1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Doziranje opioida</a:t>
            </a:r>
            <a:endParaRPr lang="en-US" b="1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Doza opioida za probijajuću bol, trebala bi biti 10-15% ukupne dnevne doze opioida</a:t>
            </a:r>
            <a:endParaRPr lang="en-US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endParaRPr lang="en-US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r>
              <a:rPr lang="hr-HR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Za određivanje dnevne doze opioida koristiti izračun ekvivalentne doze opioida korištene za probijajuću bol</a:t>
            </a:r>
            <a:endParaRPr lang="en-US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811213"/>
            <a:ext cx="8229600" cy="606425"/>
          </a:xfrm>
        </p:spPr>
        <p:txBody>
          <a:bodyPr/>
          <a:lstStyle/>
          <a:p>
            <a:r>
              <a:rPr lang="hr-HR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SZO Ljestvica boli(1986.)</a:t>
            </a:r>
            <a:endParaRPr lang="en-US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0482" name="Picture 3" descr="who_ladd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1981200"/>
            <a:ext cx="7246938" cy="4119563"/>
          </a:xfrm>
          <a:prstGeom prst="rect">
            <a:avLst/>
          </a:prstGeom>
          <a:noFill/>
          <a:ln w="31750">
            <a:solidFill>
              <a:schemeClr val="tx2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7772400" cy="44958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hr-HR" u="sng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Kliničko iskustvo</a:t>
            </a:r>
            <a:r>
              <a:rPr lang="en-US" u="sng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: </a:t>
            </a:r>
            <a:r>
              <a:rPr lang="hr-HR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Unatoč dobrom izračunu ekvivalentnih doza očekivane su varijacije u djelotvornosti doza kod različitih bolesnika.</a:t>
            </a:r>
            <a:endParaRPr lang="en-US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algn="ctr" eaLnBrk="1" hangingPunct="1">
              <a:buFont typeface="Wingdings" pitchFamily="2" charset="2"/>
              <a:buNone/>
              <a:defRPr/>
            </a:pPr>
            <a:endParaRPr lang="en-US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hr-HR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Ako adekvatnim dozama ne postižemo zadovoljavajući uspjeh u liječenju boli, treba razmišljati o konverziji opioida.</a:t>
            </a:r>
            <a:endParaRPr lang="en-US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sz="3600" b="1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Uobičajene greške</a:t>
            </a:r>
            <a:endParaRPr lang="en-US" sz="3600" b="1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hr-HR" sz="280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Apstinencijski sindrom</a:t>
            </a:r>
            <a:endParaRPr lang="en-US" sz="280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r>
              <a:rPr lang="en-US" sz="280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hr-HR" sz="280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Neusklađena terapija</a:t>
            </a:r>
            <a:endParaRPr lang="en-US" sz="280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r>
              <a:rPr lang="en-US" sz="280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hr-HR" sz="280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Predoziranje</a:t>
            </a:r>
            <a:endParaRPr lang="en-US" sz="280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r>
              <a:rPr lang="en-US" sz="280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hr-HR" sz="280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Hipodoziranje</a:t>
            </a:r>
            <a:endParaRPr lang="en-US" sz="280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r>
              <a:rPr lang="en-US" sz="280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hr-HR" sz="280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Istodobna upotreba dva dugodjelujuća opioida</a:t>
            </a:r>
            <a:endParaRPr lang="en-US" sz="280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endParaRPr lang="en-US" sz="280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endParaRPr lang="en-US" sz="280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endParaRPr lang="en-US" sz="280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Liječenje nuspojava</a:t>
            </a:r>
            <a:r>
              <a:rPr lang="en-US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	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Konstipacija</a:t>
            </a:r>
            <a:endParaRPr lang="en-US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r>
              <a:rPr lang="hr-HR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Mučnina</a:t>
            </a:r>
            <a:endParaRPr lang="en-US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r>
              <a:rPr lang="hr-HR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Mamurluk</a:t>
            </a:r>
            <a:endParaRPr lang="en-US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r>
              <a:rPr lang="hr-HR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Svrbež</a:t>
            </a:r>
            <a:endParaRPr lang="en-US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r>
              <a:rPr lang="hr-HR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druge…</a:t>
            </a:r>
            <a:endParaRPr lang="en-US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57200" y="206997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4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Bol u onkoloških bolesnika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Bol u onkoloških bolesnika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r-HR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bol je jedan od češćih simptoma malignih bolesti </a:t>
            </a:r>
          </a:p>
          <a:p>
            <a:pPr eaLnBrk="1" hangingPunct="1">
              <a:lnSpc>
                <a:spcPct val="90000"/>
              </a:lnSpc>
            </a:pPr>
            <a:endParaRPr lang="hr-HR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hr-HR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za same bolesnike jedan od izrazito neugodnih i zastrašujućih simptoma</a:t>
            </a:r>
          </a:p>
          <a:p>
            <a:pPr eaLnBrk="1" hangingPunct="1">
              <a:lnSpc>
                <a:spcPct val="90000"/>
              </a:lnSpc>
            </a:pPr>
            <a:endParaRPr lang="hr-HR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hr-HR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bol mogu izazvati i onkološki terapijski postupci (kirurški zahvati, citostatici i radioterapija). 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Bol u onkoloških bolesnika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r-HR" sz="25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bol definitivno negativno mijenja kvalitetu života bolesnika</a:t>
            </a:r>
          </a:p>
          <a:p>
            <a:pPr eaLnBrk="1" hangingPunct="1">
              <a:lnSpc>
                <a:spcPct val="90000"/>
              </a:lnSpc>
            </a:pPr>
            <a:endParaRPr lang="hr-HR" sz="250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hr-HR" sz="21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dolazi do remećenja svakodnevnih aktivnosti bolesnika</a:t>
            </a:r>
          </a:p>
          <a:p>
            <a:pPr lvl="1" eaLnBrk="1" hangingPunct="1">
              <a:lnSpc>
                <a:spcPct val="90000"/>
              </a:lnSpc>
            </a:pPr>
            <a:r>
              <a:rPr lang="hr-HR" sz="21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utječe na njegovo raspoloženje (prevladava depresivnost)</a:t>
            </a:r>
          </a:p>
          <a:p>
            <a:pPr lvl="1" eaLnBrk="1" hangingPunct="1">
              <a:lnSpc>
                <a:spcPct val="90000"/>
              </a:lnSpc>
            </a:pPr>
            <a:r>
              <a:rPr lang="hr-HR" sz="21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utječe na spavanje (neispavanost)</a:t>
            </a:r>
          </a:p>
          <a:p>
            <a:pPr lvl="1" eaLnBrk="1" hangingPunct="1">
              <a:lnSpc>
                <a:spcPct val="90000"/>
              </a:lnSpc>
            </a:pPr>
            <a:r>
              <a:rPr lang="hr-HR" sz="21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 prehranu (gubi se apetit)</a:t>
            </a:r>
          </a:p>
          <a:p>
            <a:pPr lvl="1" eaLnBrk="1" hangingPunct="1">
              <a:lnSpc>
                <a:spcPct val="90000"/>
              </a:lnSpc>
            </a:pPr>
            <a:r>
              <a:rPr lang="hr-HR" sz="21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 komunikaciju bolesnika s drugim osobama (samoizolacija) i slično.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Liječenje boli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r-HR" sz="21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 liječenjem boli u onkoloških bolesnika treba započeti u najkraćem mogućem roku</a:t>
            </a:r>
          </a:p>
          <a:p>
            <a:pPr lvl="1" eaLnBrk="1" hangingPunct="1">
              <a:lnSpc>
                <a:spcPct val="90000"/>
              </a:lnSpc>
            </a:pPr>
            <a:r>
              <a:rPr lang="hr-HR" sz="19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tj. pri prvom spominjaju pojave boli</a:t>
            </a:r>
          </a:p>
          <a:p>
            <a:pPr eaLnBrk="1" hangingPunct="1">
              <a:lnSpc>
                <a:spcPct val="90000"/>
              </a:lnSpc>
            </a:pPr>
            <a:endParaRPr lang="hr-HR" sz="210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hr-HR" sz="21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liječenje, odnosno ublažavanje boli ne treba odgađati</a:t>
            </a:r>
          </a:p>
          <a:p>
            <a:pPr eaLnBrk="1" hangingPunct="1">
              <a:lnSpc>
                <a:spcPct val="90000"/>
              </a:lnSpc>
            </a:pPr>
            <a:endParaRPr lang="hr-HR" sz="210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hr-HR" sz="21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kada god je to moguće treba pokušati ustanoviti i „etiološki“ uzrok boli</a:t>
            </a:r>
          </a:p>
          <a:p>
            <a:pPr lvl="1" eaLnBrk="1" hangingPunct="1">
              <a:lnSpc>
                <a:spcPct val="90000"/>
              </a:lnSpc>
            </a:pPr>
            <a:r>
              <a:rPr lang="hr-HR" sz="19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jer se uklanjanjem poremećaja koji uzrokuje bol može očekivati nestanak boli ili kvalitetnija i dugoročnija kontrola boli.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Liječenje boli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hr-HR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Liječenje boli treba biti individualizirano</a:t>
            </a:r>
          </a:p>
          <a:p>
            <a:pPr lvl="1" eaLnBrk="1" hangingPunct="1"/>
            <a:endParaRPr lang="hr-HR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1" eaLnBrk="1" hangingPunct="1"/>
            <a:r>
              <a:rPr lang="hr-HR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prilagođeno općem stanju bolesnika</a:t>
            </a:r>
          </a:p>
          <a:p>
            <a:pPr lvl="1" eaLnBrk="1" hangingPunct="1"/>
            <a:r>
              <a:rPr lang="hr-HR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etiopatogenezi</a:t>
            </a:r>
          </a:p>
          <a:p>
            <a:pPr lvl="1" eaLnBrk="1" hangingPunct="1"/>
            <a:r>
              <a:rPr lang="hr-HR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karakteristikama boli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r-HR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Literatura</a:t>
            </a:r>
            <a:endParaRPr lang="en-US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656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1371600"/>
            <a:ext cx="8305800" cy="4754563"/>
          </a:xfrm>
        </p:spPr>
        <p:txBody>
          <a:bodyPr/>
          <a:lstStyle/>
          <a:p>
            <a:pPr marL="228600" indent="-228600">
              <a:lnSpc>
                <a:spcPct val="80000"/>
              </a:lnSpc>
              <a:buFontTx/>
              <a:buNone/>
              <a:tabLst>
                <a:tab pos="288925" algn="l"/>
              </a:tabLst>
            </a:pPr>
            <a:r>
              <a:rPr lang="en-US" sz="14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1.	Pain Management Part 1: Overview of Physiology, Assessment, and Treatment. Chicago, IL, American Medical Association, 2003.</a:t>
            </a:r>
          </a:p>
          <a:p>
            <a:pPr marL="228600" indent="-228600">
              <a:lnSpc>
                <a:spcPct val="80000"/>
              </a:lnSpc>
              <a:buFontTx/>
              <a:buNone/>
              <a:tabLst>
                <a:tab pos="288925" algn="l"/>
              </a:tabLst>
            </a:pPr>
            <a:r>
              <a:rPr lang="en-US" sz="14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2.	Li JM. Pain management in the hospitalized patient. </a:t>
            </a:r>
            <a:r>
              <a:rPr lang="en-US" sz="1400" i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Med Clin N Am</a:t>
            </a:r>
            <a:r>
              <a:rPr lang="en-US" sz="14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2002; 86: 771-95.</a:t>
            </a:r>
          </a:p>
          <a:p>
            <a:pPr marL="228600" indent="-228600">
              <a:lnSpc>
                <a:spcPct val="80000"/>
              </a:lnSpc>
              <a:buFontTx/>
              <a:buNone/>
              <a:tabLst>
                <a:tab pos="288925" algn="l"/>
              </a:tabLst>
            </a:pPr>
            <a:r>
              <a:rPr lang="en-US" sz="14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3.	Sachs CJ. Oral analgesics for acute nonspecific pain.  </a:t>
            </a:r>
            <a:r>
              <a:rPr lang="en-US" sz="1400" i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Am Fam Physician</a:t>
            </a:r>
            <a:r>
              <a:rPr lang="en-US" sz="14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2005; 71: 913-18.</a:t>
            </a:r>
          </a:p>
          <a:p>
            <a:pPr marL="228600" indent="-228600">
              <a:lnSpc>
                <a:spcPct val="80000"/>
              </a:lnSpc>
              <a:buFontTx/>
              <a:buNone/>
              <a:tabLst>
                <a:tab pos="288925" algn="l"/>
              </a:tabLst>
            </a:pPr>
            <a:r>
              <a:rPr lang="en-US" sz="14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4.	Frampton JE, Keating GM. Celecoxib: A review of its use in the management of arthritis and acute pain. </a:t>
            </a:r>
            <a:r>
              <a:rPr lang="en-US" sz="1400" i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Drugs </a:t>
            </a:r>
            <a:r>
              <a:rPr lang="en-US" sz="14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2007; 67: 2433-72.</a:t>
            </a:r>
          </a:p>
          <a:p>
            <a:pPr marL="228600" indent="-228600">
              <a:lnSpc>
                <a:spcPct val="80000"/>
              </a:lnSpc>
              <a:buFontTx/>
              <a:buNone/>
              <a:tabLst>
                <a:tab pos="288925" algn="l"/>
              </a:tabLst>
            </a:pPr>
            <a:r>
              <a:rPr lang="en-US" sz="14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5.	Trescot AM, Datta S, Lee M, Hansen H. Opioid pharmacology. </a:t>
            </a:r>
            <a:r>
              <a:rPr lang="en-US" sz="1400" i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Pain Physician</a:t>
            </a:r>
            <a:r>
              <a:rPr lang="en-US" sz="14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2008; 11: S133-53.</a:t>
            </a:r>
          </a:p>
          <a:p>
            <a:pPr marL="228600" indent="-228600">
              <a:lnSpc>
                <a:spcPct val="80000"/>
              </a:lnSpc>
              <a:buFontTx/>
              <a:buNone/>
              <a:tabLst>
                <a:tab pos="288925" algn="l"/>
              </a:tabLst>
            </a:pPr>
            <a:r>
              <a:rPr lang="en-US" sz="14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6.	Emanuel LL, von Gunten CF, Ferris FD, eds. The Education for Physicians on End-of-life Care (EPEC) Curriculum. EPEC Project, The Robert Wood Johnson Foundation, 1999, Module 4.</a:t>
            </a:r>
          </a:p>
          <a:p>
            <a:pPr marL="228600" indent="-228600">
              <a:lnSpc>
                <a:spcPct val="80000"/>
              </a:lnSpc>
              <a:buFontTx/>
              <a:buNone/>
              <a:tabLst>
                <a:tab pos="288925" algn="l"/>
              </a:tabLst>
            </a:pPr>
            <a:r>
              <a:rPr lang="en-US" sz="14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7.	Inturrisi CE.  Clinical pharmacology of opioids for pain. C</a:t>
            </a:r>
            <a:r>
              <a:rPr lang="en-US" sz="1400" i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lin J Pain  </a:t>
            </a:r>
            <a:r>
              <a:rPr lang="en-US" sz="14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2002; 18 : S3-S13.</a:t>
            </a:r>
          </a:p>
          <a:p>
            <a:pPr marL="228600" indent="-228600">
              <a:lnSpc>
                <a:spcPct val="80000"/>
              </a:lnSpc>
              <a:buFontTx/>
              <a:buNone/>
              <a:tabLst>
                <a:tab pos="288925" algn="l"/>
              </a:tabLst>
            </a:pPr>
            <a:r>
              <a:rPr lang="en-US" sz="14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8.	Lexi-Drugs (Comp + Specialty) [computer program]. Lexi-Comp. October 24, 2008.</a:t>
            </a:r>
          </a:p>
          <a:p>
            <a:pPr marL="228600" indent="-228600">
              <a:lnSpc>
                <a:spcPct val="80000"/>
              </a:lnSpc>
              <a:buFontTx/>
              <a:buNone/>
              <a:tabLst>
                <a:tab pos="288925" algn="l"/>
              </a:tabLst>
            </a:pPr>
            <a:r>
              <a:rPr lang="en-US" sz="14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9.	Nickel EJ, Smith T. Analgesia in the intensive care unit:  pharmacologic and pharmacokinetic considerations.</a:t>
            </a:r>
            <a:r>
              <a:rPr lang="en-US" sz="1400" i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Crit Care Nurs Clin North America</a:t>
            </a:r>
            <a:r>
              <a:rPr lang="en-US" sz="14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2001; 13: 207-17.</a:t>
            </a:r>
          </a:p>
          <a:p>
            <a:pPr marL="228600" indent="-228600">
              <a:lnSpc>
                <a:spcPct val="80000"/>
              </a:lnSpc>
              <a:buFontTx/>
              <a:buNone/>
              <a:tabLst>
                <a:tab pos="288925" algn="l"/>
              </a:tabLst>
            </a:pPr>
            <a:r>
              <a:rPr lang="en-US" sz="14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10.	Gardner-Nix J. Principles of opioid use in chronic noncancer pain. </a:t>
            </a:r>
            <a:r>
              <a:rPr lang="en-US" sz="1400" i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Can Med Assoc J</a:t>
            </a:r>
            <a:r>
              <a:rPr lang="en-US" sz="14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2003; 169: </a:t>
            </a:r>
          </a:p>
          <a:p>
            <a:pPr marL="228600" indent="-228600">
              <a:lnSpc>
                <a:spcPct val="80000"/>
              </a:lnSpc>
              <a:buFontTx/>
              <a:buNone/>
              <a:tabLst>
                <a:tab pos="288925" algn="l"/>
              </a:tabLst>
            </a:pPr>
            <a:r>
              <a:rPr lang="en-US" sz="14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38- 43.</a:t>
            </a:r>
          </a:p>
          <a:p>
            <a:pPr marL="228600" indent="-228600">
              <a:lnSpc>
                <a:spcPct val="80000"/>
              </a:lnSpc>
              <a:buFontTx/>
              <a:buNone/>
              <a:tabLst>
                <a:tab pos="288925" algn="l"/>
              </a:tabLst>
            </a:pPr>
            <a:r>
              <a:rPr lang="en-US" sz="14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11.	Baker DE. Meperidine: a drug past its prime. </a:t>
            </a:r>
            <a:r>
              <a:rPr lang="en-US" sz="1400" i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Hosp Pharmacy</a:t>
            </a:r>
            <a:r>
              <a:rPr lang="en-US" sz="14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2001; 36: 1131-32.</a:t>
            </a:r>
          </a:p>
          <a:p>
            <a:pPr marL="228600" indent="-228600">
              <a:lnSpc>
                <a:spcPct val="80000"/>
              </a:lnSpc>
              <a:buFontTx/>
              <a:buNone/>
              <a:tabLst>
                <a:tab pos="288925" algn="l"/>
              </a:tabLst>
            </a:pPr>
            <a:r>
              <a:rPr lang="en-US" sz="14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12.	Auret K, Schug SA. Underutilization of opioids in elderly patients with chronic pain. </a:t>
            </a:r>
            <a:r>
              <a:rPr lang="en-US" sz="1400" i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Drugs Aging</a:t>
            </a:r>
            <a:r>
              <a:rPr lang="en-US" sz="14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	2005; 22: 641-54.</a:t>
            </a:r>
          </a:p>
          <a:p>
            <a:pPr marL="228600" indent="-228600">
              <a:lnSpc>
                <a:spcPct val="80000"/>
              </a:lnSpc>
              <a:buFontTx/>
              <a:buNone/>
              <a:tabLst>
                <a:tab pos="288925" algn="l"/>
              </a:tabLst>
            </a:pPr>
            <a:r>
              <a:rPr lang="en-US" sz="14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13.	Walsh D. Pharmacological management of cancer pain. </a:t>
            </a:r>
            <a:r>
              <a:rPr lang="en-US" sz="1400" i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Semin Oncol</a:t>
            </a:r>
            <a:r>
              <a:rPr lang="en-US" sz="14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2000; 27: 45-63.</a:t>
            </a:r>
          </a:p>
          <a:p>
            <a:pPr marL="228600" indent="-228600">
              <a:lnSpc>
                <a:spcPct val="80000"/>
              </a:lnSpc>
              <a:buFontTx/>
              <a:buNone/>
              <a:tabLst>
                <a:tab pos="288925" algn="l"/>
              </a:tabLst>
            </a:pPr>
            <a:r>
              <a:rPr lang="en-US" sz="14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14.	Toombs JD, Kral LA. Methadone treatment for pain states. </a:t>
            </a:r>
            <a:r>
              <a:rPr lang="en-US" sz="1400" i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Am Fam Physician</a:t>
            </a:r>
            <a:r>
              <a:rPr lang="en-US" sz="14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2005; 71: 1353-8.</a:t>
            </a:r>
          </a:p>
          <a:p>
            <a:pPr marL="228600" indent="-228600">
              <a:lnSpc>
                <a:spcPct val="80000"/>
              </a:lnSpc>
              <a:buFontTx/>
              <a:buNone/>
              <a:tabLst>
                <a:tab pos="288925" algn="l"/>
              </a:tabLst>
            </a:pPr>
            <a:r>
              <a:rPr lang="en-US" sz="14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15. Rapp CJ, Gordon DB. Understanding equianalgesic dosing. </a:t>
            </a:r>
            <a:r>
              <a:rPr lang="en-US" sz="1400" i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Orthop Nurs</a:t>
            </a:r>
            <a:r>
              <a:rPr lang="en-US" sz="14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2000; 19: 65-72.</a:t>
            </a:r>
          </a:p>
          <a:p>
            <a:pPr marL="228600" indent="-228600">
              <a:lnSpc>
                <a:spcPct val="80000"/>
              </a:lnSpc>
              <a:buFontTx/>
              <a:buNone/>
              <a:tabLst>
                <a:tab pos="288925" algn="l"/>
              </a:tabLst>
            </a:pPr>
            <a:r>
              <a:rPr lang="en-US" sz="14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16. Cleary JF. Pharmacokinetic and pharmacodynamic issues in the treatment of breakthrough pain. 	</a:t>
            </a:r>
            <a:r>
              <a:rPr lang="en-US" sz="1400" i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Semin Oncol </a:t>
            </a:r>
            <a:r>
              <a:rPr lang="en-US" sz="14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1997; 24: S16-13 – S16-19.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946" name="Picture 5" descr="DA5C43FF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813" y="0"/>
            <a:ext cx="58324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hr-HR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WHO – “three steps model “</a:t>
            </a:r>
          </a:p>
          <a:p>
            <a:r>
              <a:rPr lang="hr-HR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I.</a:t>
            </a:r>
            <a:r>
              <a:rPr lang="hr-HR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Periferno djelujući analgetici + adjuvantna terapija</a:t>
            </a:r>
          </a:p>
          <a:p>
            <a:pPr>
              <a:lnSpc>
                <a:spcPct val="90000"/>
              </a:lnSpc>
            </a:pPr>
            <a:r>
              <a:rPr lang="hr-HR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II</a:t>
            </a:r>
            <a:r>
              <a:rPr lang="hr-HR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Opioid za srednje jaku bol + perif. Djelujući analgetik + adjuvantna terapija </a:t>
            </a:r>
          </a:p>
          <a:p>
            <a:pPr>
              <a:lnSpc>
                <a:spcPct val="90000"/>
              </a:lnSpc>
            </a:pPr>
            <a:r>
              <a:rPr lang="hr-HR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III</a:t>
            </a:r>
            <a:r>
              <a:rPr lang="hr-HR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Opioid za jaku bol + periferno djelujući analgetik + adjuvantna terapija </a:t>
            </a:r>
          </a:p>
          <a:p>
            <a:endParaRPr lang="hr-HR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hr-HR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811213"/>
            <a:ext cx="8229600" cy="606425"/>
          </a:xfrm>
        </p:spPr>
        <p:txBody>
          <a:bodyPr/>
          <a:lstStyle/>
          <a:p>
            <a:r>
              <a:rPr lang="hr-HR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Neopioidni lijekovi</a:t>
            </a:r>
            <a:endParaRPr lang="en-US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609600" y="1600200"/>
            <a:ext cx="3886200" cy="4525963"/>
          </a:xfrm>
        </p:spPr>
        <p:txBody>
          <a:bodyPr/>
          <a:lstStyle/>
          <a:p>
            <a:r>
              <a:rPr lang="hr-HR" sz="28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“Efekt stropa” u analgetskom efektu</a:t>
            </a:r>
            <a:endParaRPr lang="en-US" sz="28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hr-HR" sz="28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Ne izazivaju toleranciju i fizičku ovisnost</a:t>
            </a:r>
            <a:endParaRPr lang="en-US" sz="28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hr-HR" sz="28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Antipiretsko djelovanje</a:t>
            </a:r>
            <a:endParaRPr lang="en-US" sz="28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n-US" sz="28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2531" name="Picture 5" descr="TOT012"/>
          <p:cNvPicPr>
            <a:picLocks noGrp="1" noChangeAspect="1" noChangeArrowheads="1"/>
          </p:cNvPicPr>
          <p:nvPr>
            <p:ph type="clipArt" sz="half" idx="4294967295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5173663" y="1763713"/>
            <a:ext cx="2551112" cy="3865562"/>
          </a:xfrm>
          <a:ln w="31750">
            <a:solidFill>
              <a:schemeClr val="tx2"/>
            </a:solidFill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Snowflakes design template">
  <a:themeElements>
    <a:clrScheme name="Snowflakes design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nowflakes design template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nowflakes design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owflakes design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owflakes design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owflakes design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owflakes design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owflakes design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owflakes design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owflakes design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owflakes design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owflakes design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owflakes design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owflakes design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Snowflakes design template</Template>
  <TotalTime>638</TotalTime>
  <Words>2597</Words>
  <Application>Microsoft Office PowerPoint</Application>
  <PresentationFormat>On-screen Show (4:3)</PresentationFormat>
  <Paragraphs>568</Paragraphs>
  <Slides>68</Slides>
  <Notes>24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68</vt:i4>
      </vt:variant>
    </vt:vector>
  </HeadingPairs>
  <TitlesOfParts>
    <vt:vector size="70" baseType="lpstr">
      <vt:lpstr>Default Design</vt:lpstr>
      <vt:lpstr>Snowflakes design template</vt:lpstr>
      <vt:lpstr>Slide 1</vt:lpstr>
      <vt:lpstr>Farmakološki pristup u liječenju boli</vt:lpstr>
      <vt:lpstr>Slide 3</vt:lpstr>
      <vt:lpstr>Epidemiologija</vt:lpstr>
      <vt:lpstr>Uzroci boli kod malignoma</vt:lpstr>
      <vt:lpstr>SZO Ljestvica boli(1986.)</vt:lpstr>
      <vt:lpstr>Slide 7</vt:lpstr>
      <vt:lpstr>Slide 8</vt:lpstr>
      <vt:lpstr>Neopioidni lijekovi</vt:lpstr>
      <vt:lpstr>I i II stepenica</vt:lpstr>
      <vt:lpstr>PARACETAMOL</vt:lpstr>
      <vt:lpstr>Paracetamol</vt:lpstr>
      <vt:lpstr>TRAMADOL</vt:lpstr>
      <vt:lpstr>IBUPROFEN I DIKLOFENAK</vt:lpstr>
      <vt:lpstr>Salicilati</vt:lpstr>
      <vt:lpstr>NSAIDs nesteroidni protuupalni lijekovi</vt:lpstr>
      <vt:lpstr>NSAIDs</vt:lpstr>
      <vt:lpstr>COX-2 Inhibitori</vt:lpstr>
      <vt:lpstr>Opioidi</vt:lpstr>
      <vt:lpstr>Farmakologija opioida</vt:lpstr>
      <vt:lpstr>Uobičajene nuspojave opioida</vt:lpstr>
      <vt:lpstr>Uobičajene nuspojave opioida</vt:lpstr>
      <vt:lpstr>Nuspojave opioida</vt:lpstr>
      <vt:lpstr>Morfin</vt:lpstr>
      <vt:lpstr>Morfin</vt:lpstr>
      <vt:lpstr>Hidromorfon</vt:lpstr>
      <vt:lpstr>Kodein </vt:lpstr>
      <vt:lpstr>Derivati kodeina</vt:lpstr>
      <vt:lpstr>Fentanil</vt:lpstr>
      <vt:lpstr>Fentanil transdermalni flaster</vt:lpstr>
      <vt:lpstr>Tramadol</vt:lpstr>
      <vt:lpstr>Komedikacija u liječenju boli</vt:lpstr>
      <vt:lpstr>Komedikacija u liječenju boli</vt:lpstr>
      <vt:lpstr>Komedikacija u liječenju boli</vt:lpstr>
      <vt:lpstr>Komedikacija u liječenju boli</vt:lpstr>
      <vt:lpstr>Terminalna bol</vt:lpstr>
      <vt:lpstr>Primjena analgetika </vt:lpstr>
      <vt:lpstr>Liječenje boli</vt:lpstr>
      <vt:lpstr>OPIOIDI</vt:lpstr>
      <vt:lpstr>OPIOIDI</vt:lpstr>
      <vt:lpstr>opioidi</vt:lpstr>
      <vt:lpstr>Ekvianalgetske doze</vt:lpstr>
      <vt:lpstr>Nuspojave opioida </vt:lpstr>
      <vt:lpstr>Slide 44</vt:lpstr>
      <vt:lpstr>Tolerancija i ovisnost</vt:lpstr>
      <vt:lpstr>Tolerancija i ovisnost</vt:lpstr>
      <vt:lpstr>Fizička ovisnost</vt:lpstr>
      <vt:lpstr>Zapreke za uspješno liječenje boli: Zdravstveni radnici</vt:lpstr>
      <vt:lpstr>Zapreke za uspješno liječenje boli: Zdravstveni radnici</vt:lpstr>
      <vt:lpstr>Zapreke za uspješno liječenje boli: Zdravstveni radnici</vt:lpstr>
      <vt:lpstr>Slide 51</vt:lpstr>
      <vt:lpstr>Slide 52</vt:lpstr>
      <vt:lpstr>Lijekovi </vt:lpstr>
      <vt:lpstr>Doziranje opioida</vt:lpstr>
      <vt:lpstr>Slide 55</vt:lpstr>
      <vt:lpstr>Uobičajene greške</vt:lpstr>
      <vt:lpstr>Liječenje nuspojava </vt:lpstr>
      <vt:lpstr>Slide 58</vt:lpstr>
      <vt:lpstr>Doziranje opioida</vt:lpstr>
      <vt:lpstr>Slide 60</vt:lpstr>
      <vt:lpstr>Uobičajene greške</vt:lpstr>
      <vt:lpstr>Liječenje nuspojava </vt:lpstr>
      <vt:lpstr>Slide 63</vt:lpstr>
      <vt:lpstr>Bol u onkoloških bolesnika</vt:lpstr>
      <vt:lpstr>Bol u onkoloških bolesnika</vt:lpstr>
      <vt:lpstr>Liječenje boli</vt:lpstr>
      <vt:lpstr>Liječenje boli</vt:lpstr>
      <vt:lpstr>Literatura</vt:lpstr>
    </vt:vector>
  </TitlesOfParts>
  <Company>Borgess Health Alliance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Pharmacological Approaches in Pain Management</dc:title>
  <dc:creator>Ryan Bickel</dc:creator>
  <cp:lastModifiedBy>Mazohinda</cp:lastModifiedBy>
  <cp:revision>94</cp:revision>
  <dcterms:created xsi:type="dcterms:W3CDTF">2008-12-16T16:01:12Z</dcterms:created>
  <dcterms:modified xsi:type="dcterms:W3CDTF">2013-05-31T06:57:13Z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TC100775751033</vt:lpwstr>
  </property>
</Properties>
</file>