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71"/>
  </p:notesMasterIdLst>
  <p:sldIdLst>
    <p:sldId id="320" r:id="rId3"/>
    <p:sldId id="257" r:id="rId4"/>
    <p:sldId id="258" r:id="rId5"/>
    <p:sldId id="314" r:id="rId6"/>
    <p:sldId id="315" r:id="rId7"/>
    <p:sldId id="259" r:id="rId8"/>
    <p:sldId id="312" r:id="rId9"/>
    <p:sldId id="313" r:id="rId10"/>
    <p:sldId id="260" r:id="rId11"/>
    <p:sldId id="316" r:id="rId12"/>
    <p:sldId id="317" r:id="rId13"/>
    <p:sldId id="261" r:id="rId14"/>
    <p:sldId id="319" r:id="rId15"/>
    <p:sldId id="318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5" r:id="rId29"/>
    <p:sldId id="276" r:id="rId30"/>
    <p:sldId id="279" r:id="rId31"/>
    <p:sldId id="280" r:id="rId32"/>
    <p:sldId id="284" r:id="rId33"/>
    <p:sldId id="285" r:id="rId34"/>
    <p:sldId id="301" r:id="rId35"/>
    <p:sldId id="286" r:id="rId36"/>
    <p:sldId id="302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023" autoAdjust="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2F47D09B-B624-4C6E-8D25-3A7080C24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07A85-D999-4BD9-A897-C1FC398102D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7BEB2-ED7F-48F7-A9A9-9909062D28BA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Opioids originally derived from poppy; picture: papaver somniferum aka opium poppy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Now all opioids are created synthetically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mu () receptors: enkephalin &amp; endorphin; primary site of exogenous opioids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delta () receptors: enkephalin &amp; endorphin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kappa () receptors: dynorphin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sigma: no longer considered an opiate receptor; target site for phencyclidine (PCP)</a:t>
            </a:r>
            <a:endParaRPr lang="en-US" smtClean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en-US" smtClean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en-US" smtClean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21649-D922-452D-9CAD-879958111DE6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- sigma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236B8-4EED-467C-8D61-F094379CD476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Opioids slow contractions of GI tract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C20C3-0F05-4CB3-B4A5-F7499B8D88A0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Histamine release results in itching &amp;/or flushing; often confused with an allergic rxn; treat with diphenhydramine or a non-sedating antihistamine, like loratidine</a:t>
            </a:r>
          </a:p>
          <a:p>
            <a:pPr eaLnBrk="1" hangingPunct="1"/>
            <a:r>
              <a:rPr lang="en-US" smtClean="0"/>
              <a:t>true allergic rxns to opioids are rare; if true allergy change to a different opioid class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01663-24DE-4C53-9F5C-90EFC41AD2E9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Give Narcan slow IVP unless emergency (0.1 mg every couple minutes)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5758E-3CE8-4241-9708-DAB098934877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B6B3E-BA81-41D2-A76D-28C07573B3C9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MS can be given IV, IM, SC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617FA-F5AA-4609-8515-5639185122F5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68E0C-D176-4D6D-A249-B95BE43C3002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Unlike other opioids, “ceiling effect” on analgesia, but not on side effects- especially nausea &amp; constipation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20028-0243-4DF8-88FA-9EDF9A62E521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C37F3-B94C-4D9F-A581-7AA566983B44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42718-8DDA-4FED-9BB1-D6AC4917BD61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57A67-ACC9-4607-8BE0-E290F0F6B164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800DC-0C5F-4615-8081-8338F9B478F6}" type="slidenum">
              <a:rPr lang="en-US" smtClean="0">
                <a:cs typeface="Arial" charset="0"/>
              </a:rPr>
              <a:pPr/>
              <a:t>31</a:t>
            </a:fld>
            <a:endParaRPr lang="en-US" smtClean="0">
              <a:cs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Mechanism of action</a:t>
            </a:r>
          </a:p>
          <a:p>
            <a:pPr lvl="1" eaLnBrk="1" hangingPunct="1"/>
            <a:r>
              <a:rPr lang="en-US" smtClean="0"/>
              <a:t>mu opiate receptor binding</a:t>
            </a:r>
          </a:p>
          <a:p>
            <a:pPr lvl="1" eaLnBrk="1" hangingPunct="1"/>
            <a:r>
              <a:rPr lang="en-US" smtClean="0"/>
              <a:t>weak inhibition of NE &amp; 5-HT</a:t>
            </a:r>
          </a:p>
          <a:p>
            <a:pPr eaLnBrk="1" hangingPunct="1"/>
            <a:r>
              <a:rPr lang="en-US" smtClean="0"/>
              <a:t>1 Ultram equivalent to 1 Tylenol #3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9C8D9-23DF-4C2E-82AB-23E5477B1C6C}" type="slidenum">
              <a:rPr lang="en-US" smtClean="0">
                <a:cs typeface="Arial" charset="0"/>
              </a:rPr>
              <a:pPr/>
              <a:t>34</a:t>
            </a:fld>
            <a:endParaRPr lang="en-US" smtClean="0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Antidepressants &amp; anticonvulsants good for neuropathic pain</a:t>
            </a:r>
          </a:p>
          <a:p>
            <a:pPr lvl="1" eaLnBrk="1" hangingPunct="1"/>
            <a:r>
              <a:rPr lang="en-US" smtClean="0"/>
              <a:t>tricyclic antidepressants like Amitriptylin (Elavil) &amp; Nortriptylin (Pamelor)</a:t>
            </a:r>
          </a:p>
          <a:p>
            <a:pPr lvl="1" eaLnBrk="1" hangingPunct="1"/>
            <a:r>
              <a:rPr lang="en-US" smtClean="0"/>
              <a:t>Examples: Phenytoin (Dilantin),Carbamazepine (Tegretol),Gabapentin (Neurontin),Pregabalin (Lyrica)</a:t>
            </a:r>
          </a:p>
          <a:p>
            <a:pPr lvl="1" eaLnBrk="1" hangingPunct="1"/>
            <a:r>
              <a:rPr lang="en-US" smtClean="0"/>
              <a:t>Steroids useful for bone pain &amp; nerve compression; dexamethasone &amp; prednisone most frequently utilized</a:t>
            </a:r>
          </a:p>
          <a:p>
            <a:pPr lvl="1" eaLnBrk="1" hangingPunct="1"/>
            <a:r>
              <a:rPr lang="en-US" smtClean="0"/>
              <a:t>Lidoderm topical patch used for postherpetic neuralgia</a:t>
            </a:r>
          </a:p>
          <a:p>
            <a:pPr lvl="1" eaLnBrk="1" hangingPunct="1"/>
            <a:r>
              <a:rPr lang="en-US" smtClean="0"/>
              <a:t>Calcitonin &amp; bisphosphonates (pamidronate) used for bone pain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F3F80-9C1A-4558-8FDB-5C4C55A657F4}" type="slidenum">
              <a:rPr lang="en-US" smtClean="0">
                <a:cs typeface="Arial" charset="0"/>
              </a:rPr>
              <a:pPr/>
              <a:t>68</a:t>
            </a:fld>
            <a:endParaRPr lang="en-US" smtClean="0"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33876-6A58-4D51-AD48-63F2BC3167C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E305E-2FB6-4657-A7A2-DE1BF23EEFB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Alone- they relieve mild – moderate pain (as seen in WHO chart)</a:t>
            </a:r>
          </a:p>
          <a:p>
            <a:pPr eaLnBrk="1" hangingPunct="1"/>
            <a:r>
              <a:rPr lang="en-US" smtClean="0"/>
              <a:t>Combined with opioids- enhance analgesic effects…due to different MOA….</a:t>
            </a:r>
          </a:p>
          <a:p>
            <a:pPr eaLnBrk="1" hangingPunct="1"/>
            <a:r>
              <a:rPr lang="en-US" smtClean="0"/>
              <a:t>Most work by inhibiting prostaglandin formation.</a:t>
            </a:r>
          </a:p>
          <a:p>
            <a:pPr eaLnBrk="1" hangingPunct="1"/>
            <a:r>
              <a:rPr lang="en-US" smtClean="0"/>
              <a:t>The Am Pain Society recommends that all analgesic regimens should include a nonopiod drug even if the pain is severe enough to require an opioid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DCEE0-B3A6-48DE-8FA2-0B2F7FA1B37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MOA unclear- thought to inhibit PG release in the CNS or block peripheral pain impulse generation</a:t>
            </a:r>
          </a:p>
          <a:p>
            <a:pPr eaLnBrk="1" hangingPunct="1"/>
            <a:r>
              <a:rPr lang="en-US" smtClean="0"/>
              <a:t>May decrease opioid requirement by 30% when added to opioid tx; frequently combined with opioid medications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B7103-89EE-4C54-83E5-351F72C78416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ASA= acetylsalicylic acid</a:t>
            </a:r>
          </a:p>
          <a:p>
            <a:pPr eaLnBrk="1" hangingPunct="1"/>
            <a:r>
              <a:rPr lang="en-US" smtClean="0"/>
              <a:t>Salicylate salts- fewer GI events than w/ASA; do not effect platelet aggregation or bleeding time like ASA or NSAIDs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F627B-310F-4A4F-A58B-9488D8A3C43F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There is a fair amt of interpatient variability- failure of one NSAID does not predict failure of all NSAIDs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5BE9D-BE05-4F4B-95AF-714DDD8CEE88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IBU- 400 mg = preferred starting dose- max efficacy/limit SE</a:t>
            </a:r>
          </a:p>
          <a:p>
            <a:pPr eaLnBrk="1" hangingPunct="1"/>
            <a:r>
              <a:rPr lang="en-US" smtClean="0"/>
              <a:t>Parenteral NSAIDs no more effective than PO NSAIDs at equivalent doses</a:t>
            </a:r>
          </a:p>
          <a:p>
            <a:pPr eaLnBrk="1" hangingPunct="1"/>
            <a:r>
              <a:rPr lang="en-US" smtClean="0"/>
              <a:t>Incidence of GI bleeding increases when max doses exceeded and/or pt on &gt;5 days; max = 120 mg/day; 60 mg/day in elderly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989C6-2762-4AB2-BED3-BB9BE4D0C9AC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COX-2= responsible for inflammation; COX-1 responsible for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Rofecoxib (Vioxx) voluntarily was removed by Merck in Sept. 2004 due reports on an increase incidence in CV events;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Valdecoxib (Bextra) was withdrawn by Pfizer in April 2005 due to life threatening skin reactions &amp; reports of CV events;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Data regarding CV risk of celecoxib are inconsistent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Much more expensive than traditional NSAIDs</a:t>
            </a:r>
          </a:p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B19A7-2600-4745-BFC4-F85BA606B2FB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55B7-36C2-4152-ACBB-3C13A3841FB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5D1FE-50F2-40DD-BDB1-029A2C7F34C6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17C1D-E693-42E5-9B6C-6718FC5063B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FF6BE-91CA-41D1-BD77-367AB3C9A2E1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705C-7424-4718-8E40-48B7C983440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BD96-1506-42AA-AAF5-63CDCEA2739D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D2C89-0A99-4874-8EAC-809C56ABD37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39CB5-3A6A-4742-9301-58458D3C4A16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D96D2-B210-40A6-845F-4B74425C540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5989-EE92-461D-A09C-400066AA0B32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2C6B-FD16-4DAF-BC1D-C4731F109EA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55ED9-87EE-4669-90BF-CCB5D2291C21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0907B-7BB4-4F13-B812-A4E096C013A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4D021-19F5-4816-A638-B62D6980CF79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2809E-E4D0-42F3-A433-11833EA4EE6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D21E1-9262-4894-B640-739FD4A64D39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20AAB-7E6C-4A06-8FA8-2F2FD3034A8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30A645-25BD-471A-9046-78128095F08D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9192-79B4-487F-8D0E-BFA92D760B0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DB39C-EAE7-4628-BE57-138BA4D501F9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BE08D-7C9A-43D9-BB34-53ED831508A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71FF00D-5B2B-43DD-B152-A566181F4676}" type="datetimeFigureOut">
              <a:rPr lang="sr-Latn-CS"/>
              <a:pPr/>
              <a:t>31.5.2013</a:t>
            </a:fld>
            <a:endParaRPr lang="hr-HR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C40830-812B-4FAF-8770-7F2AFF02C737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jlfoundation.net/mouse1-aspirin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cheshire-med.com/services/bugs/images/stomach.jpg&amp;imgrefurl=http://www.cheshire-med.com/services/bugs/ecoli.html&amp;h=178&amp;w=196&amp;sz=6&amp;tbnid=RxQ_fb2x-oQJ:&amp;tbnh=89&amp;tbnw=98&amp;hl=en&amp;start=9&amp;prev=/images?q=nausea+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cheshire-med.com/services/bugs/images/stomach.jpg&amp;imgrefurl=http://www.cheshire-med.com/services/bugs/ecoli.html&amp;h=178&amp;w=196&amp;sz=6&amp;tbnid=RxQ_fb2x-oQJ:&amp;tbnh=89&amp;tbnw=98&amp;hl=en&amp;start=9&amp;prev=/images?q=nausea+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ch-allclipart.com/school/default2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i II stepenica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hr-HR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NEOPIOIDNI analgetici </a:t>
            </a: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Paracetamol</a:t>
            </a: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</a:t>
            </a:r>
          </a:p>
          <a:p>
            <a:pPr>
              <a:buFontTx/>
              <a:buNone/>
            </a:pPr>
            <a:endParaRPr lang="hr-HR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NE! Acetilsalicilna kiselina,</a:t>
            </a:r>
          </a:p>
          <a:p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metamizol, propifenazon</a:t>
            </a:r>
            <a:endParaRPr lang="en-CA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OPIOIDNI </a:t>
            </a:r>
          </a:p>
          <a:p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Tramadol</a:t>
            </a: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Kodein</a:t>
            </a: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Oxycontin </a:t>
            </a:r>
          </a:p>
          <a:p>
            <a:pPr>
              <a:buFontTx/>
              <a:buNone/>
            </a:pPr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PARACETAMOL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Analgetik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Antipiretik 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Centralno inhibira prostaglandin sintetazu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inhibira agregaciju trombocita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Smanjuje potrebe za opioidima</a:t>
            </a:r>
          </a:p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Paracetamol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391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Nejasan je mehanizam djelovanja 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Nema protuupalno djelovanje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Izaziva oštećenje jetre u visokoj dozi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Maks. doza 4 g/dan, kod zdrave jetre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Nove preporuke 2,6 gr/dan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TRAMADOL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Centralno djelujući analgetik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Slabo vezivanje za </a:t>
            </a:r>
            <a:r>
              <a:rPr lang="el-G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-receptore, inhibitor prihvata noradrenalina i serotonina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Analgetsko djelovanje 1/10 morfina, manje sedacije i  respiratorne depresije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Putovi primjene per os,per rectum, IV, infuzija,PCA </a:t>
            </a:r>
            <a:endParaRPr lang="el-G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IBUPROFEN I DIKLOFENAK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 – analgetici, antipiretici, protuupalno djelovanje 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Periferna inhibicija ciklooksigenaze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Reverzibilna disfunkcija trombocita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Akutno bubrežno zatajenje,GI krvarenje 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DOZE ibuprofen 5-10 mg/kg per os,max dnevna 40 mg/kg, diclofenac 1 mg/kg,do 3 mg/kg dnevno </a:t>
            </a:r>
            <a:endParaRPr lang="en-CA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Salic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ilati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Aspirin (AS</a:t>
            </a: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Djelotvoran kao acetaminofen za akutnu bol u jednakim dozama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 više nuspojava nego APAP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AutoShape 6" descr="Man popping an aspirin"/>
          <p:cNvSpPr>
            <a:spLocks noChangeAspect="1" noChangeArrowheads="1"/>
          </p:cNvSpPr>
          <p:nvPr/>
        </p:nvSpPr>
        <p:spPr bwMode="auto">
          <a:xfrm>
            <a:off x="3429000" y="2520950"/>
            <a:ext cx="22860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28" name="AutoShape 7" descr="Man popping an aspirin"/>
          <p:cNvSpPr>
            <a:spLocks noChangeAspect="1" noChangeArrowheads="1"/>
          </p:cNvSpPr>
          <p:nvPr/>
        </p:nvSpPr>
        <p:spPr bwMode="auto">
          <a:xfrm>
            <a:off x="3429000" y="2520950"/>
            <a:ext cx="22860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29" name="AutoShape 8" descr="Man popping an aspirin"/>
          <p:cNvSpPr>
            <a:spLocks noChangeAspect="1" noChangeArrowheads="1"/>
          </p:cNvSpPr>
          <p:nvPr/>
        </p:nvSpPr>
        <p:spPr bwMode="auto">
          <a:xfrm>
            <a:off x="3429000" y="2520950"/>
            <a:ext cx="22860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0" name="AutoShape 9" descr="Man popping an aspirin"/>
          <p:cNvSpPr>
            <a:spLocks noChangeAspect="1" noChangeArrowheads="1"/>
          </p:cNvSpPr>
          <p:nvPr/>
        </p:nvSpPr>
        <p:spPr bwMode="auto">
          <a:xfrm>
            <a:off x="1143000" y="1143000"/>
            <a:ext cx="22860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pic>
        <p:nvPicPr>
          <p:cNvPr id="26631" name="Picture 10" descr="mouse1-aspiri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038600"/>
            <a:ext cx="1557338" cy="1557338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229600" cy="6064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nesteroidni protuupalni lijekovi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Djelotvornost je približno jednaka unutar grupe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Različita je potentnost, vrijeme nastupa i duljina djelovanja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Nuspojave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krvarenja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renalna disfunkcija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trombocitna disfunkcija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52388" y="292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2857500" y="23034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064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1200"/>
            <a:ext cx="77724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Ibuprofen</a:t>
            </a:r>
            <a:endParaRPr lang="hr-HR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početni izbor za akutnu bol uzimajući u obzir odnos cijene i učinkovitosti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sigurnost u odnosu na placebo jednka je kod doza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&lt;1200 mg/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ks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alna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dnevna doza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3200 mg/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COX-2 Inhibito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Selektivno inhibira ciklooksigenazu-2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GI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iritacija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manji efekt na agregaciju trombocita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Druge nuspojave slične kao kod ostalih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NSAIDs</a:t>
            </a:r>
          </a:p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Celecoxib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(Celebrex)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Uloga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pacijenti sa kardiovaskularnim rizikom koji zahtjevaju terapiju sa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NSAID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imaju povišen rizik od GI nuspojava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828800"/>
            <a:ext cx="4573588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Izvorno ekstrakti maka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Tijelo sadrži endogene opioide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enkefaline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endorfine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Opioidni receptori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mu ()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delta ()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kappa ()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sigma ()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34819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981200"/>
            <a:ext cx="3454400" cy="3886200"/>
          </a:xfrm>
          <a:ln w="31750">
            <a:solidFill>
              <a:schemeClr val="tx2"/>
            </a:solidFill>
          </a:ln>
        </p:spPr>
      </p:pic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841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867400" y="5943600"/>
            <a:ext cx="1981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>
                <a:solidFill>
                  <a:srgbClr val="000000"/>
                </a:solidFill>
              </a:rPr>
              <a:t>Papaver somniferum</a:t>
            </a:r>
            <a:r>
              <a:rPr lang="en-US" sz="1100" i="1">
                <a:solidFill>
                  <a:srgbClr val="000000"/>
                </a:solidFill>
              </a:rPr>
              <a:t> </a:t>
            </a:r>
            <a:endParaRPr lang="en-US" sz="24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828800"/>
            <a:ext cx="8229600" cy="1046163"/>
          </a:xfrm>
        </p:spPr>
        <p:txBody>
          <a:bodyPr/>
          <a:lstStyle/>
          <a:p>
            <a:r>
              <a:rPr lang="hr-HR" sz="36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Farmakološki pristup u liječenju boli</a:t>
            </a:r>
            <a:endParaRPr lang="en-US" sz="3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Farmakologija opioida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1: 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inhibiraju prijenos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2: 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respiratorna depresija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euforija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 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konstipacija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fizička ovisnost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: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inhibiraju prijenos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: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inhibiraju prijenos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: 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autonomni efekti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disforija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   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halucinacije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5025"/>
            <a:ext cx="8229600" cy="582613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Uobičajene nuspojave opioida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84338"/>
            <a:ext cx="6345238" cy="4441825"/>
          </a:xfrm>
        </p:spPr>
        <p:txBody>
          <a:bodyPr/>
          <a:lstStyle/>
          <a:p>
            <a:pPr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Konstipacija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uobičajena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malo vjerojatan razvoj tolerancije na terapiju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Sredstva za omekšanje stolice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+/- meto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klo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pramid</a:t>
            </a:r>
          </a:p>
          <a:p>
            <a:pPr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Mučnina/Povraćanje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Ponekad razvoj tolerancije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Profilaksa klorpromazinom ili haloperidolom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5" name="Picture 5" descr="stomac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962400"/>
            <a:ext cx="2057400" cy="186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5025"/>
            <a:ext cx="8229600" cy="582613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Uobičajene nuspojave opioida</a:t>
            </a:r>
            <a:endParaRPr lang="en-US" sz="4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Urtikarija</a:t>
            </a:r>
            <a:r>
              <a:rPr lang="en-US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Svrbež kože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zbog oslobađanja histamina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tretiranje antihistaminicima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Sedacija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 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obično se razvija tolerancija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Delirij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rijedak u bolesnika sa normalnom bubrežnom funkcijom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3" name="Picture 5" descr="cartoon011t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124200"/>
            <a:ext cx="1828800" cy="1704975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Nuspojave opioida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>
              <a:buFontTx/>
              <a:buNone/>
            </a:pPr>
            <a:r>
              <a:rPr lang="hr-HR" sz="36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Respiratorna depresija</a:t>
            </a:r>
            <a:endParaRPr lang="en-US" sz="3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prethodi joj somnolencija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razvija se tolerancija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Oprezna primjena opioida kod bolesnika sa pogoršanom resp. funkcijom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Ako je frekvencija disanja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&lt;8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resp.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min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razmotrite upotrebu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nalo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ks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(Narcan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Morfin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848600" cy="44497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Zlatni standard opioidne terapije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Poluživot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1.5 -2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Trajanje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3 - 5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Metabolizira se u jetri, a izlučuje bubrezima i žuči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renalnoj insuficijenciji potrebna je korekcija postojeće doze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208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</p:txBody>
      </p:sp>
      <p:pic>
        <p:nvPicPr>
          <p:cNvPr id="45060" name="Picture 6" descr="Gold Star Clip Ar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981200"/>
            <a:ext cx="1285875" cy="144780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Morfin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0010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različitim terapijskim oblicima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kapsule/tablete sa produljenim otpuštanjem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85850" lvl="2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us-svakih 12 sati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tablete sa brzim otpuštanjem(Sevredol)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oral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suspen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zije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supozitoriji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arenteral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 pripravci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idromorfon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Alternativa morfinu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siguran u bubrežnoj insuficijenciji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više topljiv od morfina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kahektični bolesnici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Oblici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parenteral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tab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supozitoriji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Kodein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3820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Indiciran u srednje jakoj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djeluje kao slabi opioid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obično se kombinira sa acetaminofenom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Metabolizira se u jetri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Nuspojave mu ograničavaju korištenje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Učestali mučnina/povračanje i konstipacija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Derivati kodeina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Koriste se u srednje jakoj i jakoj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ksikodon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tablete sa produljenim oslobađanjem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(OxyContin)</a:t>
            </a: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kapsule/tablete sa brzim oslobađanjem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otopine za oralnu primjenu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Fentanil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Topljiv u mastima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Izaziva manje oslobađanje histamina u odnosu na druge opioide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Više terapijskih oblika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bukalne tablete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(Fentora)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transmu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kozni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film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–fentanyl citrat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transdermalni naljepak TTS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077200" cy="1447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Pregled uobičajene opioidne, neopioidne i dodatne terapije u liječenju boli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606425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Fentan</a:t>
            </a:r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ransdermal</a:t>
            </a:r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 flaster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Prednosti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kontinuirano otpuštanje opioida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dobar kod jako oslabljelih bolesnika 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dobar izbor kod potencijalne zloporabe opioida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Mane: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odgođeni nastup djelovanja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ostatno djelovanje nakon uklanjanja flastera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SKUP!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OPREZ! Zagrijavanje povećava otpuštanje aktivne supstance iz flastera!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Tramadol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Dvostruki mehanizam djelovanja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Koristi se za srednje jaku bol (VAS 5-7)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Manja respiratorna depresija nego jaki opioidi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 povećati rizika nastanka konvulzija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Maksimalna doza: 400mg/24 sata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sz="2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Smanjite dozu kod oštećenja bubrega i starijih osoba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Komedikacija u liječenju boli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600200"/>
            <a:ext cx="4187825" cy="4525963"/>
          </a:xfrm>
        </p:spPr>
        <p:txBody>
          <a:bodyPr/>
          <a:lstStyle/>
          <a:p>
            <a:pPr>
              <a:buFontTx/>
              <a:buNone/>
            </a:pP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“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lijekovi koji se primarno koriste za liječenje drugih stanja osim boli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 u posebnim situacijama mogu djelovati analgetski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</p:txBody>
      </p:sp>
      <p:pic>
        <p:nvPicPr>
          <p:cNvPr id="61443" name="Picture 5" descr="Apothecary 1890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981200"/>
            <a:ext cx="2882900" cy="3711575"/>
          </a:xfrm>
          <a:ln w="31750">
            <a:solidFill>
              <a:schemeClr val="tx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Komedikacija u liječenju boli</a:t>
            </a:r>
          </a:p>
        </p:txBody>
      </p:sp>
      <p:sp>
        <p:nvSpPr>
          <p:cNvPr id="62466" name="Rezervirano mjesto sadržaja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r-HR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Adjuvantni analgetik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lijek čija primarna indikacija nije liječenje boli, ali u nekim bolnim stanjima ima analgetsko djelovanje. Primjer su kortikosteroidi, nesteroidni antireumatici, triciklički antidepresivi, antikonvulzivi, te neki antiaritmici.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55663"/>
            <a:ext cx="8229600" cy="561975"/>
          </a:xfrm>
        </p:spPr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Komedikacija u liječenju boli</a:t>
            </a:r>
            <a:endParaRPr lang="en-US" sz="4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Antidepresivi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Antikonvulzivi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Kortikosteroidi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Topički anestetici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Bisfosfonati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Komedikacija u liječenju boli</a:t>
            </a:r>
          </a:p>
        </p:txBody>
      </p:sp>
      <p:sp>
        <p:nvSpPr>
          <p:cNvPr id="65538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Triciklički antidepresivi su djelotvorni u olakšavanju neuropatske boli.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liječenju neuropatske boli djelotvorni su antikonvulzivi gabapentin i pregabalin.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 pacijenata s neuropatskom boli trebalo bi učiniti probu tricikličkim antidepresivom ili antikonvulzivom.</a:t>
            </a:r>
          </a:p>
          <a:p>
            <a:r>
              <a:rPr lang="it-IT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Antidepresivi i antikonvulzivi mogu se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propisivati istodobno.</a:t>
            </a:r>
          </a:p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Terminalna bol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koja se pojavljuje u završnoj fazi letalne bolesti na kraju života teškog bolesnika</a:t>
            </a:r>
          </a:p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Palijativna medicina ublažava simptome, prvenstveno </a:t>
            </a: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Omogućava najbolju kvalitetu života do kraja </a:t>
            </a:r>
          </a:p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 dostojan čovjeka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Primjena analgetika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Prema trostupanjskoj ljestvici SZO</a:t>
            </a:r>
          </a:p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1986.deklaracija SZO –bolesni od karcinoma ne smiju trpjeti bol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PRAVILA :</a:t>
            </a:r>
          </a:p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Odgovarajućim putem-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na usta,transdermalno,supkutano,iv.</a:t>
            </a:r>
          </a:p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Pravilni razmaci</a:t>
            </a:r>
          </a:p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Titracija </a:t>
            </a:r>
          </a:p>
          <a:p>
            <a:pPr>
              <a:lnSpc>
                <a:spcPct val="9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Rotacija i konverzija opioida </a:t>
            </a:r>
          </a:p>
          <a:p>
            <a:pPr>
              <a:lnSpc>
                <a:spcPct val="90000"/>
              </a:lnSpc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Liječenje boli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17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MORFIN</a:t>
            </a:r>
            <a:r>
              <a:rPr lang="hr-HR" sz="17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–</a:t>
            </a:r>
            <a:r>
              <a:rPr lang="hr-HR" sz="17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zlatni</a:t>
            </a:r>
            <a:r>
              <a:rPr lang="hr-HR" sz="17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standard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bol,dispnea,anksioznost</a:t>
            </a:r>
          </a:p>
          <a:p>
            <a:pPr>
              <a:lnSpc>
                <a:spcPct val="80000"/>
              </a:lnSpc>
            </a:pPr>
            <a:endParaRPr lang="hr-HR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Put primjene – oralni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os          0,2 – 0,4mg/kg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iv                0,1 mg/kg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infuzija       0,01 mg/kg/h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supkutano    0,15 mg/kg 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intravenski kontinuirano, supkutano-pumpe</a:t>
            </a:r>
          </a:p>
          <a:p>
            <a:pPr>
              <a:lnSpc>
                <a:spcPct val="80000"/>
              </a:lnSpc>
            </a:pPr>
            <a:endParaRPr lang="hr-HR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Titracija kratkodjelujućim morfinom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Dugodjelujući morfin-svakih 12h </a:t>
            </a: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kratkodjelujući za probijajuću bol - 1/6 dnevne doze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Tablica ekvianalgetskih doza – rotacija i konverzija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hr-HR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Transdermalno – fentanil i buprenorfin</a:t>
            </a: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Fentanil 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naljepci  a 12, 25,50 i 100 µg/h</a:t>
            </a: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Buprenorfin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-naljepak dva puta tjedno 35,52,5; 70µg/h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Metadon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-1x dnevno, 0,2 mg/kg per os,kumulativni efekt</a:t>
            </a:r>
          </a:p>
          <a:p>
            <a:pPr>
              <a:lnSpc>
                <a:spcPct val="80000"/>
              </a:lnSpc>
            </a:pPr>
            <a:endParaRPr lang="hr-HR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Oksikodon  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bifazične tablete  a 10 i 20 mg, per os 0.2mg/kg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Morfin:oksikodon = 2:1 ( 20 mg morfina =10 mg oxycodona)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Hidromorfon 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caps a 4 i 8mg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morfin:hidromorfon 7,5:1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30mg oralnog morfina =  4mg oralnog hidromorfona</a:t>
            </a:r>
          </a:p>
          <a:p>
            <a:pPr>
              <a:lnSpc>
                <a:spcPct val="80000"/>
              </a:lnSpc>
            </a:pPr>
            <a:endParaRPr lang="hr-HR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Ketamin  </a:t>
            </a:r>
            <a:r>
              <a:rPr lang="hr-HR" sz="2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0,1 mg/kg/h infuzija </a:t>
            </a:r>
          </a:p>
          <a:p>
            <a:pPr>
              <a:lnSpc>
                <a:spcPct val="80000"/>
              </a:lnSpc>
            </a:pPr>
            <a:endParaRPr lang="hr-HR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Epidemiologija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Umjerena do jača bol javlja se u 60-90% onkoloških bolesnika s uznapredovalom bolesti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TRANSTEC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buprenorphin - agonist-antagonist  naljepak, u matrixu,može se rezati , svaki 4.dan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- jakost 35 </a:t>
            </a:r>
            <a:r>
              <a:rPr lang="el-G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g/h, 52,5 </a:t>
            </a:r>
            <a:r>
              <a:rPr lang="el-G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g/h, 70  </a:t>
            </a:r>
            <a:r>
              <a:rPr lang="el-G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g/h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OxyContin 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oksikodon, dvofazno otpuštanje brzo za 1h, traje 12h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jakost od 10,20,40,80 mg</a:t>
            </a:r>
          </a:p>
          <a:p>
            <a:pPr>
              <a:lnSpc>
                <a:spcPct val="80000"/>
              </a:lnSpc>
            </a:pPr>
            <a:endParaRPr lang="hr-HR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PALLADONE</a:t>
            </a:r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  - hidromorfon  -   jakost od 4,8,16 mg svakih 12h, za malignu bol i rotaciju opioida</a:t>
            </a:r>
            <a:endParaRPr lang="en-CA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opioidi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hr-HR" sz="3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TITRACIJA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opioid kratkog djelovanja, pretvorba u dugodjelujući </a:t>
            </a:r>
            <a:r>
              <a:rPr lang="hr-HR" sz="2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	 </a:t>
            </a:r>
          </a:p>
          <a:p>
            <a:pPr>
              <a:lnSpc>
                <a:spcPct val="80000"/>
              </a:lnSpc>
            </a:pPr>
            <a:r>
              <a:rPr lang="hr-HR"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ROTACIJA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	mijenjanje puta primjene opioida zbog nuspojava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19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KONVERZIJA</a:t>
            </a:r>
            <a:r>
              <a:rPr lang="hr-HR"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zamjena opioida  drugim zbog umanjenja nuspojava i razvoja tolerancije </a:t>
            </a:r>
            <a:endParaRPr lang="hr-HR" sz="2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TOLERANCIJA</a:t>
            </a:r>
            <a:r>
              <a:rPr lang="hr-HR" sz="2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prilagodba receptora, progresija bolesti</a:t>
            </a:r>
          </a:p>
          <a:p>
            <a:pPr>
              <a:lnSpc>
                <a:spcPct val="80000"/>
              </a:lnSpc>
            </a:pPr>
            <a:r>
              <a:rPr lang="hr-HR"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EKVIANALGETSKE DOZE </a:t>
            </a:r>
          </a:p>
          <a:p>
            <a:pPr>
              <a:lnSpc>
                <a:spcPct val="80000"/>
              </a:lnSpc>
            </a:pPr>
            <a:endParaRPr lang="en-US" sz="2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Ekvianalgetske doze</a:t>
            </a:r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ph idx="4294967295"/>
          </p:nvPr>
        </p:nvGraphicFramePr>
        <p:xfrm>
          <a:off x="428625" y="1571625"/>
          <a:ext cx="7215188" cy="5104449"/>
        </p:xfrm>
        <a:graphic>
          <a:graphicData uri="http://schemas.openxmlformats.org/drawingml/2006/table">
            <a:tbl>
              <a:tblPr/>
              <a:tblGrid>
                <a:gridCol w="1731963"/>
                <a:gridCol w="1096962"/>
                <a:gridCol w="1093788"/>
                <a:gridCol w="1106487"/>
                <a:gridCol w="1092200"/>
                <a:gridCol w="1093788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TRAMADOL 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os 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MORFIN </a:t>
                      </a: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os</a:t>
                      </a: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Im,iv :3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Sevredol a 10 i 20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MSTContin 30,60,100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DUROGESIC matrix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12; 25;50;100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TRANSTEC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(buprenorfin)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35;52,5 i 70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95300" algn="l"/>
                        </a:tabLst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8,75 mcg/h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95300" algn="l"/>
                        </a:tabLst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mcg/h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OKSIKODON per os (Oxycontin)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10 ,20 ,40,80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HIDROMORFON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os (Palladone)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4,8,16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mg=30 mg morfina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METADON per os  odnos 2:1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Parenteralno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mg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mg 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KODEIN per os </a:t>
                      </a:r>
                      <a:endParaRPr kumimoji="0" lang="en-C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mg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Nuspojave opioida</a:t>
            </a:r>
            <a:b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hr-HR" sz="4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hr-HR" sz="3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Depresija disanja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Hipotenzija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Pospanost,promjena stanja svijesti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Opstipacija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Retencija urina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Mučnina</a:t>
            </a:r>
          </a:p>
          <a:p>
            <a:pPr>
              <a:lnSpc>
                <a:spcPct val="80000"/>
              </a:lnSpc>
            </a:pPr>
            <a:r>
              <a:rPr lang="hr-HR" sz="3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Svrbež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WHO</a:t>
            </a:r>
            <a:r>
              <a:rPr lang="hr-HR" sz="36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: suzbijanje boli u 3 koraka</a:t>
            </a:r>
            <a:endParaRPr lang="en-US" sz="36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371600" y="4651375"/>
            <a:ext cx="2133600" cy="0"/>
          </a:xfrm>
          <a:prstGeom prst="line">
            <a:avLst/>
          </a:prstGeom>
          <a:noFill/>
          <a:ln w="88900">
            <a:solidFill>
              <a:srgbClr val="66FF33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hr-HR">
              <a:latin typeface="Times New Roman" charset="0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657600" y="3203575"/>
            <a:ext cx="2438400" cy="0"/>
          </a:xfrm>
          <a:prstGeom prst="line">
            <a:avLst/>
          </a:prstGeom>
          <a:noFill/>
          <a:ln w="88900">
            <a:solidFill>
              <a:srgbClr val="66FF33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hr-HR">
              <a:latin typeface="Times New Roman" charset="0"/>
              <a:cs typeface="+mn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248400" y="1831975"/>
            <a:ext cx="2286000" cy="0"/>
          </a:xfrm>
          <a:prstGeom prst="line">
            <a:avLst/>
          </a:prstGeom>
          <a:noFill/>
          <a:ln w="88900">
            <a:solidFill>
              <a:srgbClr val="66FF33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hr-HR">
              <a:latin typeface="Times New Roman" charset="0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429000" y="3508375"/>
            <a:ext cx="0" cy="7620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 type="none" w="sm" len="sm"/>
            <a:tailEnd type="triangle" w="med" len="lg"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hr-HR">
              <a:latin typeface="Times New Roman" charset="0"/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096000" y="2136775"/>
            <a:ext cx="0" cy="762000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 type="none" w="sm" len="sm"/>
            <a:tailEnd type="triangle" w="med" len="lg"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hr-HR">
              <a:latin typeface="Times New Roman" charset="0"/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79525" y="3730625"/>
            <a:ext cx="155257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solidFill>
                  <a:srgbClr val="FFFF00"/>
                </a:solidFill>
              </a:rPr>
              <a:t>1 </a:t>
            </a:r>
            <a:r>
              <a:rPr lang="hr-HR">
                <a:solidFill>
                  <a:srgbClr val="FFFF00"/>
                </a:solidFill>
              </a:rPr>
              <a:t>blaga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57600" y="2362200"/>
            <a:ext cx="21669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</a:t>
            </a:r>
            <a:r>
              <a:rPr lang="hr-HR">
                <a:solidFill>
                  <a:srgbClr val="FFFF00"/>
                </a:solidFill>
              </a:rPr>
              <a:t>umjerena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324600" y="914400"/>
            <a:ext cx="1312863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solidFill>
                  <a:srgbClr val="FFFF00"/>
                </a:solidFill>
              </a:rPr>
              <a:t>3 </a:t>
            </a:r>
            <a:r>
              <a:rPr lang="hr-HR">
                <a:solidFill>
                  <a:srgbClr val="FFFF00"/>
                </a:solidFill>
              </a:rPr>
              <a:t>jaka</a:t>
            </a: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477000" y="1984375"/>
            <a:ext cx="2362200" cy="270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Morphine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Hydromorphone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Methadone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Levorphanol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Fentanyl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Oxycodone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810000" y="3355975"/>
            <a:ext cx="2362200" cy="2246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A/Codeine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A/Hydrocodone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A/Oxycodone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A/Dihydrocodeine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Tramadol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47800" y="4803775"/>
            <a:ext cx="2133600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ASA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Acetaminophen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CC99"/>
                </a:solidFill>
              </a:rPr>
              <a:t>NSAIDs</a:t>
            </a:r>
          </a:p>
        </p:txBody>
      </p:sp>
      <p:pic>
        <p:nvPicPr>
          <p:cNvPr id="64526" name="Picture 17" descr="mortazavi20110303111119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81075"/>
            <a:ext cx="31686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27" name="Picture 19" descr="pi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868863"/>
            <a:ext cx="24717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06488"/>
          </a:xfrm>
        </p:spPr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Tolerancija i ovisnost</a:t>
            </a:r>
            <a:endParaRPr lang="en-US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Tolerancija-fizikalni fenomen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-</a:t>
            </a: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Očekivana neuroadaptacija u trajnijoj upotrebi opioida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Djelotvornost/trajanje analgezije smanjeno je kroz duže vrijeme, pa su potrebne i veće doze lijekova</a:t>
            </a: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 dugotrajnoj terapiji opioida, potreba za smanjivanjem doze sa vremenom se smanjuje, a potom u potpunosti isčezne</a:t>
            </a: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06488"/>
          </a:xfrm>
        </p:spPr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Tolerancija i ovisnost</a:t>
            </a:r>
            <a:endParaRPr lang="en-US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Tolerancija-fizikalni fenomen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-</a:t>
            </a: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Očekivana neuroadaptacija u trajnijoj upotrebi opioida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Djelotvornost/trajanje analgezije smanjeno je kroz duže vrijeme, pa su potrebne i veće doze lijekova</a:t>
            </a: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 dugotrajnoj terapiji opioida, potreba za smanjivanjem doze sa vremenom se smanjuje, a potom u potpunosti isčezne</a:t>
            </a: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Fizička ovisnost</a:t>
            </a:r>
            <a:endParaRPr lang="en-US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Ovisnost - fizički fenomen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-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Prirodna prilagodba tijela na dugotrajno         	uzimanje opioida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-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Razvoj apstinencijskog sindroma kod naglog prekida uzimanja opioida ili uzimanjem antagonista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-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Izbjegavanje apstinencijskog sindroma kroz postupno ukidanje opioida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prije 	ukidanja lijeka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Zapreke za uspješno liječenje boli</a:t>
            </a:r>
            <a:r>
              <a:rPr lang="en-US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Zdravstveni radnici</a:t>
            </a:r>
            <a:endParaRPr lang="en-US" sz="3600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Nedostatak znanja i razumijevanja o fiziologiji i liječenju boli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Nedostatak dobre procjene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Nedostatna terapija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Zapreke za uspješno liječenje boli</a:t>
            </a:r>
            <a:r>
              <a:rPr lang="en-US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Zdravstveni radnici</a:t>
            </a:r>
            <a:endParaRPr lang="en-US" sz="3600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Neadekvatno znanje o lijekovima ili drugim terapijskim rješenjima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Strah od ovisnosti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Pravne zapreke-razumijevanje propisa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Kriva procjena bolesnika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4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Uzroci boli kod malignoma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endParaRPr lang="hr-HR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Lokalizacija tumora i odnos s okolnim strukturama </a:t>
            </a: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Vezana uz liječenje - kemoterapija, radioterapija </a:t>
            </a: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Vezana uz komplikacije liječenja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Zapreke za uspješno liječenje boli</a:t>
            </a:r>
            <a:r>
              <a:rPr lang="en-US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Zdravstveni radnici</a:t>
            </a:r>
            <a:endParaRPr lang="en-US" sz="3600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u="sng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Zabrinutost oko opioida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hr-HR" sz="28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Ovisnost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žig na koji pristajemo unatoč mogućoj šteti koja se može pojaviti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hr-HR" sz="28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Depresija disanja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 “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Nijedan bolesnik nije podlegao depresiji disanja dok je bio budan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” (APS), 1999)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hr-HR" sz="28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Sedacija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prethodi depresiji disanja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;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Sedacija je važan dio monitoringa i procjene bolesnika sa PCA</a:t>
            </a: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.” (Hagle et al, 2004)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0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0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PCA-patient controled analgesia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66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kern="0" dirty="0" err="1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Opioid</a:t>
            </a:r>
            <a:r>
              <a:rPr lang="hr-HR" sz="3600" b="1" kern="0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i koje treba izbjeći u KBB</a:t>
            </a:r>
            <a:endParaRPr lang="en-US" sz="3600" b="1" kern="0" dirty="0">
              <a:solidFill>
                <a:srgbClr val="0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1447800"/>
            <a:ext cx="79248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q"/>
              <a:defRPr/>
            </a:pPr>
            <a:r>
              <a:rPr lang="hr-HR" sz="360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meperidin</a:t>
            </a:r>
            <a:endParaRPr lang="en-US" sz="3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q"/>
              <a:defRPr/>
            </a:pPr>
            <a:r>
              <a:rPr lang="hr-HR" sz="360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hr-HR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</a:t>
            </a:r>
            <a:endParaRPr lang="en-US" sz="3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q"/>
              <a:defRPr/>
            </a:pPr>
            <a:r>
              <a:rPr lang="hr-HR" sz="360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</a:t>
            </a:r>
            <a:r>
              <a:rPr lang="hr-HR" sz="36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ksifen</a:t>
            </a:r>
            <a:endParaRPr lang="en-US" sz="3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q"/>
              <a:defRPr/>
            </a:pPr>
            <a:endParaRPr lang="en-US" sz="3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40" name="Picture 8" descr="opioidi_etu221010PP_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22663"/>
            <a:ext cx="51054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0" descr="method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546475"/>
            <a:ext cx="3241675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430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r-HR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Zatvor</a:t>
            </a:r>
            <a:r>
              <a:rPr lang="en-US" sz="3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. 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1447800"/>
            <a:ext cx="79248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Svi opioidi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Učinak opioida na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CNS, 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leđnu moždinu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ijenterički pleksus crijeva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Lakše je spriječiti nego liječiti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Treba istovremeno davati </a:t>
            </a:r>
            <a:r>
              <a:rPr lang="hr-HR" sz="3200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laksative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uz opioide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Senna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Casanthranol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05600" y="6521450"/>
            <a:ext cx="22383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EPEC Module 4, 1999</a:t>
            </a: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Lijekovi</a:t>
            </a:r>
            <a:r>
              <a:rPr lang="en-US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Moguće povisivanje doza liojekova do praga tolerancije- NE ovisnosti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Moguće korištenje više vrsta analgetika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Dugodjelujući lijekovi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Kratkodjelujući lijekovi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Doziranje opioida</a:t>
            </a:r>
            <a:endParaRPr lang="en-US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Doza opioida za probijajuću bol, trebala bi biti 10-15% ukupne dnevne doze opioida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 određivanje dnevne doze opioida koristiti izračun ekvivalentne doze opioida korištene za probijajuću bol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u="sng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Kliničko iskustvo</a:t>
            </a:r>
            <a:r>
              <a:rPr lang="en-US" u="sng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Unatoč dobrom izračunu ekvivalentnih doza očekivane su varijacije u djelotvornosti doza kod različitih bolesnika.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Ako adekvatnim dozama ne postižemo zadovoljavajući uspjeh u liječenju boli, treba razmišljati o konverziji opioida.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Uobičajene greške</a:t>
            </a:r>
            <a:endParaRPr lang="en-US" sz="3600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Apstinencijski sindrom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Neusklađena terapija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Predoziranje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Hipodoziranje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Istodobna upotreba dva dugodjelujuća opioida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Liječenje nuspojava</a:t>
            </a:r>
            <a:r>
              <a:rPr lang="en-US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Konstipacija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Mučnina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Mamurluk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Svrbež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druge…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430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r-HR" sz="4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Zatvor</a:t>
            </a:r>
            <a:r>
              <a:rPr lang="en-US" sz="4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. 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1447800"/>
            <a:ext cx="79248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Svi opioidi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Učinak opioida na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CNS, 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leđnu moždinu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ijenterički pleksus crijeva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Lakše je spriječiti nego liječiti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Treba istovremeno davati </a:t>
            </a:r>
            <a:r>
              <a:rPr lang="hr-HR" sz="3200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laksative</a:t>
            </a:r>
            <a:r>
              <a:rPr lang="hr-HR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uz opioide</a:t>
            </a:r>
            <a:endParaRPr lang="en-US" sz="3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Senna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Casanthranol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Doziranje opioida</a:t>
            </a:r>
            <a:endParaRPr lang="en-US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Doza opioida za probijajuću bol, trebala bi biti 10-15% ukupne dnevne doze opioida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Za određivanje dnevne doze opioida koristiti izračun ekvivalentne doze opioida korištene za probijajuću bol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SZO Ljestvica boli(1986.)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3" descr="who_lad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7246938" cy="4119563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u="sng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Kliničko iskustvo</a:t>
            </a:r>
            <a:r>
              <a:rPr lang="en-US" u="sng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Unatoč dobrom izračunu ekvivalentnih doza očekivane su varijacije u djelotvornosti doza kod različitih bolesnika.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Ako adekvatnim dozama ne postižemo zadovoljavajući uspjeh u liječenju boli, treba razmišljati o konverziji opioida.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Uobičajene greške</a:t>
            </a:r>
            <a:endParaRPr lang="en-US" sz="3600" b="1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Apstinencijski sindrom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Neusklađena terapija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Predoziranje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Hipodoziranje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8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Istodobna upotreba dva dugodjelujuća opioida</a:t>
            </a: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8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Liječenje nuspojava</a:t>
            </a:r>
            <a:r>
              <a:rPr lang="en-US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Konstipacija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Mučnina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Mamurluk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Svrbež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hr-HR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druge…</a:t>
            </a:r>
            <a:endParaRPr lang="en-US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069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 u onkoloških bolesnika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u onkoloških bolesnika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je jedan od češćih simptoma malignih bolesti </a:t>
            </a:r>
          </a:p>
          <a:p>
            <a:pPr eaLnBrk="1" hangingPunct="1">
              <a:lnSpc>
                <a:spcPct val="90000"/>
              </a:lnSpc>
            </a:pP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same bolesnike jedan od izrazito neugodnih i zastrašujućih simptoma</a:t>
            </a:r>
          </a:p>
          <a:p>
            <a:pPr eaLnBrk="1" hangingPunct="1">
              <a:lnSpc>
                <a:spcPct val="90000"/>
              </a:lnSpc>
            </a:pPr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mogu izazvati i onkološki terapijski postupci (kirurški zahvati, citostatici i radioterapija).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u onkoloških bolesnika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5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 definitivno negativno mijenja kvalitetu života bolesnika</a:t>
            </a:r>
          </a:p>
          <a:p>
            <a:pPr eaLnBrk="1" hangingPunct="1">
              <a:lnSpc>
                <a:spcPct val="90000"/>
              </a:lnSpc>
            </a:pPr>
            <a:endParaRPr lang="hr-HR" sz="25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dolazi do remećenja svakodnevnih aktivnosti bolesnika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utječe na njegovo raspoloženje (prevladava depresivnost)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utječe na spavanje (neispavanost)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prehranu (gubi se apetit)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komunikaciju bolesnika s drugim osobama (samoizolacija) i slično.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Liječenje boli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liječenjem boli u onkoloških bolesnika treba započeti u najkraćem mogućem roku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1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tj. pri prvom spominjaju pojave boli</a:t>
            </a:r>
          </a:p>
          <a:p>
            <a:pPr eaLnBrk="1" hangingPunct="1">
              <a:lnSpc>
                <a:spcPct val="90000"/>
              </a:lnSpc>
            </a:pPr>
            <a:endParaRPr lang="hr-HR" sz="21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liječenje, odnosno ublažavanje boli ne treba odgađati</a:t>
            </a:r>
          </a:p>
          <a:p>
            <a:pPr eaLnBrk="1" hangingPunct="1">
              <a:lnSpc>
                <a:spcPct val="90000"/>
              </a:lnSpc>
            </a:pPr>
            <a:endParaRPr lang="hr-HR" sz="21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1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kada god je to moguće treba pokušati ustanoviti i „etiološki“ uzrok boli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1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 se uklanjanjem poremećaja koji uzrokuje bol može očekivati nestanak boli ili kvalitetnija i dugoročnija kontrola boli.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Liječenje boli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Liječenje boli treba biti individualizirano</a:t>
            </a:r>
          </a:p>
          <a:p>
            <a:pPr lvl="1" eaLnBrk="1" hangingPunct="1"/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prilagođeno općem stanju bolesnika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etiopatogenezi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karakteristikama boli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Literatura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71600"/>
            <a:ext cx="8305800" cy="4754563"/>
          </a:xfrm>
        </p:spPr>
        <p:txBody>
          <a:bodyPr/>
          <a:lstStyle/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	Pain Management Part 1: Overview of Physiology, Assessment, and Treatment. Chicago, IL, American Medical Association, 2003.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	Li JM. Pain management in the hospitalized patient.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 Clin N Am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2002; 86: 771-95.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	Sachs CJ. Oral analgesics for acute nonspecific pain. 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 Fam Physician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2005; 71: 913-18.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	Frampton JE, Keating GM. Celecoxib: A review of its use in the management of arthritis and acute pain.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 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2007; 67: 2433-72.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	Trescot AM, Datta S, Lee M, Hansen H. Opioid pharmacology.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Pain Physician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2008; 11: S133-53.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	Emanuel LL, von Gunten CF, Ferris FD, eds. The Education for Physicians on End-of-life Care (EPEC) Curriculum. EPEC Project, The Robert Wood Johnson Foundation, 1999, Module 4.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	Inturrisi CE.  Clinical pharmacology of opioids for pain. C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 J Pain  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2002; 18 : S3-S13.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	Lexi-Drugs (Comp + Specialty) [computer program]. Lexi-Comp. October 24, 2008.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	Nickel EJ, Smith T. Analgesia in the intensive care unit:  pharmacologic and pharmacokinetic considerations.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 Care Nurs Clin North America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2001; 13: 207-17.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	Gardner-Nix J. Principles of opioid use in chronic noncancer pain.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Med Assoc J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2003; 169: 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38- 43.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	Baker DE. Meperidine: a drug past its prime.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 Pharmacy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2001; 36: 1131-32.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	Auret K, Schug SA. Underutilization of opioids in elderly patients with chronic pain.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 Aging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2005; 22: 641-54.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13.	Walsh D. Pharmacological management of cancer pain.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Semin Oncol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2000; 27: 45-63.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	Toombs JD, Kral LA. Methadone treatment for pain states.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 Fam Physician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2005; 71: 1353-8.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15. Rapp CJ, Gordon DB. Understanding equianalgesic dosing. 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Orthop Nurs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2000; 19: 65-72.</a:t>
            </a:r>
          </a:p>
          <a:p>
            <a:pPr marL="228600" indent="-228600">
              <a:lnSpc>
                <a:spcPct val="80000"/>
              </a:lnSpc>
              <a:buFontTx/>
              <a:buNone/>
              <a:tabLst>
                <a:tab pos="288925" algn="l"/>
              </a:tabLst>
            </a:pP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16. Cleary JF. Pharmacokinetic and pharmacodynamic issues in the treatment of breakthrough pain. 	</a:t>
            </a:r>
            <a:r>
              <a:rPr lang="en-US" sz="14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Semin Oncol </a:t>
            </a:r>
            <a:r>
              <a:rPr 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1997; 24: S16-13 – S16-19.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5" descr="DA5C43F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0"/>
            <a:ext cx="5832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– “three steps model “</a:t>
            </a:r>
          </a:p>
          <a:p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Periferno djelujući analgetici + adjuvantna terapija</a:t>
            </a:r>
          </a:p>
          <a:p>
            <a:pPr>
              <a:lnSpc>
                <a:spcPct val="90000"/>
              </a:lnSpc>
            </a:pPr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Opioid za srednje jaku bol + perif. Djelujući analgetik + adjuvantna terapija </a:t>
            </a:r>
          </a:p>
          <a:p>
            <a:pPr>
              <a:lnSpc>
                <a:spcPct val="90000"/>
              </a:lnSpc>
            </a:pPr>
            <a:r>
              <a:rPr lang="hr-H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hr-H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Opioid za jaku bol + periferno djelujući analgetik + adjuvantna terapija </a:t>
            </a:r>
          </a:p>
          <a:p>
            <a:endParaRPr lang="hr-HR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hr-HR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Neopioidni lijekovi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600200"/>
            <a:ext cx="3886200" cy="4525963"/>
          </a:xfrm>
        </p:spPr>
        <p:txBody>
          <a:bodyPr/>
          <a:lstStyle/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“Efekt stropa” u analgetskom efektu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izazivaju toleranciju i fizičku ovisnost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Antipiretsko djelovanje</a:t>
            </a:r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5" descr="TOT012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73663" y="1763713"/>
            <a:ext cx="2551112" cy="3865562"/>
          </a:xfrm>
          <a:ln w="31750">
            <a:solidFill>
              <a:schemeClr val="tx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nowflakes design template">
  <a:themeElements>
    <a:clrScheme name="Snowflake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nowflakes design 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owflak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owflak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owflak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owflak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owflak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owflak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owflak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638</TotalTime>
  <Words>2597</Words>
  <Application>Microsoft Office PowerPoint</Application>
  <PresentationFormat>On-screen Show (4:3)</PresentationFormat>
  <Paragraphs>568</Paragraphs>
  <Slides>68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0" baseType="lpstr">
      <vt:lpstr>Default Design</vt:lpstr>
      <vt:lpstr>Snowflakes design template</vt:lpstr>
      <vt:lpstr>Slide 1</vt:lpstr>
      <vt:lpstr>Farmakološki pristup u liječenju boli</vt:lpstr>
      <vt:lpstr>Slide 3</vt:lpstr>
      <vt:lpstr>Epidemiologija</vt:lpstr>
      <vt:lpstr>Uzroci boli kod malignoma</vt:lpstr>
      <vt:lpstr>SZO Ljestvica boli(1986.)</vt:lpstr>
      <vt:lpstr>Slide 7</vt:lpstr>
      <vt:lpstr>Slide 8</vt:lpstr>
      <vt:lpstr>Neopioidni lijekovi</vt:lpstr>
      <vt:lpstr>I i II stepenica</vt:lpstr>
      <vt:lpstr>PARACETAMOL</vt:lpstr>
      <vt:lpstr>Paracetamol</vt:lpstr>
      <vt:lpstr>TRAMADOL</vt:lpstr>
      <vt:lpstr>IBUPROFEN I DIKLOFENAK</vt:lpstr>
      <vt:lpstr>Salicilati</vt:lpstr>
      <vt:lpstr>NSAIDs nesteroidni protuupalni lijekovi</vt:lpstr>
      <vt:lpstr>NSAIDs</vt:lpstr>
      <vt:lpstr>COX-2 Inhibitori</vt:lpstr>
      <vt:lpstr>Opioidi</vt:lpstr>
      <vt:lpstr>Farmakologija opioida</vt:lpstr>
      <vt:lpstr>Uobičajene nuspojave opioida</vt:lpstr>
      <vt:lpstr>Uobičajene nuspojave opioida</vt:lpstr>
      <vt:lpstr>Nuspojave opioida</vt:lpstr>
      <vt:lpstr>Morfin</vt:lpstr>
      <vt:lpstr>Morfin</vt:lpstr>
      <vt:lpstr>Hidromorfon</vt:lpstr>
      <vt:lpstr>Kodein </vt:lpstr>
      <vt:lpstr>Derivati kodeina</vt:lpstr>
      <vt:lpstr>Fentanil</vt:lpstr>
      <vt:lpstr>Fentanil transdermalni flaster</vt:lpstr>
      <vt:lpstr>Tramadol</vt:lpstr>
      <vt:lpstr>Komedikacija u liječenju boli</vt:lpstr>
      <vt:lpstr>Komedikacija u liječenju boli</vt:lpstr>
      <vt:lpstr>Komedikacija u liječenju boli</vt:lpstr>
      <vt:lpstr>Komedikacija u liječenju boli</vt:lpstr>
      <vt:lpstr>Terminalna bol</vt:lpstr>
      <vt:lpstr>Primjena analgetika </vt:lpstr>
      <vt:lpstr>Liječenje boli</vt:lpstr>
      <vt:lpstr>OPIOIDI</vt:lpstr>
      <vt:lpstr>OPIOIDI</vt:lpstr>
      <vt:lpstr>opioidi</vt:lpstr>
      <vt:lpstr>Ekvianalgetske doze</vt:lpstr>
      <vt:lpstr>Nuspojave opioida </vt:lpstr>
      <vt:lpstr>Slide 44</vt:lpstr>
      <vt:lpstr>Tolerancija i ovisnost</vt:lpstr>
      <vt:lpstr>Tolerancija i ovisnost</vt:lpstr>
      <vt:lpstr>Fizička ovisnost</vt:lpstr>
      <vt:lpstr>Zapreke za uspješno liječenje boli: Zdravstveni radnici</vt:lpstr>
      <vt:lpstr>Zapreke za uspješno liječenje boli: Zdravstveni radnici</vt:lpstr>
      <vt:lpstr>Zapreke za uspješno liječenje boli: Zdravstveni radnici</vt:lpstr>
      <vt:lpstr>Slide 51</vt:lpstr>
      <vt:lpstr>Slide 52</vt:lpstr>
      <vt:lpstr>Lijekovi </vt:lpstr>
      <vt:lpstr>Doziranje opioida</vt:lpstr>
      <vt:lpstr>Slide 55</vt:lpstr>
      <vt:lpstr>Uobičajene greške</vt:lpstr>
      <vt:lpstr>Liječenje nuspojava </vt:lpstr>
      <vt:lpstr>Slide 58</vt:lpstr>
      <vt:lpstr>Doziranje opioida</vt:lpstr>
      <vt:lpstr>Slide 60</vt:lpstr>
      <vt:lpstr>Uobičajene greške</vt:lpstr>
      <vt:lpstr>Liječenje nuspojava </vt:lpstr>
      <vt:lpstr>Slide 63</vt:lpstr>
      <vt:lpstr>Bol u onkoloških bolesnika</vt:lpstr>
      <vt:lpstr>Bol u onkoloških bolesnika</vt:lpstr>
      <vt:lpstr>Liječenje boli</vt:lpstr>
      <vt:lpstr>Liječenje boli</vt:lpstr>
      <vt:lpstr>Literatura</vt:lpstr>
    </vt:vector>
  </TitlesOfParts>
  <Company>Borgess Health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Pharmacological Approaches in Pain Management</dc:title>
  <dc:creator>Ryan Bickel</dc:creator>
  <cp:lastModifiedBy>Mazohinda</cp:lastModifiedBy>
  <cp:revision>94</cp:revision>
  <dcterms:created xsi:type="dcterms:W3CDTF">2008-12-16T16:01:12Z</dcterms:created>
  <dcterms:modified xsi:type="dcterms:W3CDTF">2013-05-31T06:57:13Z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TC100775751033</vt:lpwstr>
  </property>
</Properties>
</file>