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emf" ContentType="image/x-emf"/>
  <Default Extension="xls" ContentType="application/vnd.ms-exce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9" r:id="rId1"/>
  </p:sldMasterIdLst>
  <p:notesMasterIdLst>
    <p:notesMasterId r:id="rId27"/>
  </p:notesMasterIdLst>
  <p:sldIdLst>
    <p:sldId id="375" r:id="rId2"/>
    <p:sldId id="256" r:id="rId3"/>
    <p:sldId id="340" r:id="rId4"/>
    <p:sldId id="281" r:id="rId5"/>
    <p:sldId id="368" r:id="rId6"/>
    <p:sldId id="311" r:id="rId7"/>
    <p:sldId id="291" r:id="rId8"/>
    <p:sldId id="292" r:id="rId9"/>
    <p:sldId id="369" r:id="rId10"/>
    <p:sldId id="301" r:id="rId11"/>
    <p:sldId id="343" r:id="rId12"/>
    <p:sldId id="346" r:id="rId13"/>
    <p:sldId id="347" r:id="rId14"/>
    <p:sldId id="337" r:id="rId15"/>
    <p:sldId id="348" r:id="rId16"/>
    <p:sldId id="349" r:id="rId17"/>
    <p:sldId id="350" r:id="rId18"/>
    <p:sldId id="351" r:id="rId19"/>
    <p:sldId id="352" r:id="rId20"/>
    <p:sldId id="355" r:id="rId21"/>
    <p:sldId id="363" r:id="rId22"/>
    <p:sldId id="358" r:id="rId23"/>
    <p:sldId id="370" r:id="rId24"/>
    <p:sldId id="371" r:id="rId25"/>
    <p:sldId id="374" r:id="rId26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FFFF00"/>
  </p:clrMru>
</p:presentationPr>
</file>

<file path=ppt/tableStyles.xml><?xml version="1.0" encoding="utf-8"?>
<a:tblStyleLst xmlns:a="http://schemas.openxmlformats.org/drawingml/2006/main" def="{5C22544A-7EE6-4342-B048-85BDC9FD1C3A}"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923" autoAdjust="0"/>
    <p:restoredTop sz="94737" autoAdjust="0"/>
  </p:normalViewPr>
  <p:slideViewPr>
    <p:cSldViewPr>
      <p:cViewPr varScale="1">
        <p:scale>
          <a:sx n="88" d="100"/>
          <a:sy n="88" d="100"/>
        </p:scale>
        <p:origin x="-87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2" d="100"/>
        <a:sy n="62" d="100"/>
      </p:scale>
      <p:origin x="0" y="0"/>
    </p:cViewPr>
  </p:sorterViewPr>
  <p:notesViewPr>
    <p:cSldViewPr>
      <p:cViewPr varScale="1">
        <p:scale>
          <a:sx n="39" d="100"/>
          <a:sy n="39" d="100"/>
        </p:scale>
        <p:origin x="-2238" y="-10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8CC2BD8-6B77-4B2A-B35D-F4B22AD603B6}" type="doc">
      <dgm:prSet loTypeId="urn:microsoft.com/office/officeart/2005/8/layout/hProcess4" loCatId="process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7F793B7-CA55-4295-8403-808551F28B85}">
      <dgm:prSet phldrT="[Text]" custT="1"/>
      <dgm:spPr/>
      <dgm:t>
        <a:bodyPr/>
        <a:lstStyle/>
        <a:p>
          <a:r>
            <a:rPr lang="hr-HR" sz="1600" dirty="0" smtClean="0"/>
            <a:t>  I</a:t>
          </a:r>
          <a:r>
            <a:rPr lang="hr-HR" sz="2000" dirty="0" smtClean="0"/>
            <a:t>nput</a:t>
          </a:r>
          <a:endParaRPr lang="en-US" sz="2000" dirty="0"/>
        </a:p>
      </dgm:t>
    </dgm:pt>
    <dgm:pt modelId="{F2FF815B-36F3-4EC6-9CC5-6E0FCBE34A93}" type="parTrans" cxnId="{3820B03F-9AA5-4281-96F4-ACDAAEAB9B14}">
      <dgm:prSet/>
      <dgm:spPr/>
      <dgm:t>
        <a:bodyPr/>
        <a:lstStyle/>
        <a:p>
          <a:endParaRPr lang="en-US"/>
        </a:p>
      </dgm:t>
    </dgm:pt>
    <dgm:pt modelId="{85448F1B-7259-442A-80E4-99ACFB03F6C7}" type="sibTrans" cxnId="{3820B03F-9AA5-4281-96F4-ACDAAEAB9B14}">
      <dgm:prSet/>
      <dgm:spPr/>
      <dgm:t>
        <a:bodyPr/>
        <a:lstStyle/>
        <a:p>
          <a:endParaRPr lang="en-US"/>
        </a:p>
      </dgm:t>
    </dgm:pt>
    <dgm:pt modelId="{C66D8D87-8D94-432F-B0DE-A093B50B15D2}">
      <dgm:prSet phldrT="[Text]" custT="1"/>
      <dgm:spPr/>
      <dgm:t>
        <a:bodyPr/>
        <a:lstStyle/>
        <a:p>
          <a:r>
            <a:rPr lang="hr-HR" sz="1600" dirty="0" smtClean="0"/>
            <a:t>MPT, oprema, med. postupci </a:t>
          </a:r>
          <a:endParaRPr lang="en-US" sz="1600" dirty="0"/>
        </a:p>
      </dgm:t>
    </dgm:pt>
    <dgm:pt modelId="{5A2D2ED8-5C64-45E3-AD44-006B595C1847}" type="parTrans" cxnId="{147E2688-81EB-4F7C-9343-FDA08C6352C8}">
      <dgm:prSet/>
      <dgm:spPr/>
      <dgm:t>
        <a:bodyPr/>
        <a:lstStyle/>
        <a:p>
          <a:endParaRPr lang="en-US"/>
        </a:p>
      </dgm:t>
    </dgm:pt>
    <dgm:pt modelId="{9055326D-9752-4B44-A1EB-14661E9794D0}" type="sibTrans" cxnId="{147E2688-81EB-4F7C-9343-FDA08C6352C8}">
      <dgm:prSet/>
      <dgm:spPr/>
      <dgm:t>
        <a:bodyPr/>
        <a:lstStyle/>
        <a:p>
          <a:endParaRPr lang="en-US"/>
        </a:p>
      </dgm:t>
    </dgm:pt>
    <dgm:pt modelId="{F20DA5B5-E4E6-44F4-AC7B-4FFF0AEF0E0F}">
      <dgm:prSet phldrT="[Text]" custT="1"/>
      <dgm:spPr/>
      <dgm:t>
        <a:bodyPr/>
        <a:lstStyle/>
        <a:p>
          <a:r>
            <a:rPr lang="hr-HR" sz="2000" dirty="0" smtClean="0"/>
            <a:t>Process </a:t>
          </a:r>
          <a:endParaRPr lang="en-US" sz="2000" dirty="0"/>
        </a:p>
      </dgm:t>
    </dgm:pt>
    <dgm:pt modelId="{DCDCB6DB-A000-41E2-8A0C-7BF8E5B0E788}" type="parTrans" cxnId="{34FB509F-B47A-4FBC-925B-E26E706FA335}">
      <dgm:prSet/>
      <dgm:spPr/>
      <dgm:t>
        <a:bodyPr/>
        <a:lstStyle/>
        <a:p>
          <a:endParaRPr lang="en-US"/>
        </a:p>
      </dgm:t>
    </dgm:pt>
    <dgm:pt modelId="{F5108878-45A5-4F7E-9686-FEB7DD898F98}" type="sibTrans" cxnId="{34FB509F-B47A-4FBC-925B-E26E706FA335}">
      <dgm:prSet/>
      <dgm:spPr/>
      <dgm:t>
        <a:bodyPr/>
        <a:lstStyle/>
        <a:p>
          <a:endParaRPr lang="en-US"/>
        </a:p>
      </dgm:t>
    </dgm:pt>
    <dgm:pt modelId="{20B304FC-2887-464C-9D94-DEDA806530AE}">
      <dgm:prSet phldrT="[Text]" custT="1"/>
      <dgm:spPr/>
      <dgm:t>
        <a:bodyPr/>
        <a:lstStyle/>
        <a:p>
          <a:r>
            <a:rPr lang="hr-HR" sz="1600" dirty="0" smtClean="0"/>
            <a:t>Kućne posjete, intervenc.</a:t>
          </a:r>
          <a:endParaRPr lang="en-US" sz="1600" dirty="0"/>
        </a:p>
      </dgm:t>
    </dgm:pt>
    <dgm:pt modelId="{B02391E7-5521-4720-AF40-B7A847976AED}" type="parTrans" cxnId="{CAE9BC1E-3664-4F9C-9405-D4E350282E81}">
      <dgm:prSet/>
      <dgm:spPr/>
      <dgm:t>
        <a:bodyPr/>
        <a:lstStyle/>
        <a:p>
          <a:endParaRPr lang="en-US"/>
        </a:p>
      </dgm:t>
    </dgm:pt>
    <dgm:pt modelId="{4EC14632-F0CC-4AF6-B2E4-C2316549197D}" type="sibTrans" cxnId="{CAE9BC1E-3664-4F9C-9405-D4E350282E81}">
      <dgm:prSet/>
      <dgm:spPr/>
      <dgm:t>
        <a:bodyPr/>
        <a:lstStyle/>
        <a:p>
          <a:endParaRPr lang="en-US"/>
        </a:p>
      </dgm:t>
    </dgm:pt>
    <dgm:pt modelId="{A8A091F0-DB57-4FAD-8A73-1E06C79E0E5F}">
      <dgm:prSet phldrT="[Text]" custT="1"/>
      <dgm:spPr/>
      <dgm:t>
        <a:bodyPr/>
        <a:lstStyle/>
        <a:p>
          <a:r>
            <a:rPr lang="hr-HR" sz="2000" dirty="0" smtClean="0"/>
            <a:t>Output </a:t>
          </a:r>
          <a:endParaRPr lang="en-US" sz="2000" dirty="0"/>
        </a:p>
      </dgm:t>
    </dgm:pt>
    <dgm:pt modelId="{549B7B71-065D-455A-8195-E81AC35DCABD}" type="parTrans" cxnId="{88E6780F-860D-407E-9890-50AEE25E62C7}">
      <dgm:prSet/>
      <dgm:spPr/>
      <dgm:t>
        <a:bodyPr/>
        <a:lstStyle/>
        <a:p>
          <a:endParaRPr lang="en-US"/>
        </a:p>
      </dgm:t>
    </dgm:pt>
    <dgm:pt modelId="{399D7C1F-952F-496E-89D9-8BFCC2B55FE1}" type="sibTrans" cxnId="{88E6780F-860D-407E-9890-50AEE25E62C7}">
      <dgm:prSet/>
      <dgm:spPr/>
      <dgm:t>
        <a:bodyPr/>
        <a:lstStyle/>
        <a:p>
          <a:endParaRPr lang="en-US"/>
        </a:p>
      </dgm:t>
    </dgm:pt>
    <dgm:pt modelId="{AE34842A-79F1-4853-AF68-B0D98802981B}">
      <dgm:prSet phldrT="[Text]" custT="1"/>
      <dgm:spPr/>
      <dgm:t>
        <a:bodyPr/>
        <a:lstStyle/>
        <a:p>
          <a:r>
            <a:rPr lang="hr-HR" sz="1600" dirty="0" smtClean="0"/>
            <a:t>Broj posjeta, dužina skrbi</a:t>
          </a:r>
          <a:endParaRPr lang="en-US" sz="1600" dirty="0"/>
        </a:p>
      </dgm:t>
    </dgm:pt>
    <dgm:pt modelId="{D6994BE7-BDD5-406A-A3B9-3A415F1DE327}" type="parTrans" cxnId="{B7882132-DB33-43DE-8E55-5CE656B1BF6D}">
      <dgm:prSet/>
      <dgm:spPr/>
      <dgm:t>
        <a:bodyPr/>
        <a:lstStyle/>
        <a:p>
          <a:endParaRPr lang="en-US"/>
        </a:p>
      </dgm:t>
    </dgm:pt>
    <dgm:pt modelId="{14509E6C-8378-47A4-B561-9A3366816B5E}" type="sibTrans" cxnId="{B7882132-DB33-43DE-8E55-5CE656B1BF6D}">
      <dgm:prSet/>
      <dgm:spPr/>
      <dgm:t>
        <a:bodyPr/>
        <a:lstStyle/>
        <a:p>
          <a:endParaRPr lang="en-US"/>
        </a:p>
      </dgm:t>
    </dgm:pt>
    <dgm:pt modelId="{B16DD924-366A-434E-B2F2-5AD81CEF54A5}">
      <dgm:prSet phldrT="[Text]" custT="1"/>
      <dgm:spPr>
        <a:solidFill>
          <a:schemeClr val="accent1">
            <a:lumMod val="50000"/>
          </a:schemeClr>
        </a:solidFill>
      </dgm:spPr>
      <dgm:t>
        <a:bodyPr/>
        <a:lstStyle/>
        <a:p>
          <a:pPr algn="ctr"/>
          <a:r>
            <a:rPr lang="hr-HR" sz="2100" b="1" dirty="0" smtClean="0"/>
            <a:t>Outcome </a:t>
          </a:r>
          <a:endParaRPr lang="en-US" sz="2100" b="1" dirty="0"/>
        </a:p>
      </dgm:t>
    </dgm:pt>
    <dgm:pt modelId="{60376C7D-58A6-4D9E-8EBD-E97233E7D533}" type="parTrans" cxnId="{704C6AF5-7934-4824-A757-4A8402DA360E}">
      <dgm:prSet/>
      <dgm:spPr/>
      <dgm:t>
        <a:bodyPr/>
        <a:lstStyle/>
        <a:p>
          <a:endParaRPr lang="en-US"/>
        </a:p>
      </dgm:t>
    </dgm:pt>
    <dgm:pt modelId="{EB7079DF-64AC-4FC6-BE80-45999321F8ED}" type="sibTrans" cxnId="{704C6AF5-7934-4824-A757-4A8402DA360E}">
      <dgm:prSet/>
      <dgm:spPr/>
      <dgm:t>
        <a:bodyPr/>
        <a:lstStyle/>
        <a:p>
          <a:endParaRPr lang="en-US"/>
        </a:p>
      </dgm:t>
    </dgm:pt>
    <dgm:pt modelId="{54201A5D-6981-40DE-BF00-F1A9F41DC72C}">
      <dgm:prSet phldrT="[Text]" custT="1"/>
      <dgm:spPr/>
      <dgm:t>
        <a:bodyPr/>
        <a:lstStyle/>
        <a:p>
          <a:r>
            <a:rPr lang="hr-HR" sz="1600" b="1" dirty="0" smtClean="0"/>
            <a:t>Poboljšanje QoL,  manja anksioznost</a:t>
          </a:r>
          <a:endParaRPr lang="en-US" sz="1600" b="1" dirty="0"/>
        </a:p>
      </dgm:t>
    </dgm:pt>
    <dgm:pt modelId="{584803AC-A85B-4DAC-9CC3-DA6107F91925}" type="parTrans" cxnId="{978E8C88-E62F-486E-92B8-0DF41575AD25}">
      <dgm:prSet/>
      <dgm:spPr/>
      <dgm:t>
        <a:bodyPr/>
        <a:lstStyle/>
        <a:p>
          <a:endParaRPr lang="en-US"/>
        </a:p>
      </dgm:t>
    </dgm:pt>
    <dgm:pt modelId="{F94D0AEA-2C60-4984-B62E-E9E9B6058F6B}" type="sibTrans" cxnId="{978E8C88-E62F-486E-92B8-0DF41575AD25}">
      <dgm:prSet/>
      <dgm:spPr/>
      <dgm:t>
        <a:bodyPr/>
        <a:lstStyle/>
        <a:p>
          <a:endParaRPr lang="en-US"/>
        </a:p>
      </dgm:t>
    </dgm:pt>
    <dgm:pt modelId="{2116886A-FBAA-407F-B6C5-9E6A3253ACB3}" type="pres">
      <dgm:prSet presAssocID="{E8CC2BD8-6B77-4B2A-B35D-F4B22AD603B6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646102E2-4079-4CDA-B142-19434035FB09}" type="pres">
      <dgm:prSet presAssocID="{E8CC2BD8-6B77-4B2A-B35D-F4B22AD603B6}" presName="tSp" presStyleCnt="0"/>
      <dgm:spPr/>
      <dgm:t>
        <a:bodyPr/>
        <a:lstStyle/>
        <a:p>
          <a:endParaRPr lang="en-US"/>
        </a:p>
      </dgm:t>
    </dgm:pt>
    <dgm:pt modelId="{F7D043B8-C779-4BDC-A903-90C60D977E1E}" type="pres">
      <dgm:prSet presAssocID="{E8CC2BD8-6B77-4B2A-B35D-F4B22AD603B6}" presName="bSp" presStyleCnt="0"/>
      <dgm:spPr/>
      <dgm:t>
        <a:bodyPr/>
        <a:lstStyle/>
        <a:p>
          <a:endParaRPr lang="en-US"/>
        </a:p>
      </dgm:t>
    </dgm:pt>
    <dgm:pt modelId="{75B1AD3D-2D0B-4ACA-8753-F6BB464015F5}" type="pres">
      <dgm:prSet presAssocID="{E8CC2BD8-6B77-4B2A-B35D-F4B22AD603B6}" presName="process" presStyleCnt="0"/>
      <dgm:spPr/>
      <dgm:t>
        <a:bodyPr/>
        <a:lstStyle/>
        <a:p>
          <a:endParaRPr lang="en-US"/>
        </a:p>
      </dgm:t>
    </dgm:pt>
    <dgm:pt modelId="{750C63D9-CFBA-44F4-AFD3-35E55ACE6BE5}" type="pres">
      <dgm:prSet presAssocID="{27F793B7-CA55-4295-8403-808551F28B85}" presName="composite1" presStyleCnt="0"/>
      <dgm:spPr/>
      <dgm:t>
        <a:bodyPr/>
        <a:lstStyle/>
        <a:p>
          <a:endParaRPr lang="en-US"/>
        </a:p>
      </dgm:t>
    </dgm:pt>
    <dgm:pt modelId="{F563E82D-0D6B-4CA9-9C4C-05BF668F518E}" type="pres">
      <dgm:prSet presAssocID="{27F793B7-CA55-4295-8403-808551F28B85}" presName="dummyNode1" presStyleLbl="node1" presStyleIdx="0" presStyleCnt="4"/>
      <dgm:spPr/>
      <dgm:t>
        <a:bodyPr/>
        <a:lstStyle/>
        <a:p>
          <a:endParaRPr lang="en-US"/>
        </a:p>
      </dgm:t>
    </dgm:pt>
    <dgm:pt modelId="{C136C206-BD53-4742-8443-BF16A21E8D16}" type="pres">
      <dgm:prSet presAssocID="{27F793B7-CA55-4295-8403-808551F28B85}" presName="childNode1" presStyleLbl="bgAcc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B651AE8-B8FE-43EC-85E2-F23FFE562D78}" type="pres">
      <dgm:prSet presAssocID="{27F793B7-CA55-4295-8403-808551F28B85}" presName="childNode1tx" presStyleLbl="bgAcc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9A6DF71-AF6D-4F57-8866-1679D732134A}" type="pres">
      <dgm:prSet presAssocID="{27F793B7-CA55-4295-8403-808551F28B85}" presName="parentNode1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812EE2A-EFA2-4F2F-9ECE-431199D8DD05}" type="pres">
      <dgm:prSet presAssocID="{27F793B7-CA55-4295-8403-808551F28B85}" presName="connSite1" presStyleCnt="0"/>
      <dgm:spPr/>
      <dgm:t>
        <a:bodyPr/>
        <a:lstStyle/>
        <a:p>
          <a:endParaRPr lang="en-US"/>
        </a:p>
      </dgm:t>
    </dgm:pt>
    <dgm:pt modelId="{1B4A9004-50B9-497E-9A71-5770B0774D84}" type="pres">
      <dgm:prSet presAssocID="{85448F1B-7259-442A-80E4-99ACFB03F6C7}" presName="Name9" presStyleLbl="sibTrans2D1" presStyleIdx="0" presStyleCnt="3"/>
      <dgm:spPr/>
      <dgm:t>
        <a:bodyPr/>
        <a:lstStyle/>
        <a:p>
          <a:endParaRPr lang="en-US"/>
        </a:p>
      </dgm:t>
    </dgm:pt>
    <dgm:pt modelId="{830E6BB7-15B6-4E97-8A89-D74C6DFA728C}" type="pres">
      <dgm:prSet presAssocID="{F20DA5B5-E4E6-44F4-AC7B-4FFF0AEF0E0F}" presName="composite2" presStyleCnt="0"/>
      <dgm:spPr/>
      <dgm:t>
        <a:bodyPr/>
        <a:lstStyle/>
        <a:p>
          <a:endParaRPr lang="en-US"/>
        </a:p>
      </dgm:t>
    </dgm:pt>
    <dgm:pt modelId="{2AFFB550-F357-4BA1-AC80-62EBE64E4F40}" type="pres">
      <dgm:prSet presAssocID="{F20DA5B5-E4E6-44F4-AC7B-4FFF0AEF0E0F}" presName="dummyNode2" presStyleLbl="node1" presStyleIdx="0" presStyleCnt="4"/>
      <dgm:spPr/>
      <dgm:t>
        <a:bodyPr/>
        <a:lstStyle/>
        <a:p>
          <a:endParaRPr lang="en-US"/>
        </a:p>
      </dgm:t>
    </dgm:pt>
    <dgm:pt modelId="{08BDBBAC-1EE6-47B6-AE37-62C561CAB120}" type="pres">
      <dgm:prSet presAssocID="{F20DA5B5-E4E6-44F4-AC7B-4FFF0AEF0E0F}" presName="childNode2" presStyleLbl="bgAcc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8FF5BE3-7772-44E0-A76A-38194AD81E5F}" type="pres">
      <dgm:prSet presAssocID="{F20DA5B5-E4E6-44F4-AC7B-4FFF0AEF0E0F}" presName="childNode2tx" presStyleLbl="bgAcc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482948F-A688-411F-BF26-B3E49688C1CC}" type="pres">
      <dgm:prSet presAssocID="{F20DA5B5-E4E6-44F4-AC7B-4FFF0AEF0E0F}" presName="parentNode2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F0FFB4A-6A9A-4C99-9BED-D4CD82E1C79B}" type="pres">
      <dgm:prSet presAssocID="{F20DA5B5-E4E6-44F4-AC7B-4FFF0AEF0E0F}" presName="connSite2" presStyleCnt="0"/>
      <dgm:spPr/>
      <dgm:t>
        <a:bodyPr/>
        <a:lstStyle/>
        <a:p>
          <a:endParaRPr lang="en-US"/>
        </a:p>
      </dgm:t>
    </dgm:pt>
    <dgm:pt modelId="{76506C36-E4C0-42E5-B5FD-C322DFDC3AE2}" type="pres">
      <dgm:prSet presAssocID="{F5108878-45A5-4F7E-9686-FEB7DD898F98}" presName="Name18" presStyleLbl="sibTrans2D1" presStyleIdx="1" presStyleCnt="3"/>
      <dgm:spPr/>
      <dgm:t>
        <a:bodyPr/>
        <a:lstStyle/>
        <a:p>
          <a:endParaRPr lang="en-US"/>
        </a:p>
      </dgm:t>
    </dgm:pt>
    <dgm:pt modelId="{299571EE-2BEA-4FCC-9843-C3728736297E}" type="pres">
      <dgm:prSet presAssocID="{A8A091F0-DB57-4FAD-8A73-1E06C79E0E5F}" presName="composite1" presStyleCnt="0"/>
      <dgm:spPr/>
      <dgm:t>
        <a:bodyPr/>
        <a:lstStyle/>
        <a:p>
          <a:endParaRPr lang="en-US"/>
        </a:p>
      </dgm:t>
    </dgm:pt>
    <dgm:pt modelId="{D577EC4D-FDDA-4880-AF15-FE588145ABB4}" type="pres">
      <dgm:prSet presAssocID="{A8A091F0-DB57-4FAD-8A73-1E06C79E0E5F}" presName="dummyNode1" presStyleLbl="node1" presStyleIdx="1" presStyleCnt="4"/>
      <dgm:spPr/>
      <dgm:t>
        <a:bodyPr/>
        <a:lstStyle/>
        <a:p>
          <a:endParaRPr lang="en-US"/>
        </a:p>
      </dgm:t>
    </dgm:pt>
    <dgm:pt modelId="{2F4D8891-E07F-49F7-BE67-0EC7B5E8C321}" type="pres">
      <dgm:prSet presAssocID="{A8A091F0-DB57-4FAD-8A73-1E06C79E0E5F}" presName="childNode1" presStyleLbl="bgAcc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DAB2F7A-36D7-4288-96F6-D89D95DE533D}" type="pres">
      <dgm:prSet presAssocID="{A8A091F0-DB57-4FAD-8A73-1E06C79E0E5F}" presName="childNode1tx" presStyleLbl="bgAcc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3B33E70-211F-4FAE-AA71-ADCDD35D538B}" type="pres">
      <dgm:prSet presAssocID="{A8A091F0-DB57-4FAD-8A73-1E06C79E0E5F}" presName="parentNode1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58F7606-F610-4EBB-9DAA-5FE938759F18}" type="pres">
      <dgm:prSet presAssocID="{A8A091F0-DB57-4FAD-8A73-1E06C79E0E5F}" presName="connSite1" presStyleCnt="0"/>
      <dgm:spPr/>
      <dgm:t>
        <a:bodyPr/>
        <a:lstStyle/>
        <a:p>
          <a:endParaRPr lang="en-US"/>
        </a:p>
      </dgm:t>
    </dgm:pt>
    <dgm:pt modelId="{7F15C930-7197-4071-B80A-0A2192316180}" type="pres">
      <dgm:prSet presAssocID="{399D7C1F-952F-496E-89D9-8BFCC2B55FE1}" presName="Name9" presStyleLbl="sibTrans2D1" presStyleIdx="2" presStyleCnt="3"/>
      <dgm:spPr/>
      <dgm:t>
        <a:bodyPr/>
        <a:lstStyle/>
        <a:p>
          <a:endParaRPr lang="en-US"/>
        </a:p>
      </dgm:t>
    </dgm:pt>
    <dgm:pt modelId="{D0BEFCE5-C263-4FDA-B622-E59D498E6C21}" type="pres">
      <dgm:prSet presAssocID="{B16DD924-366A-434E-B2F2-5AD81CEF54A5}" presName="composite2" presStyleCnt="0"/>
      <dgm:spPr/>
      <dgm:t>
        <a:bodyPr/>
        <a:lstStyle/>
        <a:p>
          <a:endParaRPr lang="en-US"/>
        </a:p>
      </dgm:t>
    </dgm:pt>
    <dgm:pt modelId="{E9FD5F56-9AE6-401C-9A22-FA87B0F653D3}" type="pres">
      <dgm:prSet presAssocID="{B16DD924-366A-434E-B2F2-5AD81CEF54A5}" presName="dummyNode2" presStyleLbl="node1" presStyleIdx="2" presStyleCnt="4"/>
      <dgm:spPr/>
      <dgm:t>
        <a:bodyPr/>
        <a:lstStyle/>
        <a:p>
          <a:endParaRPr lang="en-US"/>
        </a:p>
      </dgm:t>
    </dgm:pt>
    <dgm:pt modelId="{F1D109EA-928E-496D-AC7B-72832A71599F}" type="pres">
      <dgm:prSet presAssocID="{B16DD924-366A-434E-B2F2-5AD81CEF54A5}" presName="childNode2" presStyleLbl="bgAcc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2AB7B50-BDAB-4358-AA83-50956FF48FA5}" type="pres">
      <dgm:prSet presAssocID="{B16DD924-366A-434E-B2F2-5AD81CEF54A5}" presName="childNode2tx" presStyleLbl="bgAcc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844FC9A-84B1-41D4-A89B-1B564BE9D593}" type="pres">
      <dgm:prSet presAssocID="{B16DD924-366A-434E-B2F2-5AD81CEF54A5}" presName="parentNode2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994AF59-6485-4CE5-AB3A-89F6FE3856D8}" type="pres">
      <dgm:prSet presAssocID="{B16DD924-366A-434E-B2F2-5AD81CEF54A5}" presName="connSite2" presStyleCnt="0"/>
      <dgm:spPr/>
      <dgm:t>
        <a:bodyPr/>
        <a:lstStyle/>
        <a:p>
          <a:endParaRPr lang="en-US"/>
        </a:p>
      </dgm:t>
    </dgm:pt>
  </dgm:ptLst>
  <dgm:cxnLst>
    <dgm:cxn modelId="{AE4BC470-0337-4AA4-92CD-69DCC41D04D9}" type="presOf" srcId="{C66D8D87-8D94-432F-B0DE-A093B50B15D2}" destId="{C136C206-BD53-4742-8443-BF16A21E8D16}" srcOrd="0" destOrd="0" presId="urn:microsoft.com/office/officeart/2005/8/layout/hProcess4"/>
    <dgm:cxn modelId="{978E8C88-E62F-486E-92B8-0DF41575AD25}" srcId="{B16DD924-366A-434E-B2F2-5AD81CEF54A5}" destId="{54201A5D-6981-40DE-BF00-F1A9F41DC72C}" srcOrd="0" destOrd="0" parTransId="{584803AC-A85B-4DAC-9CC3-DA6107F91925}" sibTransId="{F94D0AEA-2C60-4984-B62E-E9E9B6058F6B}"/>
    <dgm:cxn modelId="{8E14A9EB-1FFB-41F0-A210-54EE53AA299C}" type="presOf" srcId="{399D7C1F-952F-496E-89D9-8BFCC2B55FE1}" destId="{7F15C930-7197-4071-B80A-0A2192316180}" srcOrd="0" destOrd="0" presId="urn:microsoft.com/office/officeart/2005/8/layout/hProcess4"/>
    <dgm:cxn modelId="{6FA15AFE-2A7B-4053-A6B5-34A85CD4C028}" type="presOf" srcId="{20B304FC-2887-464C-9D94-DEDA806530AE}" destId="{08BDBBAC-1EE6-47B6-AE37-62C561CAB120}" srcOrd="0" destOrd="0" presId="urn:microsoft.com/office/officeart/2005/8/layout/hProcess4"/>
    <dgm:cxn modelId="{9C4B76BC-1757-41B1-8578-4DD03631A608}" type="presOf" srcId="{AE34842A-79F1-4853-AF68-B0D98802981B}" destId="{ADAB2F7A-36D7-4288-96F6-D89D95DE533D}" srcOrd="1" destOrd="0" presId="urn:microsoft.com/office/officeart/2005/8/layout/hProcess4"/>
    <dgm:cxn modelId="{147E2688-81EB-4F7C-9343-FDA08C6352C8}" srcId="{27F793B7-CA55-4295-8403-808551F28B85}" destId="{C66D8D87-8D94-432F-B0DE-A093B50B15D2}" srcOrd="0" destOrd="0" parTransId="{5A2D2ED8-5C64-45E3-AD44-006B595C1847}" sibTransId="{9055326D-9752-4B44-A1EB-14661E9794D0}"/>
    <dgm:cxn modelId="{5BA4F0F3-F709-47EA-812E-0A804A577466}" type="presOf" srcId="{B16DD924-366A-434E-B2F2-5AD81CEF54A5}" destId="{4844FC9A-84B1-41D4-A89B-1B564BE9D593}" srcOrd="0" destOrd="0" presId="urn:microsoft.com/office/officeart/2005/8/layout/hProcess4"/>
    <dgm:cxn modelId="{34FB509F-B47A-4FBC-925B-E26E706FA335}" srcId="{E8CC2BD8-6B77-4B2A-B35D-F4B22AD603B6}" destId="{F20DA5B5-E4E6-44F4-AC7B-4FFF0AEF0E0F}" srcOrd="1" destOrd="0" parTransId="{DCDCB6DB-A000-41E2-8A0C-7BF8E5B0E788}" sibTransId="{F5108878-45A5-4F7E-9686-FEB7DD898F98}"/>
    <dgm:cxn modelId="{C48B9F32-B2EA-47E2-A3EE-E045550C8B7F}" type="presOf" srcId="{27F793B7-CA55-4295-8403-808551F28B85}" destId="{49A6DF71-AF6D-4F57-8866-1679D732134A}" srcOrd="0" destOrd="0" presId="urn:microsoft.com/office/officeart/2005/8/layout/hProcess4"/>
    <dgm:cxn modelId="{83DE60EF-5595-4D7C-8091-8EB819A4AFE0}" type="presOf" srcId="{E8CC2BD8-6B77-4B2A-B35D-F4B22AD603B6}" destId="{2116886A-FBAA-407F-B6C5-9E6A3253ACB3}" srcOrd="0" destOrd="0" presId="urn:microsoft.com/office/officeart/2005/8/layout/hProcess4"/>
    <dgm:cxn modelId="{9925D3FE-72CC-4137-BE60-D293B75D10BB}" type="presOf" srcId="{AE34842A-79F1-4853-AF68-B0D98802981B}" destId="{2F4D8891-E07F-49F7-BE67-0EC7B5E8C321}" srcOrd="0" destOrd="0" presId="urn:microsoft.com/office/officeart/2005/8/layout/hProcess4"/>
    <dgm:cxn modelId="{41B315F9-0609-465D-813A-8B405E27E944}" type="presOf" srcId="{F20DA5B5-E4E6-44F4-AC7B-4FFF0AEF0E0F}" destId="{5482948F-A688-411F-BF26-B3E49688C1CC}" srcOrd="0" destOrd="0" presId="urn:microsoft.com/office/officeart/2005/8/layout/hProcess4"/>
    <dgm:cxn modelId="{31051AA0-B5A2-4CBE-9C18-6AD7DC86BAD6}" type="presOf" srcId="{C66D8D87-8D94-432F-B0DE-A093B50B15D2}" destId="{AB651AE8-B8FE-43EC-85E2-F23FFE562D78}" srcOrd="1" destOrd="0" presId="urn:microsoft.com/office/officeart/2005/8/layout/hProcess4"/>
    <dgm:cxn modelId="{4AD2946A-6D16-4187-B7EF-4237D00C9901}" type="presOf" srcId="{A8A091F0-DB57-4FAD-8A73-1E06C79E0E5F}" destId="{73B33E70-211F-4FAE-AA71-ADCDD35D538B}" srcOrd="0" destOrd="0" presId="urn:microsoft.com/office/officeart/2005/8/layout/hProcess4"/>
    <dgm:cxn modelId="{B7882132-DB33-43DE-8E55-5CE656B1BF6D}" srcId="{A8A091F0-DB57-4FAD-8A73-1E06C79E0E5F}" destId="{AE34842A-79F1-4853-AF68-B0D98802981B}" srcOrd="0" destOrd="0" parTransId="{D6994BE7-BDD5-406A-A3B9-3A415F1DE327}" sibTransId="{14509E6C-8378-47A4-B561-9A3366816B5E}"/>
    <dgm:cxn modelId="{AFF3CE20-F602-433E-8713-22021AA1A4AF}" type="presOf" srcId="{20B304FC-2887-464C-9D94-DEDA806530AE}" destId="{08FF5BE3-7772-44E0-A76A-38194AD81E5F}" srcOrd="1" destOrd="0" presId="urn:microsoft.com/office/officeart/2005/8/layout/hProcess4"/>
    <dgm:cxn modelId="{4408A580-A557-4CCC-9797-D4D9A63ACD89}" type="presOf" srcId="{54201A5D-6981-40DE-BF00-F1A9F41DC72C}" destId="{F1D109EA-928E-496D-AC7B-72832A71599F}" srcOrd="0" destOrd="0" presId="urn:microsoft.com/office/officeart/2005/8/layout/hProcess4"/>
    <dgm:cxn modelId="{7D48666E-EDCF-453B-95AD-FABB003648DD}" type="presOf" srcId="{85448F1B-7259-442A-80E4-99ACFB03F6C7}" destId="{1B4A9004-50B9-497E-9A71-5770B0774D84}" srcOrd="0" destOrd="0" presId="urn:microsoft.com/office/officeart/2005/8/layout/hProcess4"/>
    <dgm:cxn modelId="{CAE9BC1E-3664-4F9C-9405-D4E350282E81}" srcId="{F20DA5B5-E4E6-44F4-AC7B-4FFF0AEF0E0F}" destId="{20B304FC-2887-464C-9D94-DEDA806530AE}" srcOrd="0" destOrd="0" parTransId="{B02391E7-5521-4720-AF40-B7A847976AED}" sibTransId="{4EC14632-F0CC-4AF6-B2E4-C2316549197D}"/>
    <dgm:cxn modelId="{704C6AF5-7934-4824-A757-4A8402DA360E}" srcId="{E8CC2BD8-6B77-4B2A-B35D-F4B22AD603B6}" destId="{B16DD924-366A-434E-B2F2-5AD81CEF54A5}" srcOrd="3" destOrd="0" parTransId="{60376C7D-58A6-4D9E-8EBD-E97233E7D533}" sibTransId="{EB7079DF-64AC-4FC6-BE80-45999321F8ED}"/>
    <dgm:cxn modelId="{2A5D8CEB-3B50-47E2-BAE1-348014B6F300}" type="presOf" srcId="{F5108878-45A5-4F7E-9686-FEB7DD898F98}" destId="{76506C36-E4C0-42E5-B5FD-C322DFDC3AE2}" srcOrd="0" destOrd="0" presId="urn:microsoft.com/office/officeart/2005/8/layout/hProcess4"/>
    <dgm:cxn modelId="{3820B03F-9AA5-4281-96F4-ACDAAEAB9B14}" srcId="{E8CC2BD8-6B77-4B2A-B35D-F4B22AD603B6}" destId="{27F793B7-CA55-4295-8403-808551F28B85}" srcOrd="0" destOrd="0" parTransId="{F2FF815B-36F3-4EC6-9CC5-6E0FCBE34A93}" sibTransId="{85448F1B-7259-442A-80E4-99ACFB03F6C7}"/>
    <dgm:cxn modelId="{88E6780F-860D-407E-9890-50AEE25E62C7}" srcId="{E8CC2BD8-6B77-4B2A-B35D-F4B22AD603B6}" destId="{A8A091F0-DB57-4FAD-8A73-1E06C79E0E5F}" srcOrd="2" destOrd="0" parTransId="{549B7B71-065D-455A-8195-E81AC35DCABD}" sibTransId="{399D7C1F-952F-496E-89D9-8BFCC2B55FE1}"/>
    <dgm:cxn modelId="{FEDD68DD-76F0-4745-B4AB-61F392E7ECE1}" type="presOf" srcId="{54201A5D-6981-40DE-BF00-F1A9F41DC72C}" destId="{72AB7B50-BDAB-4358-AA83-50956FF48FA5}" srcOrd="1" destOrd="0" presId="urn:microsoft.com/office/officeart/2005/8/layout/hProcess4"/>
    <dgm:cxn modelId="{9FDD511A-8BEF-4525-984A-8D3BBB799249}" type="presParOf" srcId="{2116886A-FBAA-407F-B6C5-9E6A3253ACB3}" destId="{646102E2-4079-4CDA-B142-19434035FB09}" srcOrd="0" destOrd="0" presId="urn:microsoft.com/office/officeart/2005/8/layout/hProcess4"/>
    <dgm:cxn modelId="{922B61F1-092C-4664-B44F-5D7C151DCA46}" type="presParOf" srcId="{2116886A-FBAA-407F-B6C5-9E6A3253ACB3}" destId="{F7D043B8-C779-4BDC-A903-90C60D977E1E}" srcOrd="1" destOrd="0" presId="urn:microsoft.com/office/officeart/2005/8/layout/hProcess4"/>
    <dgm:cxn modelId="{8096FDCD-A528-4429-B47B-41F8F32BF19F}" type="presParOf" srcId="{2116886A-FBAA-407F-B6C5-9E6A3253ACB3}" destId="{75B1AD3D-2D0B-4ACA-8753-F6BB464015F5}" srcOrd="2" destOrd="0" presId="urn:microsoft.com/office/officeart/2005/8/layout/hProcess4"/>
    <dgm:cxn modelId="{81EB1C1A-6FCE-4860-B4C2-FB3F83B45C84}" type="presParOf" srcId="{75B1AD3D-2D0B-4ACA-8753-F6BB464015F5}" destId="{750C63D9-CFBA-44F4-AFD3-35E55ACE6BE5}" srcOrd="0" destOrd="0" presId="urn:microsoft.com/office/officeart/2005/8/layout/hProcess4"/>
    <dgm:cxn modelId="{32BC2E71-E6EE-410D-95E0-FDEF5383E07C}" type="presParOf" srcId="{750C63D9-CFBA-44F4-AFD3-35E55ACE6BE5}" destId="{F563E82D-0D6B-4CA9-9C4C-05BF668F518E}" srcOrd="0" destOrd="0" presId="urn:microsoft.com/office/officeart/2005/8/layout/hProcess4"/>
    <dgm:cxn modelId="{F1057E21-0219-4A41-B309-F8904B114872}" type="presParOf" srcId="{750C63D9-CFBA-44F4-AFD3-35E55ACE6BE5}" destId="{C136C206-BD53-4742-8443-BF16A21E8D16}" srcOrd="1" destOrd="0" presId="urn:microsoft.com/office/officeart/2005/8/layout/hProcess4"/>
    <dgm:cxn modelId="{E22AF066-10B4-48A6-B957-69FD4BC98D68}" type="presParOf" srcId="{750C63D9-CFBA-44F4-AFD3-35E55ACE6BE5}" destId="{AB651AE8-B8FE-43EC-85E2-F23FFE562D78}" srcOrd="2" destOrd="0" presId="urn:microsoft.com/office/officeart/2005/8/layout/hProcess4"/>
    <dgm:cxn modelId="{7483F8B1-E630-431B-8B03-2671E1EC18C3}" type="presParOf" srcId="{750C63D9-CFBA-44F4-AFD3-35E55ACE6BE5}" destId="{49A6DF71-AF6D-4F57-8866-1679D732134A}" srcOrd="3" destOrd="0" presId="urn:microsoft.com/office/officeart/2005/8/layout/hProcess4"/>
    <dgm:cxn modelId="{6E3D210C-D056-4B54-9CF7-17D52F9B04F7}" type="presParOf" srcId="{750C63D9-CFBA-44F4-AFD3-35E55ACE6BE5}" destId="{9812EE2A-EFA2-4F2F-9ECE-431199D8DD05}" srcOrd="4" destOrd="0" presId="urn:microsoft.com/office/officeart/2005/8/layout/hProcess4"/>
    <dgm:cxn modelId="{5687AAB6-B015-4D17-AE84-62AC91729892}" type="presParOf" srcId="{75B1AD3D-2D0B-4ACA-8753-F6BB464015F5}" destId="{1B4A9004-50B9-497E-9A71-5770B0774D84}" srcOrd="1" destOrd="0" presId="urn:microsoft.com/office/officeart/2005/8/layout/hProcess4"/>
    <dgm:cxn modelId="{9D7F0E91-3A05-4E10-8DAD-E9745F92B777}" type="presParOf" srcId="{75B1AD3D-2D0B-4ACA-8753-F6BB464015F5}" destId="{830E6BB7-15B6-4E97-8A89-D74C6DFA728C}" srcOrd="2" destOrd="0" presId="urn:microsoft.com/office/officeart/2005/8/layout/hProcess4"/>
    <dgm:cxn modelId="{2664951E-A70B-4653-B6EB-CEFA3A97E92E}" type="presParOf" srcId="{830E6BB7-15B6-4E97-8A89-D74C6DFA728C}" destId="{2AFFB550-F357-4BA1-AC80-62EBE64E4F40}" srcOrd="0" destOrd="0" presId="urn:microsoft.com/office/officeart/2005/8/layout/hProcess4"/>
    <dgm:cxn modelId="{B97BEFE8-33DA-4ED7-AEC7-CD71EF9950E6}" type="presParOf" srcId="{830E6BB7-15B6-4E97-8A89-D74C6DFA728C}" destId="{08BDBBAC-1EE6-47B6-AE37-62C561CAB120}" srcOrd="1" destOrd="0" presId="urn:microsoft.com/office/officeart/2005/8/layout/hProcess4"/>
    <dgm:cxn modelId="{14800E0A-E029-44EE-9C64-14ABA3F9F688}" type="presParOf" srcId="{830E6BB7-15B6-4E97-8A89-D74C6DFA728C}" destId="{08FF5BE3-7772-44E0-A76A-38194AD81E5F}" srcOrd="2" destOrd="0" presId="urn:microsoft.com/office/officeart/2005/8/layout/hProcess4"/>
    <dgm:cxn modelId="{84F8B919-01F0-4EDE-89CA-286867430087}" type="presParOf" srcId="{830E6BB7-15B6-4E97-8A89-D74C6DFA728C}" destId="{5482948F-A688-411F-BF26-B3E49688C1CC}" srcOrd="3" destOrd="0" presId="urn:microsoft.com/office/officeart/2005/8/layout/hProcess4"/>
    <dgm:cxn modelId="{0BD0D441-A18C-44DB-9D61-99ED23B202BD}" type="presParOf" srcId="{830E6BB7-15B6-4E97-8A89-D74C6DFA728C}" destId="{CF0FFB4A-6A9A-4C99-9BED-D4CD82E1C79B}" srcOrd="4" destOrd="0" presId="urn:microsoft.com/office/officeart/2005/8/layout/hProcess4"/>
    <dgm:cxn modelId="{FD224FCC-128D-41B4-A325-E4B7E5093755}" type="presParOf" srcId="{75B1AD3D-2D0B-4ACA-8753-F6BB464015F5}" destId="{76506C36-E4C0-42E5-B5FD-C322DFDC3AE2}" srcOrd="3" destOrd="0" presId="urn:microsoft.com/office/officeart/2005/8/layout/hProcess4"/>
    <dgm:cxn modelId="{E1D14B2B-40F3-41DA-BFBD-F0068D400734}" type="presParOf" srcId="{75B1AD3D-2D0B-4ACA-8753-F6BB464015F5}" destId="{299571EE-2BEA-4FCC-9843-C3728736297E}" srcOrd="4" destOrd="0" presId="urn:microsoft.com/office/officeart/2005/8/layout/hProcess4"/>
    <dgm:cxn modelId="{7F53FE4A-9509-44AD-806B-50BAA2970CD3}" type="presParOf" srcId="{299571EE-2BEA-4FCC-9843-C3728736297E}" destId="{D577EC4D-FDDA-4880-AF15-FE588145ABB4}" srcOrd="0" destOrd="0" presId="urn:microsoft.com/office/officeart/2005/8/layout/hProcess4"/>
    <dgm:cxn modelId="{E5E17230-2410-42B6-9421-95090776A6C8}" type="presParOf" srcId="{299571EE-2BEA-4FCC-9843-C3728736297E}" destId="{2F4D8891-E07F-49F7-BE67-0EC7B5E8C321}" srcOrd="1" destOrd="0" presId="urn:microsoft.com/office/officeart/2005/8/layout/hProcess4"/>
    <dgm:cxn modelId="{0401DA9A-BD6D-444B-B94A-61414B95C0A8}" type="presParOf" srcId="{299571EE-2BEA-4FCC-9843-C3728736297E}" destId="{ADAB2F7A-36D7-4288-96F6-D89D95DE533D}" srcOrd="2" destOrd="0" presId="urn:microsoft.com/office/officeart/2005/8/layout/hProcess4"/>
    <dgm:cxn modelId="{B01D5407-8E55-4474-98A1-1FC57091045A}" type="presParOf" srcId="{299571EE-2BEA-4FCC-9843-C3728736297E}" destId="{73B33E70-211F-4FAE-AA71-ADCDD35D538B}" srcOrd="3" destOrd="0" presId="urn:microsoft.com/office/officeart/2005/8/layout/hProcess4"/>
    <dgm:cxn modelId="{C7CC4AA4-4A7F-455B-AC9C-B7FA425009BF}" type="presParOf" srcId="{299571EE-2BEA-4FCC-9843-C3728736297E}" destId="{258F7606-F610-4EBB-9DAA-5FE938759F18}" srcOrd="4" destOrd="0" presId="urn:microsoft.com/office/officeart/2005/8/layout/hProcess4"/>
    <dgm:cxn modelId="{13ED1558-2975-48F0-B6C1-1C01D274E781}" type="presParOf" srcId="{75B1AD3D-2D0B-4ACA-8753-F6BB464015F5}" destId="{7F15C930-7197-4071-B80A-0A2192316180}" srcOrd="5" destOrd="0" presId="urn:microsoft.com/office/officeart/2005/8/layout/hProcess4"/>
    <dgm:cxn modelId="{95039006-511C-44A4-A81C-E23F4A949AFA}" type="presParOf" srcId="{75B1AD3D-2D0B-4ACA-8753-F6BB464015F5}" destId="{D0BEFCE5-C263-4FDA-B622-E59D498E6C21}" srcOrd="6" destOrd="0" presId="urn:microsoft.com/office/officeart/2005/8/layout/hProcess4"/>
    <dgm:cxn modelId="{7355B078-F3C2-4F12-AA9D-8EDF90DE88FE}" type="presParOf" srcId="{D0BEFCE5-C263-4FDA-B622-E59D498E6C21}" destId="{E9FD5F56-9AE6-401C-9A22-FA87B0F653D3}" srcOrd="0" destOrd="0" presId="urn:microsoft.com/office/officeart/2005/8/layout/hProcess4"/>
    <dgm:cxn modelId="{1E0825DE-8B58-4933-BD14-D30F1D7E025D}" type="presParOf" srcId="{D0BEFCE5-C263-4FDA-B622-E59D498E6C21}" destId="{F1D109EA-928E-496D-AC7B-72832A71599F}" srcOrd="1" destOrd="0" presId="urn:microsoft.com/office/officeart/2005/8/layout/hProcess4"/>
    <dgm:cxn modelId="{38A6A264-B5B5-4489-9DE6-6D801064E5DF}" type="presParOf" srcId="{D0BEFCE5-C263-4FDA-B622-E59D498E6C21}" destId="{72AB7B50-BDAB-4358-AA83-50956FF48FA5}" srcOrd="2" destOrd="0" presId="urn:microsoft.com/office/officeart/2005/8/layout/hProcess4"/>
    <dgm:cxn modelId="{D2177A2D-B9F9-4620-A8B9-294F9CACFE52}" type="presParOf" srcId="{D0BEFCE5-C263-4FDA-B622-E59D498E6C21}" destId="{4844FC9A-84B1-41D4-A89B-1B564BE9D593}" srcOrd="3" destOrd="0" presId="urn:microsoft.com/office/officeart/2005/8/layout/hProcess4"/>
    <dgm:cxn modelId="{87AC3497-5D94-441E-93FC-70BFA0277620}" type="presParOf" srcId="{D0BEFCE5-C263-4FDA-B622-E59D498E6C21}" destId="{2994AF59-6485-4CE5-AB3A-89F6FE3856D8}" srcOrd="4" destOrd="0" presId="urn:microsoft.com/office/officeart/2005/8/layout/hProcess4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136C206-BD53-4742-8443-BF16A21E8D16}">
      <dsp:nvSpPr>
        <dsp:cNvPr id="0" name=""/>
        <dsp:cNvSpPr/>
      </dsp:nvSpPr>
      <dsp:spPr>
        <a:xfrm>
          <a:off x="990" y="1571026"/>
          <a:ext cx="1677892" cy="138391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3825" tIns="123825" rIns="123825" bIns="123825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r-HR" sz="1600" kern="1200" dirty="0" smtClean="0"/>
            <a:t>MPT, oprema, med. postupci </a:t>
          </a:r>
          <a:endParaRPr lang="en-US" sz="1600" kern="1200" dirty="0"/>
        </a:p>
      </dsp:txBody>
      <dsp:txXfrm>
        <a:off x="990" y="1571026"/>
        <a:ext cx="1677892" cy="1087358"/>
      </dsp:txXfrm>
    </dsp:sp>
    <dsp:sp modelId="{1B4A9004-50B9-497E-9A71-5770B0774D84}">
      <dsp:nvSpPr>
        <dsp:cNvPr id="0" name=""/>
        <dsp:cNvSpPr/>
      </dsp:nvSpPr>
      <dsp:spPr>
        <a:xfrm>
          <a:off x="950326" y="1923632"/>
          <a:ext cx="1816423" cy="1816423"/>
        </a:xfrm>
        <a:prstGeom prst="leftCircularArrow">
          <a:avLst>
            <a:gd name="adj1" fmla="val 2969"/>
            <a:gd name="adj2" fmla="val 363730"/>
            <a:gd name="adj3" fmla="val 2139241"/>
            <a:gd name="adj4" fmla="val 9024489"/>
            <a:gd name="adj5" fmla="val 3463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49A6DF71-AF6D-4F57-8866-1679D732134A}">
      <dsp:nvSpPr>
        <dsp:cNvPr id="0" name=""/>
        <dsp:cNvSpPr/>
      </dsp:nvSpPr>
      <dsp:spPr>
        <a:xfrm>
          <a:off x="373855" y="2658384"/>
          <a:ext cx="1491460" cy="59310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600" kern="1200" dirty="0" smtClean="0"/>
            <a:t>  I</a:t>
          </a:r>
          <a:r>
            <a:rPr lang="hr-HR" sz="2000" kern="1200" dirty="0" smtClean="0"/>
            <a:t>nput</a:t>
          </a:r>
          <a:endParaRPr lang="en-US" sz="2000" kern="1200" dirty="0"/>
        </a:p>
      </dsp:txBody>
      <dsp:txXfrm>
        <a:off x="373855" y="2658384"/>
        <a:ext cx="1491460" cy="593104"/>
      </dsp:txXfrm>
    </dsp:sp>
    <dsp:sp modelId="{08BDBBAC-1EE6-47B6-AE37-62C561CAB120}">
      <dsp:nvSpPr>
        <dsp:cNvPr id="0" name=""/>
        <dsp:cNvSpPr/>
      </dsp:nvSpPr>
      <dsp:spPr>
        <a:xfrm>
          <a:off x="2122088" y="1571026"/>
          <a:ext cx="1677892" cy="138391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3825" tIns="123825" rIns="123825" bIns="123825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r-HR" sz="1600" kern="1200" dirty="0" smtClean="0"/>
            <a:t>Kućne posjete, intervenc.</a:t>
          </a:r>
          <a:endParaRPr lang="en-US" sz="1600" kern="1200" dirty="0"/>
        </a:p>
      </dsp:txBody>
      <dsp:txXfrm>
        <a:off x="2122088" y="1867578"/>
        <a:ext cx="1677892" cy="1087358"/>
      </dsp:txXfrm>
    </dsp:sp>
    <dsp:sp modelId="{76506C36-E4C0-42E5-B5FD-C322DFDC3AE2}">
      <dsp:nvSpPr>
        <dsp:cNvPr id="0" name=""/>
        <dsp:cNvSpPr/>
      </dsp:nvSpPr>
      <dsp:spPr>
        <a:xfrm>
          <a:off x="3057442" y="731644"/>
          <a:ext cx="2030821" cy="2030821"/>
        </a:xfrm>
        <a:prstGeom prst="circularArrow">
          <a:avLst>
            <a:gd name="adj1" fmla="val 2655"/>
            <a:gd name="adj2" fmla="val 322955"/>
            <a:gd name="adj3" fmla="val 19501534"/>
            <a:gd name="adj4" fmla="val 12575511"/>
            <a:gd name="adj5" fmla="val 3098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5482948F-A688-411F-BF26-B3E49688C1CC}">
      <dsp:nvSpPr>
        <dsp:cNvPr id="0" name=""/>
        <dsp:cNvSpPr/>
      </dsp:nvSpPr>
      <dsp:spPr>
        <a:xfrm>
          <a:off x="2494953" y="1274474"/>
          <a:ext cx="1491460" cy="59310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000" kern="1200" dirty="0" smtClean="0"/>
            <a:t>Process </a:t>
          </a:r>
          <a:endParaRPr lang="en-US" sz="2000" kern="1200" dirty="0"/>
        </a:p>
      </dsp:txBody>
      <dsp:txXfrm>
        <a:off x="2494953" y="1274474"/>
        <a:ext cx="1491460" cy="593104"/>
      </dsp:txXfrm>
    </dsp:sp>
    <dsp:sp modelId="{2F4D8891-E07F-49F7-BE67-0EC7B5E8C321}">
      <dsp:nvSpPr>
        <dsp:cNvPr id="0" name=""/>
        <dsp:cNvSpPr/>
      </dsp:nvSpPr>
      <dsp:spPr>
        <a:xfrm>
          <a:off x="4243186" y="1571026"/>
          <a:ext cx="1677892" cy="138391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3825" tIns="123825" rIns="123825" bIns="123825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r-HR" sz="1600" kern="1200" dirty="0" smtClean="0"/>
            <a:t>Broj posjeta, dužina skrbi</a:t>
          </a:r>
          <a:endParaRPr lang="en-US" sz="1600" kern="1200" dirty="0"/>
        </a:p>
      </dsp:txBody>
      <dsp:txXfrm>
        <a:off x="4243186" y="1571026"/>
        <a:ext cx="1677892" cy="1087358"/>
      </dsp:txXfrm>
    </dsp:sp>
    <dsp:sp modelId="{7F15C930-7197-4071-B80A-0A2192316180}">
      <dsp:nvSpPr>
        <dsp:cNvPr id="0" name=""/>
        <dsp:cNvSpPr/>
      </dsp:nvSpPr>
      <dsp:spPr>
        <a:xfrm>
          <a:off x="5192522" y="1923632"/>
          <a:ext cx="1816423" cy="1816423"/>
        </a:xfrm>
        <a:prstGeom prst="leftCircularArrow">
          <a:avLst>
            <a:gd name="adj1" fmla="val 2969"/>
            <a:gd name="adj2" fmla="val 363730"/>
            <a:gd name="adj3" fmla="val 2139241"/>
            <a:gd name="adj4" fmla="val 9024489"/>
            <a:gd name="adj5" fmla="val 3463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73B33E70-211F-4FAE-AA71-ADCDD35D538B}">
      <dsp:nvSpPr>
        <dsp:cNvPr id="0" name=""/>
        <dsp:cNvSpPr/>
      </dsp:nvSpPr>
      <dsp:spPr>
        <a:xfrm>
          <a:off x="4616051" y="2658384"/>
          <a:ext cx="1491460" cy="59310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000" kern="1200" dirty="0" smtClean="0"/>
            <a:t>Output </a:t>
          </a:r>
          <a:endParaRPr lang="en-US" sz="2000" kern="1200" dirty="0"/>
        </a:p>
      </dsp:txBody>
      <dsp:txXfrm>
        <a:off x="4616051" y="2658384"/>
        <a:ext cx="1491460" cy="593104"/>
      </dsp:txXfrm>
    </dsp:sp>
    <dsp:sp modelId="{F1D109EA-928E-496D-AC7B-72832A71599F}">
      <dsp:nvSpPr>
        <dsp:cNvPr id="0" name=""/>
        <dsp:cNvSpPr/>
      </dsp:nvSpPr>
      <dsp:spPr>
        <a:xfrm>
          <a:off x="6364284" y="1571026"/>
          <a:ext cx="1677892" cy="138391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3825" tIns="123825" rIns="123825" bIns="123825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r-HR" sz="1600" b="1" kern="1200" dirty="0" smtClean="0"/>
            <a:t>Poboljšanje QoL,  manja anksioznost</a:t>
          </a:r>
          <a:endParaRPr lang="en-US" sz="1600" b="1" kern="1200" dirty="0"/>
        </a:p>
      </dsp:txBody>
      <dsp:txXfrm>
        <a:off x="6364284" y="1867578"/>
        <a:ext cx="1677892" cy="1087358"/>
      </dsp:txXfrm>
    </dsp:sp>
    <dsp:sp modelId="{4844FC9A-84B1-41D4-A89B-1B564BE9D593}">
      <dsp:nvSpPr>
        <dsp:cNvPr id="0" name=""/>
        <dsp:cNvSpPr/>
      </dsp:nvSpPr>
      <dsp:spPr>
        <a:xfrm>
          <a:off x="6737149" y="1274474"/>
          <a:ext cx="1491460" cy="593104"/>
        </a:xfrm>
        <a:prstGeom prst="roundRect">
          <a:avLst>
            <a:gd name="adj" fmla="val 10000"/>
          </a:avLst>
        </a:prstGeom>
        <a:solidFill>
          <a:schemeClr val="accent1">
            <a:lumMod val="5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0005" tIns="26670" rIns="40005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100" b="1" kern="1200" dirty="0" smtClean="0"/>
            <a:t>Outcome </a:t>
          </a:r>
          <a:endParaRPr lang="en-US" sz="2100" b="1" kern="1200" dirty="0"/>
        </a:p>
      </dsp:txBody>
      <dsp:txXfrm>
        <a:off x="6737149" y="1274474"/>
        <a:ext cx="1491460" cy="59310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4">
  <dgm:title val=""/>
  <dgm:desc val=""/>
  <dgm:catLst>
    <dgm:cat type="process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tSp" refType="w"/>
      <dgm:constr type="h" for="ch" forName="tSp" refType="h" fact="0.15"/>
      <dgm:constr type="l" for="ch" forName="tSp"/>
      <dgm:constr type="t" for="ch" forName="tSp"/>
      <dgm:constr type="w" for="ch" forName="bSp" refType="w"/>
      <dgm:constr type="h" for="ch" forName="bSp" refType="h" fact="0.15"/>
      <dgm:constr type="l" for="ch" forName="bSp"/>
      <dgm:constr type="t" for="ch" forName="bSp" refType="h" fact="0.85"/>
      <dgm:constr type="w" for="ch" forName="process" refType="w"/>
      <dgm:constr type="h" for="ch" forName="process" refType="h" fact="0.7"/>
      <dgm:constr type="l" for="ch" forName="process"/>
      <dgm:constr type="t" for="ch" forName="process" refType="h" fact="0.15"/>
    </dgm:constrLst>
    <dgm:ruleLst/>
    <dgm:layoutNode name="t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b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process">
      <dgm:choose name="Name1">
        <dgm:if name="Name2" func="var" arg="dir" op="equ" val="norm">
          <dgm:alg type="lin">
            <dgm:param type="linDir" val="fromL"/>
          </dgm:alg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1" refType="w"/>
        <dgm:constr type="w" for="ch" forName="composite2" refType="w" refFor="ch" refForName="composite1" op="equ"/>
        <dgm:constr type="h" for="ch" forName="composite1" refType="h"/>
        <dgm:constr type="h" for="ch" forName="composite2" refType="h" refFor="ch" refForName="composite1" op="equ"/>
        <dgm:constr type="primFontSz" for="des" forName="parentNode1" val="65"/>
        <dgm:constr type="primFontSz" for="des" forName="parentNode2" refType="primFontSz" refFor="des" refForName="parentNode1" op="equ"/>
        <dgm:constr type="secFontSz" for="des" forName="childNode1tx" val="65"/>
        <dgm:constr type="secFontSz" for="des" forName="childNode2tx" refType="secFontSz" refFor="des" refForName="childNode1tx" op="equ"/>
        <dgm:constr type="w" for="des" ptType="sibTrans" refType="w" refFor="ch" refForName="composite1" op="equ" fact="0.05"/>
      </dgm:constrLst>
      <dgm:ruleLst/>
      <dgm:forEach name="Name4" axis="ch" ptType="node" step="2">
        <dgm:layoutNode name="composite1">
          <dgm:alg type="composite">
            <dgm:param type="ar" val="0.943"/>
          </dgm:alg>
          <dgm:shape xmlns:r="http://schemas.openxmlformats.org/officeDocument/2006/relationships" r:blip="">
            <dgm:adjLst/>
          </dgm:shape>
          <dgm:presOf/>
          <dgm:choose name="Name5">
            <dgm:if name="Name6" func="var" arg="dir" op="equ" val="norm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 refType="w" fact="0.2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35"/>
              </dgm:constrLst>
            </dgm:if>
            <dgm:else name="Name7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 refType="w" fact="0.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 refType="w" fact="0.1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65"/>
              </dgm:constrLst>
            </dgm:else>
          </dgm:choose>
          <dgm:ruleLst/>
          <dgm:layoutNode name="dummyNode1">
            <dgm:alg type="sp"/>
            <dgm:shape xmlns:r="http://schemas.openxmlformats.org/officeDocument/2006/relationships" type="rect" r:blip="" hideGeom="1">
              <dgm:adjLst/>
            </dgm:shape>
            <dgm:presOf/>
            <dgm:constrLst/>
            <dgm:ruleLst/>
          </dgm:layoutNode>
          <dgm:layoutNode name="childNode1" styleLbl="bgAcc1">
            <dgm:varLst>
              <dgm:bulletEnabled val="1"/>
            </dgm:varLst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/>
            <dgm:ruleLst/>
          </dgm:layoutNode>
          <dgm:layoutNode name="childNode1tx" styleLbl="bgAcc1">
            <dgm:varLst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 axis="des" ptType="node"/>
            <dgm:constrLst>
              <dgm:constr type="secFontSz" val="65"/>
              <dgm:constr type="primFontSz" refType="secFontSz"/>
              <dgm:constr type="tMarg" refType="secFontSz" fact="0.15"/>
              <dgm:constr type="bMarg" refType="secFontSz" fact="0.15"/>
              <dgm:constr type="lMarg" refType="secFontSz" fact="0.15"/>
              <dgm:constr type="rMarg" refType="secFontSz" fact="0.15"/>
            </dgm:constrLst>
            <dgm:ruleLst>
              <dgm:rule type="secFontSz" val="5" fact="NaN" max="NaN"/>
            </dgm:ruleLst>
          </dgm:layoutNode>
          <dgm:layoutNode name="parentNode1" styleLbl="node1">
            <dgm:varLst>
              <dgm:chMax val="1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1"/>
              <dgm:constr type="bMarg" refType="primFontSz" fact="0.1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  <dgm:layoutNode name="connSite1" moveWith="childNode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forEach name="Name8" axis="followSib" ptType="sibTrans" cnt="1">
          <dgm:layoutNode name="Name9">
            <dgm:alg type="conn">
              <dgm:param type="connRout" val="curve"/>
              <dgm:param type="srcNode" val="parentNode1"/>
              <dgm:param type="dstNode" val="connSite2"/>
              <dgm:param type="begPts" val="bCtr"/>
              <dgm:param type="endPts" val="bCtr"/>
            </dgm:alg>
            <dgm:shape xmlns:r="http://schemas.openxmlformats.org/officeDocument/2006/relationships" type="conn" r:blip="" zOrderOff="-2">
              <dgm:adjLst/>
            </dgm:shape>
            <dgm:presOf axis="self"/>
            <dgm:choose name="Name10">
              <dgm:if name="Name11" func="var" arg="dir" op="equ" val="norm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-1.15"/>
                  <dgm:constr type="begPad"/>
                  <dgm:constr type="endPad"/>
                </dgm:constrLst>
              </dgm:if>
              <dgm:else name="Name12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1.15"/>
                  <dgm:constr type="begPad"/>
                  <dgm:constr type="endPad"/>
                </dgm:constrLst>
              </dgm:else>
            </dgm:choose>
            <dgm:ruleLst/>
          </dgm:layoutNode>
        </dgm:forEach>
        <dgm:forEach name="Name13" axis="followSib" ptType="node" cnt="1">
          <dgm:layoutNode name="composite2">
            <dgm:alg type="composite">
              <dgm:param type="ar" val="0.943"/>
            </dgm:alg>
            <dgm:shape xmlns:r="http://schemas.openxmlformats.org/officeDocument/2006/relationships" r:blip="">
              <dgm:adjLst/>
            </dgm:shape>
            <dgm:presOf/>
            <dgm:choose name="Name14">
              <dgm:if name="Name15" func="var" arg="dir" op="equ" val="norm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 refType="w" fact="0.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25"/>
                </dgm:constrLst>
              </dgm:if>
              <dgm:else name="Name16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 refType="w" fact="0.1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 refType="w" fact="0.1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85"/>
                </dgm:constrLst>
              </dgm:else>
            </dgm:choose>
            <dgm:ruleLst/>
            <dgm:layoutNode name="dummyNode2">
              <dgm:alg type="sp"/>
              <dgm:shape xmlns:r="http://schemas.openxmlformats.org/officeDocument/2006/relationships" type="rect" r:blip="" hideGeom="1">
                <dgm:adjLst/>
              </dgm:shape>
              <dgm:presOf/>
              <dgm:constrLst/>
              <dgm:ruleLst/>
            </dgm:layoutNode>
            <dgm:layoutNode name="childNode2" styleLbl="bgAcc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des" ptType="node"/>
              <dgm:constrLst/>
              <dgm:ruleLst/>
            </dgm:layoutNode>
            <dgm:layoutNode name="childNode2tx" styleLbl="bgAcc1">
              <dgm:varLst>
                <dgm:bulletEnabled val="1"/>
              </dgm:varLst>
              <dgm:alg type="tx">
                <dgm:param type="stBulletLvl" val="1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15"/>
                <dgm:constr type="bMarg" refType="secFontSz" fact="0.15"/>
                <dgm:constr type="lMarg" refType="secFontSz" fact="0.15"/>
                <dgm:constr type="rMarg" refType="secFontSz" fact="0.15"/>
              </dgm:constrLst>
              <dgm:ruleLst>
                <dgm:rule type="secFontSz" val="5" fact="NaN" max="NaN"/>
              </dgm:ruleLst>
            </dgm:layoutNode>
            <dgm:layoutNode name="parentNode2" styleLbl="node1">
              <dgm:varLst>
                <dgm:chMax val="0"/>
                <dgm:bulletEnabled val="1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connSite2" moveWith="childNode2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layoutNode>
          <dgm:forEach name="Name17" axis="followSib" ptType="sibTrans" cnt="1">
            <dgm:layoutNode name="Name18">
              <dgm:alg type="conn">
                <dgm:param type="connRout" val="curve"/>
                <dgm:param type="srcNode" val="parentNode2"/>
                <dgm:param type="dstNode" val="connSite1"/>
                <dgm:param type="begPts" val="tCtr"/>
                <dgm:param type="endPts" val="tCtr"/>
              </dgm:alg>
              <dgm:shape xmlns:r="http://schemas.openxmlformats.org/officeDocument/2006/relationships" type="conn" r:blip="" zOrderOff="-2">
                <dgm:adjLst/>
              </dgm:shape>
              <dgm:presOf axis="self"/>
              <dgm:choose name="Name19">
                <dgm:if name="Name20" func="var" arg="dir" op="equ" val="norm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1.15"/>
                    <dgm:constr type="begPad"/>
                    <dgm:constr type="endPad"/>
                  </dgm:constrLst>
                </dgm:if>
                <dgm:else name="Name21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-1.15"/>
                    <dgm:constr type="begPad"/>
                    <dgm:constr type="endPad"/>
                  </dgm:constrLst>
                </dgm:else>
              </dgm:choose>
              <dgm:ruleLst/>
            </dgm:layoutNode>
          </dgm:forEach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image" Target="../media/image3.jpe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09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604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04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C0AA6356-5D10-4047-9A38-2BA25DFFB18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0AA6356-5D10-4047-9A38-2BA25DFFB18E}" type="slidenum">
              <a:rPr lang="en-GB" smtClean="0"/>
              <a:pPr>
                <a:defRPr/>
              </a:pPr>
              <a:t>7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Julijana Franinović Marković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6549CF7-2F67-4799-A2DF-51F9C9CEFB77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Julijana Franinović Marković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3D148D-B21F-42C6-AFE0-4E1EE7D2E675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Julijana Franinović Marković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00639A-10CC-4211-8955-00EC7869B56F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5265" y="228600"/>
            <a:ext cx="8015287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09600" y="1600200"/>
            <a:ext cx="7924800" cy="4419600"/>
          </a:xfrm>
        </p:spPr>
        <p:txBody>
          <a:bodyPr>
            <a:normAutofit/>
          </a:bodyPr>
          <a:lstStyle/>
          <a:p>
            <a:pPr lvl="0"/>
            <a:endParaRPr lang="en-US" noProof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Julijana Franinović Marković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92E0C7-7A93-4E5E-B486-5F7EDF50EC0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Julijana Franinović Marković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3467AE1-F32D-4812-A2E4-07D969B98725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Julijana Franinović Marković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01F5C8-C71B-4C7E-83DF-404DE6F4DC0E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Julijana Franinović Marković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4BE5B6-CFF7-4F06-8E2E-14A594EF39CE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Julijana Franinović Marković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519944A-DB22-4421-8D14-C0FDCC7AFF40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Julijana Franinović Marković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D2E1AFB-D694-4738-A82C-4A7AB1BA0EF2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Julijana Franinović Marković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D83529E-6444-4B13-B7A2-A16B4EC235A0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Julijana Franinović Marković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76D8C9D-61AA-46E2-B16B-759330B0AD3B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Julijana Franinović Marković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B0DD691-0E2B-4A64-8B76-79288CAB220F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GB" smtClean="0"/>
              <a:t>Julijana Franinović Marković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7AC30CD0-B1AE-4135-A476-8732C1D75AD3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0" r:id="rId1"/>
    <p:sldLayoutId id="2147483881" r:id="rId2"/>
    <p:sldLayoutId id="2147483882" r:id="rId3"/>
    <p:sldLayoutId id="2147483883" r:id="rId4"/>
    <p:sldLayoutId id="2147483884" r:id="rId5"/>
    <p:sldLayoutId id="2147483885" r:id="rId6"/>
    <p:sldLayoutId id="2147483886" r:id="rId7"/>
    <p:sldLayoutId id="2147483887" r:id="rId8"/>
    <p:sldLayoutId id="2147483888" r:id="rId9"/>
    <p:sldLayoutId id="2147483889" r:id="rId10"/>
    <p:sldLayoutId id="2147483890" r:id="rId11"/>
    <p:sldLayoutId id="2147483891" r:id="rId12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os-pal.org/" TargetMode="External"/><Relationship Id="rId2" Type="http://schemas.openxmlformats.org/officeDocument/2006/relationships/hyperlink" Target="http://www.csi.kcal.ac.uk/pos-s-booklet.html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Excel_97-2003_Worksheet1.xls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3" descr="Logo za edukaciju teal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925" y="1985963"/>
            <a:ext cx="9109075" cy="2595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89160" y="1290464"/>
            <a:ext cx="8015288" cy="9144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hr-HR" b="1"/>
              <a:t>Koji test upotrijebiti ?</a:t>
            </a:r>
            <a:endParaRPr lang="en-GB" b="1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827584" y="1556792"/>
            <a:ext cx="7924800" cy="4419600"/>
          </a:xfrm>
        </p:spPr>
        <p:txBody>
          <a:bodyPr/>
          <a:lstStyle/>
          <a:p>
            <a:pPr eaLnBrk="1" hangingPunct="1"/>
            <a:endParaRPr lang="hr-HR" dirty="0" smtClean="0"/>
          </a:p>
          <a:p>
            <a:pPr eaLnBrk="1" hangingPunct="1">
              <a:buFont typeface="Wingdings" pitchFamily="2" charset="2"/>
              <a:buNone/>
            </a:pPr>
            <a:endParaRPr lang="hr-HR" dirty="0" smtClean="0"/>
          </a:p>
          <a:p>
            <a:pPr eaLnBrk="1" hangingPunct="1">
              <a:buFont typeface="Wingdings" pitchFamily="2" charset="2"/>
              <a:buNone/>
            </a:pPr>
            <a:endParaRPr lang="hr-HR" dirty="0" smtClean="0"/>
          </a:p>
          <a:p>
            <a:pPr eaLnBrk="1" hangingPunct="1">
              <a:buFont typeface="Wingdings" pitchFamily="2" charset="2"/>
              <a:buNone/>
            </a:pPr>
            <a:r>
              <a:rPr lang="hr-HR" dirty="0" smtClean="0"/>
              <a:t>	Postoji  gotovo 800 testova kvalitete života</a:t>
            </a:r>
            <a:r>
              <a:rPr lang="hr-HR" smtClean="0"/>
              <a:t>, </a:t>
            </a:r>
            <a:r>
              <a:rPr lang="hr-HR" smtClean="0"/>
              <a:t>nespecifičnih </a:t>
            </a:r>
            <a:r>
              <a:rPr lang="hr-HR" dirty="0" smtClean="0"/>
              <a:t>i za ranu fazu bolesti.</a:t>
            </a:r>
          </a:p>
          <a:p>
            <a:pPr eaLnBrk="1" hangingPunct="1">
              <a:buFont typeface="Wingdings" pitchFamily="2" charset="2"/>
              <a:buNone/>
            </a:pPr>
            <a:endParaRPr lang="en-GB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20" name="Rectangle 4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hr-HR" sz="3500" b="1" dirty="0"/>
              <a:t>Palliative care Outcome Scale (POS)</a:t>
            </a:r>
            <a:br>
              <a:rPr lang="hr-HR" sz="3500" b="1" dirty="0"/>
            </a:br>
            <a:r>
              <a:rPr lang="hr-HR" sz="2500" b="1" dirty="0"/>
              <a:t>I. Higginson, King’s College London</a:t>
            </a:r>
            <a:endParaRPr lang="en-GB" sz="2500" b="1" dirty="0"/>
          </a:p>
        </p:txBody>
      </p:sp>
      <p:sp>
        <p:nvSpPr>
          <p:cNvPr id="24579" name="Rectangle 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hr-HR" dirty="0" smtClean="0"/>
          </a:p>
          <a:p>
            <a:pPr eaLnBrk="1" hangingPunct="1">
              <a:buNone/>
            </a:pPr>
            <a:r>
              <a:rPr lang="hr-HR" dirty="0" smtClean="0"/>
              <a:t>	U više od 20 zemalja EU / 100 ustanova, na 12 jezika preveden, validacija!</a:t>
            </a:r>
          </a:p>
          <a:p>
            <a:r>
              <a:rPr lang="hr-HR" dirty="0" smtClean="0"/>
              <a:t>U primjeni, modifikaciji više od 10 godina , modificira se,  razvija i testira.</a:t>
            </a:r>
            <a:r>
              <a:rPr lang="hr-HR" dirty="0" smtClean="0">
                <a:hlinkClick r:id="rId2"/>
              </a:rPr>
              <a:t> www.csi.kcal.ac.uk/pos-s-booklet.html</a:t>
            </a:r>
            <a:endParaRPr lang="hr-HR" dirty="0" smtClean="0"/>
          </a:p>
          <a:p>
            <a:r>
              <a:rPr lang="hr-HR" dirty="0" smtClean="0">
                <a:hlinkClick r:id="rId3"/>
              </a:rPr>
              <a:t>www.pos-pal.org</a:t>
            </a:r>
            <a:r>
              <a:rPr lang="hr-HR" dirty="0" smtClean="0"/>
              <a:t> </a:t>
            </a:r>
          </a:p>
          <a:p>
            <a:pPr eaLnBrk="1" hangingPunct="1"/>
            <a:endParaRPr lang="hr-HR" dirty="0" smtClean="0"/>
          </a:p>
          <a:p>
            <a:pPr eaLnBrk="1" hangingPunct="1"/>
            <a:endParaRPr lang="hr-HR" dirty="0" smtClean="0"/>
          </a:p>
          <a:p>
            <a:pPr eaLnBrk="1" hangingPunct="1">
              <a:buNone/>
            </a:pPr>
            <a:endParaRPr lang="hr-HR" dirty="0" smtClean="0"/>
          </a:p>
          <a:p>
            <a:pPr eaLnBrk="1" hangingPunct="1">
              <a:buFont typeface="Wingdings" pitchFamily="2" charset="2"/>
              <a:buNone/>
            </a:pPr>
            <a:endParaRPr lang="hr-HR" dirty="0" smtClean="0"/>
          </a:p>
          <a:p>
            <a:pPr eaLnBrk="1" hangingPunct="1"/>
            <a:endParaRPr lang="en-GB" dirty="0" smtClean="0"/>
          </a:p>
        </p:txBody>
      </p:sp>
      <p:sp>
        <p:nvSpPr>
          <p:cNvPr id="24580" name="Rectangle 6"/>
          <p:cNvSpPr>
            <a:spLocks noChangeArrowheads="1"/>
          </p:cNvSpPr>
          <p:nvPr/>
        </p:nvSpPr>
        <p:spPr bwMode="auto">
          <a:xfrm>
            <a:off x="0" y="3886200"/>
            <a:ext cx="64008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hr-HR" sz="3500" dirty="0"/>
              <a:t>Palliative </a:t>
            </a:r>
            <a:r>
              <a:rPr lang="hr-HR" sz="3200" dirty="0" smtClean="0"/>
              <a:t>care</a:t>
            </a:r>
            <a:r>
              <a:rPr lang="hr-HR" sz="3500" dirty="0" smtClean="0"/>
              <a:t> </a:t>
            </a:r>
            <a:r>
              <a:rPr lang="hr-HR" sz="3500" b="1" dirty="0"/>
              <a:t>Outcome</a:t>
            </a:r>
            <a:r>
              <a:rPr lang="hr-HR" sz="3500" dirty="0"/>
              <a:t> Scale (</a:t>
            </a:r>
            <a:r>
              <a:rPr lang="hr-HR" sz="3500" b="1" dirty="0"/>
              <a:t>POS</a:t>
            </a:r>
            <a:r>
              <a:rPr lang="hr-HR" sz="3500" dirty="0"/>
              <a:t>)</a:t>
            </a:r>
            <a:br>
              <a:rPr lang="hr-HR" sz="3500" dirty="0"/>
            </a:br>
            <a:r>
              <a:rPr lang="hr-HR" sz="2500" dirty="0"/>
              <a:t>I. Higginson, King’s College </a:t>
            </a:r>
            <a:r>
              <a:rPr lang="hr-HR" sz="2500" dirty="0" smtClean="0"/>
              <a:t>London. PRISMA</a:t>
            </a:r>
            <a:endParaRPr lang="en-GB" sz="2500" dirty="0"/>
          </a:p>
        </p:txBody>
      </p:sp>
      <p:sp>
        <p:nvSpPr>
          <p:cNvPr id="2560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eaLnBrk="1" hangingPunct="1"/>
            <a:endParaRPr lang="hr-HR" dirty="0" smtClean="0"/>
          </a:p>
          <a:p>
            <a:pPr eaLnBrk="1" hangingPunct="1"/>
            <a:r>
              <a:rPr lang="hr-HR" dirty="0" smtClean="0"/>
              <a:t>Kratak test 10-12 pitanja/manje od 10 minuta</a:t>
            </a:r>
          </a:p>
          <a:p>
            <a:pPr eaLnBrk="1" hangingPunct="1"/>
            <a:r>
              <a:rPr lang="hr-HR" dirty="0" smtClean="0"/>
              <a:t>Jednostavan za kliničku primjenu i procjenu </a:t>
            </a:r>
          </a:p>
          <a:p>
            <a:pPr eaLnBrk="1" hangingPunct="1"/>
            <a:r>
              <a:rPr lang="hr-HR" dirty="0" smtClean="0"/>
              <a:t>Primjenljiv kod bolesnika u kućnim uvjetima, ambulanti, hospiciju, bolnici</a:t>
            </a:r>
          </a:p>
          <a:p>
            <a:pPr eaLnBrk="1" hangingPunct="1"/>
            <a:r>
              <a:rPr lang="hr-HR" dirty="0" smtClean="0"/>
              <a:t>Uključuje kontrolu boli i simptoma, psihosocijalne,duhovne i potrebu za informacijom bolesnika i njegovatelja</a:t>
            </a:r>
          </a:p>
          <a:p>
            <a:pPr eaLnBrk="1" hangingPunct="1"/>
            <a:r>
              <a:rPr lang="hr-HR" dirty="0" smtClean="0"/>
              <a:t>Komunikaciju </a:t>
            </a:r>
          </a:p>
          <a:p>
            <a:pPr eaLnBrk="1" hangingPunct="1"/>
            <a:r>
              <a:rPr lang="hr-HR" dirty="0" smtClean="0"/>
              <a:t>Bodovanje  u 5 stupnjeva.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hr-HR" sz="3500" b="1"/>
              <a:t>Palliative care Outcome Scale (POS)</a:t>
            </a:r>
            <a:br>
              <a:rPr lang="hr-HR" sz="3500" b="1"/>
            </a:br>
            <a:r>
              <a:rPr lang="hr-HR" sz="2500" i="1"/>
              <a:t>I. Higginson, King’s College London</a:t>
            </a:r>
            <a:endParaRPr lang="en-GB" sz="2500" i="1"/>
          </a:p>
        </p:txBody>
      </p:sp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hr-HR" dirty="0" smtClean="0"/>
          </a:p>
          <a:p>
            <a:pPr eaLnBrk="1" hangingPunct="1"/>
            <a:r>
              <a:rPr lang="hr-HR" dirty="0" smtClean="0"/>
              <a:t>Ispunjava bolesnik (može i pomoći član tima) verzija za člana tima</a:t>
            </a:r>
          </a:p>
          <a:p>
            <a:pPr eaLnBrk="1" hangingPunct="1"/>
            <a:r>
              <a:rPr lang="hr-HR" dirty="0" smtClean="0"/>
              <a:t>Osjetljiv na promjene</a:t>
            </a:r>
          </a:p>
          <a:p>
            <a:r>
              <a:rPr lang="hr-HR" dirty="0" smtClean="0"/>
              <a:t>Značajne promjene identificira i u malim skupinama</a:t>
            </a:r>
          </a:p>
          <a:p>
            <a:r>
              <a:rPr lang="hr-HR" dirty="0" smtClean="0"/>
              <a:t>Detekcija slabosti i uspješnosti sustava</a:t>
            </a:r>
          </a:p>
          <a:p>
            <a:r>
              <a:rPr lang="hr-HR" dirty="0" smtClean="0"/>
              <a:t>Omogućava planiranje skrbi</a:t>
            </a:r>
          </a:p>
          <a:p>
            <a:pPr eaLnBrk="1" hangingPunct="1"/>
            <a:endParaRPr lang="hr-HR" dirty="0" smtClean="0"/>
          </a:p>
        </p:txBody>
      </p:sp>
      <p:sp>
        <p:nvSpPr>
          <p:cNvPr id="26628" name="Rectangle 4"/>
          <p:cNvSpPr>
            <a:spLocks noChangeArrowheads="1"/>
          </p:cNvSpPr>
          <p:nvPr/>
        </p:nvSpPr>
        <p:spPr bwMode="auto">
          <a:xfrm>
            <a:off x="0" y="3886200"/>
            <a:ext cx="64008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2" name="Rectangle 4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hr-HR" sz="4000" b="1" dirty="0"/>
              <a:t>Bol i </a:t>
            </a:r>
            <a:r>
              <a:rPr lang="hr-HR" sz="4000" b="1" dirty="0" smtClean="0"/>
              <a:t>simptomi (pacijent)</a:t>
            </a:r>
            <a:br>
              <a:rPr lang="hr-HR" sz="4000" b="1" dirty="0" smtClean="0"/>
            </a:br>
            <a:r>
              <a:rPr lang="hr-HR" sz="4000" b="1" dirty="0" smtClean="0"/>
              <a:t> zadnja 3 dana</a:t>
            </a:r>
            <a:endParaRPr lang="en-GB" sz="4000" b="1" dirty="0"/>
          </a:p>
        </p:txBody>
      </p:sp>
      <p:sp>
        <p:nvSpPr>
          <p:cNvPr id="27651" name="Rectangle 5"/>
          <p:cNvSpPr>
            <a:spLocks noGrp="1" noChangeArrowheads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buFont typeface="Wingdings" pitchFamily="2" charset="2"/>
              <a:buNone/>
            </a:pPr>
            <a:r>
              <a:rPr lang="hr-HR" b="1" dirty="0" smtClean="0"/>
              <a:t>    1. BOL</a:t>
            </a:r>
            <a:r>
              <a:rPr lang="hr-HR" sz="2400" dirty="0" smtClean="0"/>
              <a:t>   </a:t>
            </a:r>
          </a:p>
          <a:p>
            <a:pPr eaLnBrk="1" hangingPunct="1">
              <a:buFont typeface="Wingdings" pitchFamily="2" charset="2"/>
              <a:buNone/>
            </a:pPr>
            <a:endParaRPr lang="hr-HR" sz="2400" dirty="0" smtClean="0"/>
          </a:p>
          <a:p>
            <a:pPr eaLnBrk="1" hangingPunct="1">
              <a:buFont typeface="Wingdings" pitchFamily="2" charset="2"/>
              <a:buNone/>
            </a:pPr>
            <a:r>
              <a:rPr lang="hr-HR" sz="2400" dirty="0" smtClean="0"/>
              <a:t>Imate li bolove?</a:t>
            </a:r>
          </a:p>
          <a:p>
            <a:pPr eaLnBrk="1" hangingPunct="1">
              <a:buFont typeface="Wingdings" pitchFamily="2" charset="2"/>
              <a:buNone/>
            </a:pPr>
            <a:endParaRPr lang="hr-HR" sz="2000" dirty="0" smtClean="0"/>
          </a:p>
          <a:p>
            <a:pPr eaLnBrk="1" hangingPunct="1">
              <a:buFont typeface="Wingdings" pitchFamily="2" charset="2"/>
              <a:buNone/>
            </a:pPr>
            <a:endParaRPr lang="hr-HR" sz="2000" dirty="0" smtClean="0"/>
          </a:p>
          <a:p>
            <a:pPr eaLnBrk="1" hangingPunct="1">
              <a:buFont typeface="Wingdings" pitchFamily="2" charset="2"/>
              <a:buNone/>
            </a:pPr>
            <a:r>
              <a:rPr lang="hr-HR" sz="2000" dirty="0" smtClean="0"/>
              <a:t>0	 Bez bolova</a:t>
            </a:r>
          </a:p>
          <a:p>
            <a:pPr eaLnBrk="1" hangingPunct="1">
              <a:buFont typeface="Wingdings" pitchFamily="2" charset="2"/>
              <a:buNone/>
            </a:pPr>
            <a:r>
              <a:rPr lang="hr-HR" sz="2000" dirty="0" smtClean="0"/>
              <a:t>1 	Lagana </a:t>
            </a:r>
          </a:p>
          <a:p>
            <a:pPr eaLnBrk="1" hangingPunct="1">
              <a:buFont typeface="Wingdings" pitchFamily="2" charset="2"/>
              <a:buNone/>
            </a:pPr>
            <a:r>
              <a:rPr lang="hr-HR" sz="2000" dirty="0" smtClean="0"/>
              <a:t>2 	Umjereni  (ograničavaju aktivnost i rad) </a:t>
            </a:r>
          </a:p>
          <a:p>
            <a:pPr eaLnBrk="1" hangingPunct="1">
              <a:buFont typeface="Wingdings" pitchFamily="2" charset="2"/>
              <a:buNone/>
            </a:pPr>
            <a:r>
              <a:rPr lang="hr-HR" sz="2000" dirty="0" smtClean="0"/>
              <a:t>3	 Jak i (ograničena aktivnost i koncentracija)</a:t>
            </a:r>
          </a:p>
          <a:p>
            <a:pPr eaLnBrk="1" hangingPunct="1">
              <a:buFont typeface="Wingdings" pitchFamily="2" charset="2"/>
              <a:buNone/>
            </a:pPr>
            <a:r>
              <a:rPr lang="hr-HR" sz="2000" dirty="0" smtClean="0"/>
              <a:t>4 	Neizdrživa   ( samo o njoj mislim )</a:t>
            </a:r>
            <a:endParaRPr lang="en-GB" sz="2000" dirty="0" smtClean="0"/>
          </a:p>
        </p:txBody>
      </p:sp>
      <p:sp>
        <p:nvSpPr>
          <p:cNvPr id="27652" name="Rectangle 6"/>
          <p:cNvSpPr>
            <a:spLocks noGrp="1" noChangeArrowheads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pPr marL="457200" indent="-457200" eaLnBrk="1" hangingPunct="1">
              <a:buNone/>
            </a:pPr>
            <a:r>
              <a:rPr lang="hr-HR" b="1" dirty="0" smtClean="0"/>
              <a:t>2. OSTALI SIMPTOMI</a:t>
            </a:r>
            <a:r>
              <a:rPr lang="hr-HR" sz="2000" dirty="0" smtClean="0"/>
              <a:t> </a:t>
            </a:r>
          </a:p>
          <a:p>
            <a:pPr marL="457200" indent="-457200" eaLnBrk="1" hangingPunct="1">
              <a:buNone/>
            </a:pPr>
            <a:r>
              <a:rPr lang="hr-HR" sz="2000" dirty="0" smtClean="0"/>
              <a:t>disanje, snaga, mučnina, povraćanje, apetit, opstipacija, usna šupljina ,pospanost nepokretnost) Verzija </a:t>
            </a:r>
            <a:r>
              <a:rPr lang="hr-HR" sz="2000" b="1" dirty="0" smtClean="0"/>
              <a:t>POS-S</a:t>
            </a:r>
          </a:p>
          <a:p>
            <a:pPr eaLnBrk="1" hangingPunct="1">
              <a:buFont typeface="Wingdings" pitchFamily="2" charset="2"/>
              <a:buNone/>
            </a:pPr>
            <a:endParaRPr lang="hr-HR" sz="2000" dirty="0" smtClean="0"/>
          </a:p>
          <a:p>
            <a:pPr eaLnBrk="1" hangingPunct="1">
              <a:buFont typeface="Wingdings" pitchFamily="2" charset="2"/>
              <a:buNone/>
            </a:pPr>
            <a:r>
              <a:rPr lang="hr-HR" sz="2000" dirty="0" smtClean="0"/>
              <a:t>0	 Nemam uopće drugih simtoma</a:t>
            </a:r>
          </a:p>
          <a:p>
            <a:pPr eaLnBrk="1" hangingPunct="1">
              <a:buFont typeface="Wingdings" pitchFamily="2" charset="2"/>
              <a:buNone/>
            </a:pPr>
            <a:r>
              <a:rPr lang="hr-HR" sz="2000" dirty="0" smtClean="0"/>
              <a:t>1	 Lagani</a:t>
            </a:r>
          </a:p>
          <a:p>
            <a:pPr eaLnBrk="1" hangingPunct="1">
              <a:buFont typeface="Wingdings" pitchFamily="2" charset="2"/>
              <a:buNone/>
            </a:pPr>
            <a:r>
              <a:rPr lang="hr-HR" sz="2000" dirty="0" smtClean="0"/>
              <a:t>2	 Umjereni </a:t>
            </a:r>
          </a:p>
          <a:p>
            <a:pPr eaLnBrk="1" hangingPunct="1">
              <a:buFont typeface="Wingdings" pitchFamily="2" charset="2"/>
              <a:buNone/>
            </a:pPr>
            <a:r>
              <a:rPr lang="hr-HR" sz="2000" dirty="0" smtClean="0"/>
              <a:t>3  	Jaki </a:t>
            </a:r>
          </a:p>
          <a:p>
            <a:pPr eaLnBrk="1" hangingPunct="1">
              <a:buFont typeface="Wingdings" pitchFamily="2" charset="2"/>
              <a:buNone/>
            </a:pPr>
            <a:r>
              <a:rPr lang="hr-HR" sz="2000" dirty="0" smtClean="0"/>
              <a:t>4 	 Neizdrživi </a:t>
            </a:r>
            <a:endParaRPr lang="en-GB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hr-HR" b="1" dirty="0"/>
              <a:t>Psihičko </a:t>
            </a:r>
            <a:r>
              <a:rPr lang="hr-HR" b="1" dirty="0" smtClean="0"/>
              <a:t>stanje zadnja 3 dana</a:t>
            </a:r>
            <a:endParaRPr lang="en-GB" b="1" dirty="0"/>
          </a:p>
        </p:txBody>
      </p:sp>
      <p:sp>
        <p:nvSpPr>
          <p:cNvPr id="28675" name="Rectangle 4"/>
          <p:cNvSpPr>
            <a:spLocks noGrp="1" noChangeArrowheads="1"/>
          </p:cNvSpPr>
          <p:nvPr>
            <p:ph sz="half" idx="1"/>
          </p:nvPr>
        </p:nvSpPr>
        <p:spPr>
          <a:xfrm>
            <a:off x="609602" y="1600200"/>
            <a:ext cx="3889375" cy="44196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hr-HR" b="1" dirty="0" smtClean="0"/>
              <a:t>3</a:t>
            </a:r>
            <a:r>
              <a:rPr lang="hr-HR" sz="2400" b="1" dirty="0" smtClean="0"/>
              <a:t>.  Jeste li ZABRINUTI I UPLAŠENI zbog bolesti i liječenja?</a:t>
            </a:r>
          </a:p>
          <a:p>
            <a:pPr eaLnBrk="1" hangingPunct="1">
              <a:buFont typeface="Wingdings" pitchFamily="2" charset="2"/>
              <a:buNone/>
            </a:pPr>
            <a:endParaRPr lang="hr-HR" sz="2400" b="1" dirty="0" smtClean="0"/>
          </a:p>
          <a:p>
            <a:pPr eaLnBrk="1" hangingPunct="1">
              <a:buFont typeface="Wingdings" pitchFamily="2" charset="2"/>
              <a:buNone/>
            </a:pPr>
            <a:r>
              <a:rPr lang="hr-HR" sz="2400" dirty="0" smtClean="0"/>
              <a:t>0  Nisam zabrinut</a:t>
            </a:r>
          </a:p>
          <a:p>
            <a:pPr eaLnBrk="1" hangingPunct="1">
              <a:buFont typeface="Wingdings" pitchFamily="2" charset="2"/>
              <a:buNone/>
            </a:pPr>
            <a:r>
              <a:rPr lang="hr-HR" sz="2400" dirty="0" smtClean="0"/>
              <a:t>1  Rijetko</a:t>
            </a:r>
          </a:p>
          <a:p>
            <a:pPr eaLnBrk="1" hangingPunct="1">
              <a:buFont typeface="Wingdings" pitchFamily="2" charset="2"/>
              <a:buNone/>
            </a:pPr>
            <a:r>
              <a:rPr lang="hr-HR" sz="2400" dirty="0" smtClean="0"/>
              <a:t>2  Ponekad (ranije i sada)</a:t>
            </a:r>
          </a:p>
          <a:p>
            <a:pPr eaLnBrk="1" hangingPunct="1">
              <a:buFont typeface="Wingdings" pitchFamily="2" charset="2"/>
              <a:buNone/>
            </a:pPr>
            <a:r>
              <a:rPr lang="hr-HR" sz="2400" dirty="0" smtClean="0"/>
              <a:t>3  Najveći dio vremena</a:t>
            </a:r>
          </a:p>
          <a:p>
            <a:pPr eaLnBrk="1" hangingPunct="1">
              <a:buFont typeface="Wingdings" pitchFamily="2" charset="2"/>
              <a:buNone/>
            </a:pPr>
            <a:r>
              <a:rPr lang="hr-HR" sz="2400" dirty="0" smtClean="0"/>
              <a:t>4  Stalna zabrinutost i strah</a:t>
            </a:r>
          </a:p>
          <a:p>
            <a:pPr eaLnBrk="1" hangingPunct="1"/>
            <a:endParaRPr lang="en-GB" sz="2400" dirty="0" smtClean="0"/>
          </a:p>
        </p:txBody>
      </p:sp>
      <p:sp>
        <p:nvSpPr>
          <p:cNvPr id="28676" name="Rectangle 5"/>
          <p:cNvSpPr>
            <a:spLocks noGrp="1" noChangeArrowheads="1"/>
          </p:cNvSpPr>
          <p:nvPr>
            <p:ph sz="half" idx="2"/>
          </p:nvPr>
        </p:nvSpPr>
        <p:spPr>
          <a:xfrm>
            <a:off x="4645026" y="1600200"/>
            <a:ext cx="3889375" cy="4419600"/>
          </a:xfrm>
        </p:spPr>
        <p:txBody>
          <a:bodyPr/>
          <a:lstStyle/>
          <a:p>
            <a:pPr marL="533400" indent="-533400" eaLnBrk="1" hangingPunct="1">
              <a:buFont typeface="Wingdings" pitchFamily="2" charset="2"/>
              <a:buNone/>
            </a:pPr>
            <a:r>
              <a:rPr lang="hr-HR" b="1" dirty="0" smtClean="0"/>
              <a:t>4</a:t>
            </a:r>
            <a:r>
              <a:rPr lang="hr-HR" dirty="0" smtClean="0"/>
              <a:t>. </a:t>
            </a:r>
            <a:r>
              <a:rPr lang="hr-HR" sz="2400" b="1" dirty="0" smtClean="0"/>
              <a:t>Je li netko od OBITELJI (ili prijatelj) zabrinut zbog  vas? </a:t>
            </a:r>
          </a:p>
          <a:p>
            <a:pPr marL="533400" indent="-533400" eaLnBrk="1" hangingPunct="1">
              <a:buFont typeface="Wingdings" pitchFamily="2" charset="2"/>
              <a:buNone/>
            </a:pPr>
            <a:endParaRPr lang="hr-HR" sz="2400" b="1" dirty="0" smtClean="0"/>
          </a:p>
          <a:p>
            <a:pPr marL="533400" indent="-533400" eaLnBrk="1" hangingPunct="1">
              <a:buFont typeface="Wingdings" pitchFamily="2" charset="2"/>
              <a:buNone/>
            </a:pPr>
            <a:r>
              <a:rPr lang="hr-HR" sz="2400" dirty="0" smtClean="0"/>
              <a:t>0    Nije zabrinuta</a:t>
            </a:r>
          </a:p>
          <a:p>
            <a:pPr marL="533400" indent="-533400" eaLnBrk="1" hangingPunct="1">
              <a:buFont typeface="Wingdings" pitchFamily="2" charset="2"/>
              <a:buNone/>
            </a:pPr>
            <a:r>
              <a:rPr lang="hr-HR" sz="2400" dirty="0" smtClean="0"/>
              <a:t>1    Rijetko </a:t>
            </a:r>
          </a:p>
          <a:p>
            <a:pPr marL="533400" indent="-533400" eaLnBrk="1" hangingPunct="1">
              <a:buFontTx/>
              <a:buAutoNum type="arabicPlain" startAt="2"/>
            </a:pPr>
            <a:r>
              <a:rPr lang="hr-HR" sz="2400" dirty="0" smtClean="0"/>
              <a:t>Povremeno su odsutne pažnje</a:t>
            </a:r>
          </a:p>
          <a:p>
            <a:pPr marL="533400" indent="-533400" eaLnBrk="1" hangingPunct="1">
              <a:buFontTx/>
              <a:buAutoNum type="arabicPlain" startAt="2"/>
            </a:pPr>
            <a:r>
              <a:rPr lang="hr-HR" sz="2400" dirty="0" smtClean="0"/>
              <a:t>Najveći dio vremena</a:t>
            </a:r>
          </a:p>
          <a:p>
            <a:pPr marL="533400" indent="-533400" eaLnBrk="1" hangingPunct="1">
              <a:buFontTx/>
              <a:buAutoNum type="arabicPlain" startAt="2"/>
            </a:pPr>
            <a:r>
              <a:rPr lang="hr-HR" sz="2400" dirty="0" smtClean="0"/>
              <a:t>Stalno su zabrinuti</a:t>
            </a:r>
          </a:p>
          <a:p>
            <a:pPr marL="533400" indent="-533400" eaLnBrk="1" hangingPunct="1">
              <a:buFontTx/>
              <a:buAutoNum type="arabicPlain" startAt="2"/>
            </a:pPr>
            <a:endParaRPr lang="en-GB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4" name="Rectangle 4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hr-HR" b="1" dirty="0"/>
              <a:t>Informiranost/ </a:t>
            </a:r>
            <a:r>
              <a:rPr lang="hr-HR" b="1" dirty="0" smtClean="0"/>
              <a:t>komunikacija</a:t>
            </a:r>
            <a:br>
              <a:rPr lang="hr-HR" b="1" dirty="0" smtClean="0"/>
            </a:br>
            <a:r>
              <a:rPr lang="hr-HR" b="1" dirty="0" smtClean="0"/>
              <a:t>zadnja 3 dana</a:t>
            </a:r>
            <a:endParaRPr lang="en-GB" b="1" dirty="0"/>
          </a:p>
        </p:txBody>
      </p:sp>
      <p:sp>
        <p:nvSpPr>
          <p:cNvPr id="122885" name="Rectangle 5"/>
          <p:cNvSpPr>
            <a:spLocks noGrp="1" noChangeArrowheads="1"/>
          </p:cNvSpPr>
          <p:nvPr>
            <p:ph sz="half" idx="1"/>
          </p:nvPr>
        </p:nvSpPr>
        <p:spPr>
          <a:xfrm>
            <a:off x="609602" y="1600200"/>
            <a:ext cx="3889375" cy="4419600"/>
          </a:xfrm>
        </p:spPr>
        <p:txBody>
          <a:bodyPr>
            <a:normAutofit/>
          </a:bodyPr>
          <a:lstStyle/>
          <a:p>
            <a:pPr marL="548640" indent="-411480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tx1">
                  <a:shade val="95000"/>
                </a:schemeClr>
              </a:buClr>
              <a:buNone/>
              <a:defRPr/>
            </a:pPr>
            <a:r>
              <a:rPr lang="hr-HR" b="1" dirty="0"/>
              <a:t>5. </a:t>
            </a:r>
            <a:r>
              <a:rPr lang="hr-HR" sz="2200" b="1" dirty="0"/>
              <a:t>Koliko ste  vi i obitelj UPOZNATI S VAŠIM STANJEM? (</a:t>
            </a:r>
            <a:r>
              <a:rPr lang="hr-HR" sz="2000" b="1" dirty="0"/>
              <a:t>s kim o tome razgovara/ vjeruje)</a:t>
            </a:r>
          </a:p>
          <a:p>
            <a:pPr marL="548640" indent="-411480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" pitchFamily="2" charset="2"/>
              <a:buNone/>
              <a:defRPr/>
            </a:pPr>
            <a:endParaRPr lang="hr-HR" sz="2000" b="1" dirty="0"/>
          </a:p>
          <a:p>
            <a:pPr marL="548640" indent="-411480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" pitchFamily="2" charset="2"/>
              <a:buNone/>
              <a:defRPr/>
            </a:pPr>
            <a:r>
              <a:rPr lang="hr-HR" sz="2200" dirty="0"/>
              <a:t>0 Koliko želim-slobodno pitam</a:t>
            </a:r>
          </a:p>
          <a:p>
            <a:pPr marL="548640" indent="-411480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" pitchFamily="2" charset="2"/>
              <a:buNone/>
              <a:defRPr/>
            </a:pPr>
            <a:r>
              <a:rPr lang="hr-HR" sz="2200" dirty="0"/>
              <a:t>1 Data informacija, koju ne razumijem uvijek</a:t>
            </a:r>
          </a:p>
          <a:p>
            <a:pPr marL="548640" indent="-411480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" pitchFamily="2" charset="2"/>
              <a:buNone/>
              <a:defRPr/>
            </a:pPr>
            <a:r>
              <a:rPr lang="hr-HR" sz="2200" dirty="0"/>
              <a:t>2  Informiraju me ali  želim više znati</a:t>
            </a:r>
          </a:p>
          <a:p>
            <a:pPr marL="548640" indent="-411480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" pitchFamily="2" charset="2"/>
              <a:buNone/>
              <a:defRPr/>
            </a:pPr>
            <a:r>
              <a:rPr lang="hr-HR" sz="2200" dirty="0"/>
              <a:t>3   Malo, izbjegavaju neka pitanja</a:t>
            </a:r>
          </a:p>
          <a:p>
            <a:pPr marL="548640" indent="-411480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" pitchFamily="2" charset="2"/>
              <a:buNone/>
              <a:defRPr/>
            </a:pPr>
            <a:r>
              <a:rPr lang="hr-HR" sz="2200" dirty="0"/>
              <a:t>4 Ne razgovaram iako želim znati više</a:t>
            </a:r>
          </a:p>
          <a:p>
            <a:pPr marL="548640" indent="-411480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endParaRPr lang="en-GB" sz="2200" dirty="0"/>
          </a:p>
        </p:txBody>
      </p:sp>
      <p:sp>
        <p:nvSpPr>
          <p:cNvPr id="122886" name="Rectangle 6"/>
          <p:cNvSpPr>
            <a:spLocks noGrp="1" noChangeArrowheads="1"/>
          </p:cNvSpPr>
          <p:nvPr>
            <p:ph sz="half" idx="2"/>
          </p:nvPr>
        </p:nvSpPr>
        <p:spPr>
          <a:xfrm>
            <a:off x="4645026" y="1600200"/>
            <a:ext cx="3889375" cy="4419600"/>
          </a:xfrm>
        </p:spPr>
        <p:txBody>
          <a:bodyPr>
            <a:normAutofit/>
          </a:bodyPr>
          <a:lstStyle/>
          <a:p>
            <a:pPr marL="548640" indent="-411480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" pitchFamily="2" charset="2"/>
              <a:buNone/>
              <a:defRPr/>
            </a:pPr>
            <a:r>
              <a:rPr lang="hr-HR" b="1" dirty="0"/>
              <a:t>6</a:t>
            </a:r>
            <a:r>
              <a:rPr lang="hr-HR" sz="2200" dirty="0"/>
              <a:t>. </a:t>
            </a:r>
            <a:r>
              <a:rPr lang="hr-HR" sz="2200" b="1" dirty="0"/>
              <a:t>Možete li RAZGOVARATI s obitelji i prijateljima o vašem stanju?</a:t>
            </a:r>
          </a:p>
          <a:p>
            <a:pPr marL="548640" indent="-411480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" pitchFamily="2" charset="2"/>
              <a:buNone/>
              <a:defRPr/>
            </a:pPr>
            <a:endParaRPr lang="hr-HR" sz="2200" dirty="0"/>
          </a:p>
          <a:p>
            <a:pPr marL="548640" indent="-411480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" pitchFamily="2" charset="2"/>
              <a:buNone/>
              <a:defRPr/>
            </a:pPr>
            <a:endParaRPr lang="hr-HR" sz="2200" dirty="0"/>
          </a:p>
          <a:p>
            <a:pPr marL="548640" indent="-411480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" pitchFamily="2" charset="2"/>
              <a:buNone/>
              <a:defRPr/>
            </a:pPr>
            <a:r>
              <a:rPr lang="hr-HR" sz="2200" dirty="0"/>
              <a:t>0 Koliko želim</a:t>
            </a:r>
          </a:p>
          <a:p>
            <a:pPr marL="548640" indent="-411480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" pitchFamily="2" charset="2"/>
              <a:buNone/>
              <a:defRPr/>
            </a:pPr>
            <a:r>
              <a:rPr lang="hr-HR" sz="2200" dirty="0"/>
              <a:t>1 </a:t>
            </a:r>
            <a:r>
              <a:rPr lang="hr-HR" sz="2200" dirty="0" smtClean="0"/>
              <a:t>Često</a:t>
            </a:r>
            <a:endParaRPr lang="hr-HR" sz="2200" dirty="0"/>
          </a:p>
          <a:p>
            <a:pPr marL="548640" indent="-411480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" pitchFamily="2" charset="2"/>
              <a:buNone/>
              <a:defRPr/>
            </a:pPr>
            <a:r>
              <a:rPr lang="hr-HR" sz="2200" dirty="0"/>
              <a:t>2 Povremeno</a:t>
            </a:r>
          </a:p>
          <a:p>
            <a:pPr marL="548640" indent="-411480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" pitchFamily="2" charset="2"/>
              <a:buNone/>
              <a:defRPr/>
            </a:pPr>
            <a:r>
              <a:rPr lang="hr-HR" sz="2200" dirty="0"/>
              <a:t>3 Rijetko </a:t>
            </a:r>
          </a:p>
          <a:p>
            <a:pPr marL="548640" indent="-411480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" pitchFamily="2" charset="2"/>
              <a:buNone/>
              <a:defRPr/>
            </a:pPr>
            <a:r>
              <a:rPr lang="hr-HR" sz="2200" dirty="0"/>
              <a:t>4 Ne razgovaramo  </a:t>
            </a:r>
          </a:p>
          <a:p>
            <a:pPr marL="548640" indent="-411480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" pitchFamily="2" charset="2"/>
              <a:buNone/>
              <a:defRPr/>
            </a:pPr>
            <a:endParaRPr lang="en-GB" sz="2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hr-HR" b="1" dirty="0" smtClean="0"/>
              <a:t>Kvaliteta  života zadnja  3 dana</a:t>
            </a:r>
            <a:endParaRPr lang="en-GB" b="1" dirty="0"/>
          </a:p>
        </p:txBody>
      </p:sp>
      <p:sp>
        <p:nvSpPr>
          <p:cNvPr id="30723" name="Rectangle 4"/>
          <p:cNvSpPr>
            <a:spLocks noGrp="1" noChangeArrowheads="1"/>
          </p:cNvSpPr>
          <p:nvPr>
            <p:ph sz="half" idx="1"/>
          </p:nvPr>
        </p:nvSpPr>
        <p:spPr>
          <a:xfrm>
            <a:off x="609602" y="1600200"/>
            <a:ext cx="3889375" cy="44196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hr-HR" sz="2400" b="1" dirty="0" smtClean="0"/>
              <a:t>7.</a:t>
            </a:r>
            <a:r>
              <a:rPr lang="hr-HR" sz="2400" dirty="0" smtClean="0"/>
              <a:t> </a:t>
            </a:r>
            <a:r>
              <a:rPr lang="hr-HR" sz="2400" b="1" dirty="0" smtClean="0"/>
              <a:t>Je li vam ISPUNJENO VRIJEME (događaji, radujete li se...) modificirano</a:t>
            </a:r>
            <a:r>
              <a:rPr lang="hr-HR" sz="2400" dirty="0" smtClean="0"/>
              <a:t> </a:t>
            </a:r>
          </a:p>
          <a:p>
            <a:pPr eaLnBrk="1" hangingPunct="1">
              <a:buFont typeface="Wingdings" pitchFamily="2" charset="2"/>
              <a:buNone/>
            </a:pPr>
            <a:r>
              <a:rPr lang="hr-HR" sz="2400" dirty="0" smtClean="0"/>
              <a:t>0  Svo vrijeme</a:t>
            </a:r>
          </a:p>
          <a:p>
            <a:pPr eaLnBrk="1" hangingPunct="1">
              <a:buFont typeface="Wingdings" pitchFamily="2" charset="2"/>
              <a:buNone/>
            </a:pPr>
            <a:r>
              <a:rPr lang="hr-HR" sz="2400" dirty="0" smtClean="0"/>
              <a:t>1  Većinu vremena</a:t>
            </a:r>
          </a:p>
          <a:p>
            <a:pPr eaLnBrk="1" hangingPunct="1">
              <a:buFont typeface="Wingdings" pitchFamily="2" charset="2"/>
              <a:buNone/>
            </a:pPr>
            <a:r>
              <a:rPr lang="hr-HR" sz="2400" dirty="0" smtClean="0"/>
              <a:t>2  Ponekad</a:t>
            </a:r>
          </a:p>
          <a:p>
            <a:pPr eaLnBrk="1" hangingPunct="1">
              <a:buFont typeface="Wingdings" pitchFamily="2" charset="2"/>
              <a:buNone/>
            </a:pPr>
            <a:r>
              <a:rPr lang="hr-HR" sz="2400" dirty="0" smtClean="0"/>
              <a:t>3  Rijetko</a:t>
            </a:r>
          </a:p>
          <a:p>
            <a:pPr eaLnBrk="1" hangingPunct="1">
              <a:buFont typeface="Wingdings" pitchFamily="2" charset="2"/>
              <a:buNone/>
            </a:pPr>
            <a:r>
              <a:rPr lang="hr-HR" sz="2400" dirty="0" smtClean="0"/>
              <a:t>4  Uopće nije</a:t>
            </a:r>
            <a:endParaRPr lang="en-GB" sz="2400" dirty="0" smtClean="0"/>
          </a:p>
        </p:txBody>
      </p:sp>
      <p:sp>
        <p:nvSpPr>
          <p:cNvPr id="30724" name="Rectangle 5"/>
          <p:cNvSpPr>
            <a:spLocks noGrp="1" noChangeArrowheads="1"/>
          </p:cNvSpPr>
          <p:nvPr>
            <p:ph sz="half" idx="2"/>
          </p:nvPr>
        </p:nvSpPr>
        <p:spPr>
          <a:xfrm>
            <a:off x="4645026" y="1600200"/>
            <a:ext cx="3889375" cy="44196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hr-HR" sz="2400" b="1" dirty="0" smtClean="0"/>
              <a:t>8.  Osjećate li se dobro kao OSOBA ?  (poštuju li vas drugi i vi sami sebe...) modificirano</a:t>
            </a:r>
          </a:p>
          <a:p>
            <a:pPr eaLnBrk="1" hangingPunct="1">
              <a:buFont typeface="Wingdings" pitchFamily="2" charset="2"/>
              <a:buNone/>
            </a:pPr>
            <a:r>
              <a:rPr lang="hr-HR" sz="2400" dirty="0" smtClean="0"/>
              <a:t> 0  Svo vrijeme</a:t>
            </a:r>
          </a:p>
          <a:p>
            <a:pPr eaLnBrk="1" hangingPunct="1">
              <a:buFont typeface="Wingdings" pitchFamily="2" charset="2"/>
              <a:buNone/>
            </a:pPr>
            <a:r>
              <a:rPr lang="hr-HR" sz="2400" dirty="0" smtClean="0"/>
              <a:t>1  Većinu vremena</a:t>
            </a:r>
          </a:p>
          <a:p>
            <a:pPr eaLnBrk="1" hangingPunct="1">
              <a:buFont typeface="Wingdings" pitchFamily="2" charset="2"/>
              <a:buNone/>
            </a:pPr>
            <a:r>
              <a:rPr lang="hr-HR" sz="2400" dirty="0" smtClean="0"/>
              <a:t>2  Ponekad</a:t>
            </a:r>
          </a:p>
          <a:p>
            <a:pPr eaLnBrk="1" hangingPunct="1">
              <a:buFont typeface="Wingdings" pitchFamily="2" charset="2"/>
              <a:buNone/>
            </a:pPr>
            <a:r>
              <a:rPr lang="hr-HR" sz="2400" dirty="0" smtClean="0"/>
              <a:t>3  Rijetko</a:t>
            </a:r>
          </a:p>
          <a:p>
            <a:pPr eaLnBrk="1" hangingPunct="1">
              <a:buFont typeface="Wingdings" pitchFamily="2" charset="2"/>
              <a:buNone/>
            </a:pPr>
            <a:r>
              <a:rPr lang="hr-HR" sz="2400" dirty="0" smtClean="0"/>
              <a:t>4  Loše se stalno osjećam </a:t>
            </a:r>
            <a:endParaRPr lang="en-GB" sz="2400" dirty="0" smtClean="0"/>
          </a:p>
        </p:txBody>
      </p:sp>
      <p:sp>
        <p:nvSpPr>
          <p:cNvPr id="30725" name="AutoShape 14"/>
          <p:cNvSpPr>
            <a:spLocks noChangeArrowheads="1"/>
          </p:cNvSpPr>
          <p:nvPr/>
        </p:nvSpPr>
        <p:spPr bwMode="auto">
          <a:xfrm>
            <a:off x="0" y="2924176"/>
            <a:ext cx="719139" cy="576263"/>
          </a:xfrm>
          <a:prstGeom prst="star4">
            <a:avLst>
              <a:gd name="adj" fmla="val 12500"/>
            </a:avLst>
          </a:prstGeom>
          <a:solidFill>
            <a:schemeClr val="bg2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26" name="AutoShape 15"/>
          <p:cNvSpPr>
            <a:spLocks noChangeArrowheads="1"/>
          </p:cNvSpPr>
          <p:nvPr/>
        </p:nvSpPr>
        <p:spPr bwMode="auto">
          <a:xfrm>
            <a:off x="7667625" y="2997201"/>
            <a:ext cx="719139" cy="576263"/>
          </a:xfrm>
          <a:prstGeom prst="star4">
            <a:avLst>
              <a:gd name="adj" fmla="val 12500"/>
            </a:avLst>
          </a:prstGeom>
          <a:solidFill>
            <a:schemeClr val="bg2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hr-HR" b="1" dirty="0"/>
              <a:t>Organizacija </a:t>
            </a:r>
            <a:r>
              <a:rPr lang="hr-HR" b="1" dirty="0" smtClean="0"/>
              <a:t>servisa </a:t>
            </a:r>
            <a:br>
              <a:rPr lang="hr-HR" b="1" dirty="0" smtClean="0"/>
            </a:br>
            <a:r>
              <a:rPr lang="hr-HR" b="1" dirty="0" smtClean="0"/>
              <a:t>zadnja 3 dana</a:t>
            </a:r>
            <a:endParaRPr lang="en-GB" b="1" dirty="0"/>
          </a:p>
        </p:txBody>
      </p:sp>
      <p:sp>
        <p:nvSpPr>
          <p:cNvPr id="31747" name="Rectangle 4"/>
          <p:cNvSpPr>
            <a:spLocks noGrp="1" noChangeArrowheads="1"/>
          </p:cNvSpPr>
          <p:nvPr>
            <p:ph sz="half" idx="1"/>
          </p:nvPr>
        </p:nvSpPr>
        <p:spPr>
          <a:xfrm>
            <a:off x="609602" y="1600200"/>
            <a:ext cx="3889375" cy="441960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hr-HR" sz="2400" smtClean="0"/>
              <a:t>9. </a:t>
            </a:r>
            <a:r>
              <a:rPr lang="hr-HR" b="1" smtClean="0"/>
              <a:t>Koliko ste VREMENA IZGUBILI  na preglede, transport..?</a:t>
            </a:r>
            <a:r>
              <a:rPr lang="hr-HR" smtClean="0"/>
              <a:t> </a:t>
            </a:r>
          </a:p>
          <a:p>
            <a:pPr eaLnBrk="1" hangingPunct="1">
              <a:lnSpc>
                <a:spcPct val="90000"/>
              </a:lnSpc>
            </a:pPr>
            <a:endParaRPr lang="hr-HR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hr-HR" sz="2400" smtClean="0"/>
              <a:t>0 Nisam čekao/la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hr-HR" sz="2400" smtClean="0"/>
              <a:t>2 Izgubljeno do pola dana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hr-HR" sz="2400" smtClean="0"/>
              <a:t>4 Izgubljeno više od pola dana</a:t>
            </a:r>
            <a:endParaRPr lang="en-GB" sz="2400" smtClean="0"/>
          </a:p>
        </p:txBody>
      </p:sp>
      <p:sp>
        <p:nvSpPr>
          <p:cNvPr id="31748" name="Rectangle 5"/>
          <p:cNvSpPr>
            <a:spLocks noGrp="1" noChangeArrowheads="1"/>
          </p:cNvSpPr>
          <p:nvPr>
            <p:ph sz="half" idx="2"/>
          </p:nvPr>
        </p:nvSpPr>
        <p:spPr>
          <a:xfrm>
            <a:off x="4645026" y="1600200"/>
            <a:ext cx="3889375" cy="441960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hr-HR" sz="2400" b="1" dirty="0" smtClean="0"/>
              <a:t>10. Imate li </a:t>
            </a:r>
            <a:r>
              <a:rPr lang="hr-HR" sz="2400" b="1" smtClean="0"/>
              <a:t>kakvih </a:t>
            </a:r>
            <a:r>
              <a:rPr lang="hr-HR" b="1" smtClean="0"/>
              <a:t>PRAKTIČNIH </a:t>
            </a:r>
            <a:r>
              <a:rPr lang="hr-HR" b="1" dirty="0" smtClean="0"/>
              <a:t>PROBLEMA</a:t>
            </a:r>
            <a:r>
              <a:rPr lang="hr-HR" sz="2400" b="1" dirty="0" smtClean="0"/>
              <a:t>  povezanih s bolesti (finanacije, osobni)</a:t>
            </a:r>
            <a:r>
              <a:rPr lang="hr-HR" sz="2400" dirty="0" smtClean="0"/>
              <a:t>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hr-HR" sz="2400" dirty="0" smtClean="0"/>
              <a:t>0 Znam koji su problemi </a:t>
            </a:r>
            <a:r>
              <a:rPr lang="hr-HR" sz="2400" smtClean="0"/>
              <a:t>i riješeni </a:t>
            </a:r>
            <a:r>
              <a:rPr lang="hr-HR" sz="2400" dirty="0" smtClean="0"/>
              <a:t>su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hr-HR" sz="2400" dirty="0" smtClean="0"/>
              <a:t>2  Znam i rješavam ih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hr-HR" sz="2400" dirty="0" smtClean="0"/>
              <a:t>4 Ima ih, ali se ne govori o njima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hr-HR" sz="2400" dirty="0" smtClean="0"/>
              <a:t>0 Nemam praktičkih problema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GB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hr-HR" b="1" smtClean="0"/>
              <a:t>Zadnja  </a:t>
            </a:r>
            <a:r>
              <a:rPr lang="hr-HR" b="1" dirty="0" smtClean="0"/>
              <a:t>3 dana</a:t>
            </a:r>
            <a:endParaRPr lang="en-US" b="1" dirty="0"/>
          </a:p>
        </p:txBody>
      </p:sp>
      <p:sp>
        <p:nvSpPr>
          <p:cNvPr id="32771" name="Rectangle 5"/>
          <p:cNvSpPr>
            <a:spLocks noGrp="1" noChangeArrowheads="1"/>
          </p:cNvSpPr>
          <p:nvPr>
            <p:ph sz="half" idx="1"/>
          </p:nvPr>
        </p:nvSpPr>
        <p:spPr>
          <a:xfrm>
            <a:off x="323528" y="1600200"/>
            <a:ext cx="4320480" cy="44196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hr-HR" b="1" smtClean="0"/>
              <a:t>11. Koji je  </a:t>
            </a:r>
            <a:r>
              <a:rPr lang="hr-HR" b="1" smtClean="0"/>
              <a:t>bio/jest </a:t>
            </a:r>
            <a:r>
              <a:rPr lang="hr-HR" b="1" smtClean="0"/>
              <a:t>vaš glavni </a:t>
            </a:r>
            <a:r>
              <a:rPr lang="hr-HR" b="1" smtClean="0"/>
              <a:t>problem /teškoća?</a:t>
            </a:r>
            <a:endParaRPr lang="hr-HR" b="1" smtClean="0"/>
          </a:p>
          <a:p>
            <a:pPr eaLnBrk="1" hangingPunct="1"/>
            <a:endParaRPr lang="hr-HR" b="1" smtClean="0"/>
          </a:p>
          <a:p>
            <a:pPr eaLnBrk="1" hangingPunct="1">
              <a:buFont typeface="Wingdings" pitchFamily="2" charset="2"/>
              <a:buNone/>
            </a:pPr>
            <a:r>
              <a:rPr lang="hr-HR" smtClean="0"/>
              <a:t>1.</a:t>
            </a:r>
          </a:p>
          <a:p>
            <a:pPr eaLnBrk="1" hangingPunct="1">
              <a:buFont typeface="Wingdings" pitchFamily="2" charset="2"/>
              <a:buNone/>
            </a:pPr>
            <a:r>
              <a:rPr lang="hr-HR" smtClean="0"/>
              <a:t>2.</a:t>
            </a:r>
            <a:endParaRPr lang="en-GB" smtClean="0"/>
          </a:p>
        </p:txBody>
      </p:sp>
      <p:sp>
        <p:nvSpPr>
          <p:cNvPr id="32772" name="Rectangle 6"/>
          <p:cNvSpPr>
            <a:spLocks noGrp="1" noChangeArrowheads="1"/>
          </p:cNvSpPr>
          <p:nvPr>
            <p:ph sz="half" idx="2"/>
          </p:nvPr>
        </p:nvSpPr>
        <p:spPr>
          <a:xfrm>
            <a:off x="4645026" y="1600200"/>
            <a:ext cx="3889375" cy="44196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hr-HR" b="1" smtClean="0"/>
              <a:t>12.  Kako ste ispunili test?</a:t>
            </a:r>
          </a:p>
          <a:p>
            <a:pPr eaLnBrk="1" hangingPunct="1"/>
            <a:endParaRPr lang="hr-HR" b="1" smtClean="0"/>
          </a:p>
          <a:p>
            <a:pPr eaLnBrk="1" hangingPunct="1">
              <a:buFont typeface="Wingdings" pitchFamily="2" charset="2"/>
              <a:buNone/>
            </a:pPr>
            <a:r>
              <a:rPr lang="hr-HR" smtClean="0"/>
              <a:t>0	  Osobno</a:t>
            </a:r>
          </a:p>
          <a:p>
            <a:pPr eaLnBrk="1" hangingPunct="1">
              <a:buFont typeface="Wingdings" pitchFamily="2" charset="2"/>
              <a:buNone/>
            </a:pPr>
            <a:r>
              <a:rPr lang="hr-HR" smtClean="0"/>
              <a:t>1 	Uz pomoć prijatelja ili obitelji</a:t>
            </a:r>
          </a:p>
          <a:p>
            <a:pPr eaLnBrk="1" hangingPunct="1">
              <a:buFont typeface="Wingdings" pitchFamily="2" charset="2"/>
              <a:buNone/>
            </a:pPr>
            <a:r>
              <a:rPr lang="hr-HR" smtClean="0"/>
              <a:t>2 	Član tima mi je pomogao</a:t>
            </a:r>
            <a:endParaRPr lang="en-GB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hr-HR" b="1"/>
              <a:t>Evaluacija u palijativnoj skrbi</a:t>
            </a:r>
            <a:endParaRPr lang="en-GB" b="1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GB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795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802240" y="72008"/>
            <a:ext cx="7514176" cy="6763126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074" name="Object 3" descr="Blue tissue paper"/>
          <p:cNvGraphicFramePr>
            <a:graphicFrameLocks noChangeAspect="1"/>
          </p:cNvGraphicFramePr>
          <p:nvPr/>
        </p:nvGraphicFramePr>
        <p:xfrm>
          <a:off x="1907704" y="44623"/>
          <a:ext cx="5658966" cy="6833095"/>
        </p:xfrm>
        <a:graphic>
          <a:graphicData uri="http://schemas.openxmlformats.org/presentationml/2006/ole">
            <p:oleObj spid="_x0000_s3074" name="Worksheet" r:id="rId3" imgW="5505602" imgH="8982024" progId="Excel.Sheet.8">
              <p:embed/>
            </p:oleObj>
          </a:graphicData>
        </a:graphic>
      </p:graphicFrame>
      <p:sp>
        <p:nvSpPr>
          <p:cNvPr id="3" name="Right Arrow 2"/>
          <p:cNvSpPr/>
          <p:nvPr/>
        </p:nvSpPr>
        <p:spPr>
          <a:xfrm>
            <a:off x="0" y="5572140"/>
            <a:ext cx="642910" cy="14287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title"/>
          </p:nvPr>
        </p:nvSpPr>
        <p:spPr>
          <a:xfrm>
            <a:off x="357158" y="285728"/>
            <a:ext cx="8015287" cy="6223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hr-HR" sz="4900" b="1" dirty="0" smtClean="0"/>
              <a:t>ECOG </a:t>
            </a:r>
            <a:r>
              <a:rPr lang="hr-HR" sz="4900" b="1" dirty="0"/>
              <a:t>performance </a:t>
            </a:r>
            <a:r>
              <a:rPr lang="hr-HR" sz="4900" b="1" dirty="0" smtClean="0"/>
              <a:t>status </a:t>
            </a:r>
            <a:r>
              <a:rPr lang="hr-HR" sz="3100" b="1" dirty="0" smtClean="0"/>
              <a:t/>
            </a:r>
            <a:br>
              <a:rPr lang="hr-HR" sz="3100" b="1" dirty="0" smtClean="0"/>
            </a:br>
            <a:r>
              <a:rPr lang="hr-HR" sz="2700" b="1" dirty="0" smtClean="0"/>
              <a:t>Eastern Cooperative Oncology Group </a:t>
            </a:r>
            <a:endParaRPr lang="en-GB" sz="2700" b="1" dirty="0"/>
          </a:p>
        </p:txBody>
      </p:sp>
      <p:graphicFrame>
        <p:nvGraphicFramePr>
          <p:cNvPr id="136293" name="Group 101"/>
          <p:cNvGraphicFramePr>
            <a:graphicFrameLocks noGrp="1"/>
          </p:cNvGraphicFramePr>
          <p:nvPr>
            <p:ph type="tbl" idx="1"/>
          </p:nvPr>
        </p:nvGraphicFramePr>
        <p:xfrm>
          <a:off x="571472" y="1071546"/>
          <a:ext cx="7604151" cy="5506878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901038"/>
                <a:gridCol w="5703113"/>
              </a:tblGrid>
              <a:tr h="45610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2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Stupanj</a:t>
                      </a:r>
                      <a:endParaRPr kumimoji="0" lang="en-GB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2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ECOG</a:t>
                      </a:r>
                      <a:endParaRPr kumimoji="0" lang="en-GB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/>
                </a:tc>
              </a:tr>
              <a:tr h="98218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2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0  potpuna aktivnost</a:t>
                      </a:r>
                      <a:endParaRPr kumimoji="0" lang="en-GB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2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Potpuna aktivnost kao i prije bolesti</a:t>
                      </a: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/>
                </a:tc>
              </a:tr>
              <a:tr h="98218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2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1 ograničena aktivnost </a:t>
                      </a: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2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Pokretan ograničen u jačim fizičkim opterećenjima, radi (sjedeći posao)</a:t>
                      </a: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/>
                </a:tc>
              </a:tr>
              <a:tr h="82098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2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2 pokretan</a:t>
                      </a: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2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Pokretan, brine se o sebi, ne radi fizički i nije sposoban za posao</a:t>
                      </a: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/>
                </a:tc>
              </a:tr>
              <a:tr h="98218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2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3 ograničena briga o sebi</a:t>
                      </a: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2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Ograničena briga o sebi, u krevetu ili na stolici više od 50% vremena budnosti</a:t>
                      </a: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/>
                </a:tc>
              </a:tr>
              <a:tr h="82098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2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4 ovisan o tuđoj pomoći</a:t>
                      </a: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2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U krevetu i stolici, ne može brinuti o sebi</a:t>
                      </a: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/>
                </a:tc>
              </a:tr>
              <a:tr h="45610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2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5</a:t>
                      </a:r>
                      <a:endParaRPr kumimoji="0" lang="en-GB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2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Umro </a:t>
                      </a:r>
                      <a:endParaRPr kumimoji="0" lang="en-GB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dirty="0" smtClean="0"/>
              <a:t>Interpretacija rezultata</a:t>
            </a:r>
            <a:endParaRPr lang="en-US" b="1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hr-HR" dirty="0" smtClean="0"/>
              <a:t>0-4 Likertove skale, numeričko deskriptivna</a:t>
            </a:r>
          </a:p>
          <a:p>
            <a:r>
              <a:rPr lang="hr-HR" dirty="0" smtClean="0"/>
              <a:t>Koji je simptom dominantan (planiranje terapije, aktivnosti)</a:t>
            </a:r>
          </a:p>
          <a:p>
            <a:r>
              <a:rPr lang="hr-HR" dirty="0" smtClean="0"/>
              <a:t>Djelovanje simptoma na bolesnika</a:t>
            </a:r>
          </a:p>
          <a:p>
            <a:r>
              <a:rPr lang="hr-HR" dirty="0" smtClean="0"/>
              <a:t>Ukupan score  (40-44) ukupnu patnju bolesnika</a:t>
            </a:r>
          </a:p>
          <a:p>
            <a:r>
              <a:rPr lang="hr-HR" dirty="0" smtClean="0"/>
              <a:t>Značajno: prvo i kontrolno testiranje ista osoba!</a:t>
            </a:r>
          </a:p>
          <a:p>
            <a:r>
              <a:rPr lang="hr-HR" dirty="0" smtClean="0"/>
              <a:t>Edukacija tima za primjenu POSa.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4525963"/>
          </a:xfrm>
        </p:spPr>
        <p:txBody>
          <a:bodyPr/>
          <a:lstStyle/>
          <a:p>
            <a:r>
              <a:rPr lang="hr-HR" dirty="0" smtClean="0"/>
              <a:t>Procjena kontrole simptoma (klinička procjena)</a:t>
            </a:r>
          </a:p>
          <a:p>
            <a:r>
              <a:rPr lang="hr-HR" dirty="0" smtClean="0"/>
              <a:t>Procjena kvalitete  palijativog servisa</a:t>
            </a:r>
          </a:p>
          <a:p>
            <a:r>
              <a:rPr lang="hr-HR" dirty="0" smtClean="0"/>
              <a:t>Znanstveni rad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23528" y="3886200"/>
            <a:ext cx="8352928" cy="1752600"/>
          </a:xfrm>
        </p:spPr>
        <p:txBody>
          <a:bodyPr/>
          <a:lstStyle/>
          <a:p>
            <a:pPr eaLnBrk="1" hangingPunct="1"/>
            <a:r>
              <a:rPr lang="hr-HR" smtClean="0">
                <a:solidFill>
                  <a:srgbClr val="000000"/>
                </a:solidFill>
              </a:rPr>
              <a:t>Izvorni slajdovi: Julijana </a:t>
            </a:r>
            <a:r>
              <a:rPr lang="hr-HR" dirty="0" smtClean="0">
                <a:solidFill>
                  <a:srgbClr val="000000"/>
                </a:solidFill>
              </a:rPr>
              <a:t>Franinović Marković</a:t>
            </a:r>
            <a:endParaRPr lang="en-GB" dirty="0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hr-HR" b="1"/>
              <a:t>Zašto provoditi ispitivanje? </a:t>
            </a:r>
            <a:endParaRPr lang="en-GB" b="1"/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hr-HR" sz="2400" dirty="0" smtClean="0"/>
              <a:t>Zadovoljava li sadašnja skrb potrebe bolesnika i obitelji u završnoj fazi života</a:t>
            </a:r>
          </a:p>
          <a:p>
            <a:pPr eaLnBrk="1" hangingPunct="1">
              <a:lnSpc>
                <a:spcPct val="90000"/>
              </a:lnSpc>
            </a:pPr>
            <a:r>
              <a:rPr lang="hr-HR" sz="2400" dirty="0" smtClean="0"/>
              <a:t>Trebamo li mijenjati (zdravstevni) pristup </a:t>
            </a:r>
          </a:p>
          <a:p>
            <a:pPr eaLnBrk="1" hangingPunct="1">
              <a:lnSpc>
                <a:spcPct val="90000"/>
              </a:lnSpc>
            </a:pPr>
            <a:r>
              <a:rPr lang="hr-HR" sz="2400" dirty="0" smtClean="0"/>
              <a:t>Procjena potreba, usporedba s drugim podacima </a:t>
            </a:r>
          </a:p>
          <a:p>
            <a:pPr eaLnBrk="1" hangingPunct="1">
              <a:lnSpc>
                <a:spcPct val="90000"/>
              </a:lnSpc>
            </a:pPr>
            <a:r>
              <a:rPr lang="hr-HR" sz="2400" dirty="0" smtClean="0"/>
              <a:t>Stvaranje strateškog plana za promjene </a:t>
            </a:r>
          </a:p>
          <a:p>
            <a:pPr eaLnBrk="1" hangingPunct="1">
              <a:lnSpc>
                <a:spcPct val="90000"/>
              </a:lnSpc>
            </a:pPr>
            <a:r>
              <a:rPr lang="hr-HR" sz="2400" dirty="0" smtClean="0"/>
              <a:t>Temelj finanaciranja (HZZO i drugih fondova)</a:t>
            </a:r>
          </a:p>
          <a:p>
            <a:pPr eaLnBrk="1" hangingPunct="1">
              <a:lnSpc>
                <a:spcPct val="90000"/>
              </a:lnSpc>
              <a:buNone/>
            </a:pPr>
            <a:endParaRPr lang="hr-HR" sz="2400" dirty="0" smtClean="0"/>
          </a:p>
          <a:p>
            <a:pPr eaLnBrk="1" hangingPunct="1">
              <a:lnSpc>
                <a:spcPct val="90000"/>
              </a:lnSpc>
            </a:pPr>
            <a:r>
              <a:rPr lang="hr-HR" sz="2800" dirty="0" smtClean="0"/>
              <a:t>Evaluacija efektivnosti pružene palijativne skrbi </a:t>
            </a:r>
          </a:p>
          <a:p>
            <a:pPr eaLnBrk="1" hangingPunct="1">
              <a:lnSpc>
                <a:spcPct val="90000"/>
              </a:lnSpc>
              <a:buNone/>
            </a:pPr>
            <a:r>
              <a:rPr lang="hr-HR" sz="2800" dirty="0"/>
              <a:t>	</a:t>
            </a:r>
            <a:endParaRPr lang="en-GB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hr-HR" b="1" dirty="0"/>
              <a:t>Procjena potreba i </a:t>
            </a:r>
            <a:r>
              <a:rPr lang="hr-HR" b="1" dirty="0" smtClean="0"/>
              <a:t>rezultata</a:t>
            </a:r>
            <a:endParaRPr lang="en-GB" b="1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buFont typeface="Wingdings" pitchFamily="2" charset="2"/>
              <a:buNone/>
            </a:pPr>
            <a:r>
              <a:rPr lang="hr-HR" dirty="0" smtClean="0"/>
              <a:t>1. </a:t>
            </a:r>
            <a:r>
              <a:rPr lang="hr-HR" b="1" dirty="0" smtClean="0"/>
              <a:t>D</a:t>
            </a:r>
            <a:r>
              <a:rPr lang="it-IT" b="1" dirty="0" smtClean="0"/>
              <a:t>efinirati potrebe</a:t>
            </a:r>
          </a:p>
          <a:p>
            <a:pPr eaLnBrk="1" hangingPunct="1">
              <a:buFont typeface="Wingdings" pitchFamily="2" charset="2"/>
              <a:buNone/>
            </a:pPr>
            <a:r>
              <a:rPr lang="hr-HR" dirty="0" smtClean="0"/>
              <a:t>	1.1</a:t>
            </a:r>
            <a:r>
              <a:rPr lang="it-IT" dirty="0" smtClean="0"/>
              <a:t> epidemiološke analize ( pokušati iz</a:t>
            </a:r>
            <a:r>
              <a:rPr lang="hr-HR" dirty="0" smtClean="0"/>
              <a:t>b</a:t>
            </a:r>
            <a:r>
              <a:rPr lang="it-IT" dirty="0" smtClean="0"/>
              <a:t>jeći greške)</a:t>
            </a:r>
          </a:p>
          <a:p>
            <a:pPr eaLnBrk="1" hangingPunct="1">
              <a:buFont typeface="Wingdings" pitchFamily="2" charset="2"/>
              <a:buNone/>
            </a:pPr>
            <a:r>
              <a:rPr lang="hr-HR" dirty="0" smtClean="0"/>
              <a:t>	1.2.</a:t>
            </a:r>
            <a:r>
              <a:rPr lang="it-IT" dirty="0" smtClean="0"/>
              <a:t> dostupn</a:t>
            </a:r>
            <a:r>
              <a:rPr lang="hr-HR" dirty="0" smtClean="0"/>
              <a:t>ost</a:t>
            </a:r>
            <a:r>
              <a:rPr lang="it-IT" dirty="0" smtClean="0"/>
              <a:t>  zdravstveni</a:t>
            </a:r>
            <a:r>
              <a:rPr lang="hr-HR" dirty="0" smtClean="0"/>
              <a:t>h</a:t>
            </a:r>
            <a:r>
              <a:rPr lang="it-IT" dirty="0" smtClean="0"/>
              <a:t> servisa</a:t>
            </a:r>
            <a:endParaRPr lang="hr-HR" dirty="0" smtClean="0"/>
          </a:p>
          <a:p>
            <a:pPr eaLnBrk="1" hangingPunct="1">
              <a:buFont typeface="Wingdings" pitchFamily="2" charset="2"/>
              <a:buNone/>
            </a:pPr>
            <a:r>
              <a:rPr lang="hr-HR" dirty="0" smtClean="0"/>
              <a:t>	1.3. </a:t>
            </a:r>
            <a:r>
              <a:rPr lang="it-IT" dirty="0" smtClean="0"/>
              <a:t>usporedb</a:t>
            </a:r>
            <a:r>
              <a:rPr lang="hr-HR" dirty="0" smtClean="0"/>
              <a:t>a</a:t>
            </a:r>
            <a:r>
              <a:rPr lang="it-IT" dirty="0" smtClean="0"/>
              <a:t> sa sličnima</a:t>
            </a:r>
            <a:endParaRPr lang="hr-HR" dirty="0" smtClean="0"/>
          </a:p>
          <a:p>
            <a:pPr eaLnBrk="1" hangingPunct="1">
              <a:buFont typeface="Wingdings" pitchFamily="2" charset="2"/>
              <a:buNone/>
            </a:pPr>
            <a:endParaRPr lang="it-IT" dirty="0" smtClean="0"/>
          </a:p>
          <a:p>
            <a:pPr>
              <a:buNone/>
            </a:pPr>
            <a:r>
              <a:rPr lang="it-IT" dirty="0" smtClean="0"/>
              <a:t>2. </a:t>
            </a:r>
            <a:r>
              <a:rPr lang="hr-HR" dirty="0" smtClean="0"/>
              <a:t>P</a:t>
            </a:r>
            <a:r>
              <a:rPr lang="it-IT" dirty="0" err="1" smtClean="0"/>
              <a:t>ratiti</a:t>
            </a:r>
            <a:r>
              <a:rPr lang="it-IT" dirty="0" smtClean="0"/>
              <a:t>  </a:t>
            </a:r>
            <a:r>
              <a:rPr lang="hr-HR" b="1" dirty="0" smtClean="0"/>
              <a:t>rezultat </a:t>
            </a:r>
            <a:r>
              <a:rPr lang="hr-HR" b="1" smtClean="0"/>
              <a:t>(outcome)</a:t>
            </a:r>
            <a:r>
              <a:rPr lang="it-IT" smtClean="0"/>
              <a:t> </a:t>
            </a:r>
            <a:r>
              <a:rPr lang="it-IT" dirty="0" smtClean="0"/>
              <a:t>uspostavljenog sustava</a:t>
            </a:r>
            <a:r>
              <a:rPr lang="hr-HR" dirty="0" smtClean="0"/>
              <a:t>: klinička, znanstvena, kontrola sustava</a:t>
            </a:r>
            <a:endParaRPr lang="en-GB" sz="2800" dirty="0" smtClean="0"/>
          </a:p>
          <a:p>
            <a:pPr eaLnBrk="1" hangingPunct="1">
              <a:buFont typeface="Wingdings" pitchFamily="2" charset="2"/>
              <a:buNone/>
            </a:pPr>
            <a:endParaRPr lang="en-GB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b="1" dirty="0" smtClean="0"/>
              <a:t>Redosljed u ispitivanju promjena u palijativnoj skrbi</a:t>
            </a:r>
            <a:endParaRPr lang="en-US" b="1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500034" y="1571612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hr-HR" b="1" dirty="0" smtClean="0"/>
              <a:t>Rezultat (outcome) palijativne skrbi  </a:t>
            </a:r>
            <a:r>
              <a:rPr lang="hr-HR" sz="3100" b="1" dirty="0" smtClean="0"/>
              <a:t>(etika evaluacije)</a:t>
            </a:r>
            <a:endParaRPr lang="en-GB" sz="3100" b="1" dirty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hr-HR" dirty="0" smtClean="0"/>
              <a:t>Promjene koje </a:t>
            </a:r>
            <a:r>
              <a:rPr lang="hr-HR" b="1" dirty="0" smtClean="0"/>
              <a:t>bolesnik</a:t>
            </a:r>
            <a:r>
              <a:rPr lang="hr-HR" dirty="0" smtClean="0"/>
              <a:t> navodi/vrijeme (Patient reported outcome measures PROM). </a:t>
            </a:r>
          </a:p>
          <a:p>
            <a:r>
              <a:rPr lang="hr-HR" dirty="0" smtClean="0"/>
              <a:t>kvaliteta života, </a:t>
            </a:r>
          </a:p>
          <a:p>
            <a:r>
              <a:rPr lang="hr-HR" dirty="0" smtClean="0"/>
              <a:t>bol, simptome;</a:t>
            </a:r>
          </a:p>
          <a:p>
            <a:r>
              <a:rPr lang="hr-HR" dirty="0" smtClean="0"/>
              <a:t>psihička, socijalna, duhovna patnja bolesnika </a:t>
            </a:r>
          </a:p>
          <a:p>
            <a:pPr>
              <a:buNone/>
            </a:pPr>
            <a:r>
              <a:rPr lang="hr-HR" dirty="0" smtClean="0"/>
              <a:t> </a:t>
            </a:r>
          </a:p>
          <a:p>
            <a:pPr>
              <a:buNone/>
            </a:pPr>
            <a:r>
              <a:rPr lang="hr-HR" smtClean="0"/>
              <a:t>Promjene</a:t>
            </a:r>
            <a:r>
              <a:rPr lang="hr-HR" b="1" smtClean="0"/>
              <a:t> </a:t>
            </a:r>
            <a:r>
              <a:rPr lang="hr-HR" smtClean="0"/>
              <a:t>za </a:t>
            </a:r>
            <a:r>
              <a:rPr lang="hr-HR" b="1" smtClean="0"/>
              <a:t>obitelj</a:t>
            </a:r>
            <a:r>
              <a:rPr lang="hr-HR" b="1" dirty="0" smtClean="0"/>
              <a:t>:  </a:t>
            </a:r>
            <a:r>
              <a:rPr lang="hr-HR" dirty="0" smtClean="0"/>
              <a:t>dobrobit, sagorijevanje, žalovanje</a:t>
            </a:r>
          </a:p>
          <a:p>
            <a:pPr>
              <a:buNone/>
            </a:pPr>
            <a:r>
              <a:rPr lang="hr-HR" b="1" dirty="0" smtClean="0"/>
              <a:t>Kvalitet skrbi: </a:t>
            </a:r>
            <a:r>
              <a:rPr lang="hr-HR" dirty="0" smtClean="0"/>
              <a:t>planiranje, kontinuitet, zadovoljstvo pruženom skrbi</a:t>
            </a:r>
          </a:p>
          <a:p>
            <a:pPr>
              <a:buNone/>
            </a:pPr>
            <a:endParaRPr lang="hr-HR" dirty="0" smtClean="0"/>
          </a:p>
          <a:p>
            <a:pPr eaLnBrk="1" hangingPunct="1">
              <a:buFont typeface="Wingdings" pitchFamily="2" charset="2"/>
              <a:buNone/>
            </a:pPr>
            <a:endParaRPr lang="hr-HR" dirty="0" smtClean="0"/>
          </a:p>
          <a:p>
            <a:pPr eaLnBrk="1" hangingPunct="1"/>
            <a:endParaRPr lang="hr-HR" dirty="0" smtClean="0"/>
          </a:p>
          <a:p>
            <a:pPr eaLnBrk="1" hangingPunct="1"/>
            <a:endParaRPr lang="hr-HR" dirty="0" smtClean="0"/>
          </a:p>
          <a:p>
            <a:pPr eaLnBrk="1" hangingPunct="1">
              <a:buFont typeface="Wingdings" pitchFamily="2" charset="2"/>
              <a:buNone/>
            </a:pPr>
            <a:endParaRPr lang="hr-H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11560" y="498376"/>
            <a:ext cx="8015288" cy="9144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hr-HR" sz="3800" b="1"/>
              <a:t>Kakve rezultate očekujemo u PS</a:t>
            </a:r>
            <a:endParaRPr lang="en-GB" sz="3800" b="1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11560" y="2105744"/>
            <a:ext cx="7924800" cy="3915544"/>
          </a:xfrm>
        </p:spPr>
        <p:txBody>
          <a:bodyPr/>
          <a:lstStyle/>
          <a:p>
            <a:pPr eaLnBrk="1" hangingPunct="1"/>
            <a:r>
              <a:rPr lang="hr-HR" dirty="0" smtClean="0"/>
              <a:t>Smanjenje  </a:t>
            </a:r>
            <a:r>
              <a:rPr lang="hr-HR" smtClean="0"/>
              <a:t>simptoma, poboljšanje </a:t>
            </a:r>
            <a:r>
              <a:rPr lang="hr-HR" dirty="0" smtClean="0"/>
              <a:t>duševnog zdravlja bolesnika i njegovatelja</a:t>
            </a:r>
          </a:p>
          <a:p>
            <a:pPr eaLnBrk="1" hangingPunct="1"/>
            <a:r>
              <a:rPr lang="hr-HR" dirty="0" smtClean="0"/>
              <a:t>Kvaliteta života i kvaliteta umiranja</a:t>
            </a:r>
          </a:p>
          <a:p>
            <a:pPr eaLnBrk="1" hangingPunct="1"/>
            <a:r>
              <a:rPr lang="hr-HR" dirty="0" smtClean="0"/>
              <a:t>Otvorena komunikacija prema </a:t>
            </a:r>
            <a:r>
              <a:rPr lang="hr-HR" smtClean="0"/>
              <a:t>želji bolesnika</a:t>
            </a:r>
            <a:endParaRPr lang="hr-HR" dirty="0" smtClean="0"/>
          </a:p>
          <a:p>
            <a:pPr eaLnBrk="1" hangingPunct="1"/>
            <a:r>
              <a:rPr lang="hr-HR" dirty="0" smtClean="0"/>
              <a:t>Željeno mjesto skrbi i smrti bolesnika (kuća/bolnica)</a:t>
            </a:r>
          </a:p>
          <a:p>
            <a:pPr eaLnBrk="1" hangingPunct="1">
              <a:buFont typeface="Wingdings" pitchFamily="2" charset="2"/>
              <a:buNone/>
            </a:pPr>
            <a:endParaRPr lang="en-GB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27584" y="570384"/>
            <a:ext cx="8015288" cy="9144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hr-HR" b="1" smtClean="0"/>
              <a:t>I još...</a:t>
            </a:r>
            <a:endParaRPr lang="en-GB" b="1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23528" y="2032248"/>
            <a:ext cx="8496944" cy="3556992"/>
          </a:xfrm>
        </p:spPr>
        <p:txBody>
          <a:bodyPr/>
          <a:lstStyle/>
          <a:p>
            <a:pPr eaLnBrk="1" hangingPunct="1"/>
            <a:r>
              <a:rPr lang="hr-HR" dirty="0" smtClean="0"/>
              <a:t>Kvalitetno korištenje preostalog vremena života</a:t>
            </a:r>
          </a:p>
          <a:p>
            <a:pPr eaLnBrk="1" hangingPunct="1"/>
            <a:r>
              <a:rPr lang="hr-HR" dirty="0" smtClean="0"/>
              <a:t>Rješavanje duhovnih teškoća</a:t>
            </a:r>
          </a:p>
          <a:p>
            <a:pPr eaLnBrk="1" hangingPunct="1"/>
            <a:r>
              <a:rPr lang="hr-HR" smtClean="0"/>
              <a:t>Sprečavanje </a:t>
            </a:r>
            <a:r>
              <a:rPr lang="hr-HR" dirty="0" smtClean="0"/>
              <a:t>iscrpljenja njegovatelja</a:t>
            </a:r>
          </a:p>
          <a:p>
            <a:pPr eaLnBrk="1" hangingPunct="1"/>
            <a:r>
              <a:rPr lang="hr-HR" smtClean="0"/>
              <a:t>Kvaliteta života </a:t>
            </a:r>
            <a:r>
              <a:rPr lang="hr-HR" dirty="0" smtClean="0"/>
              <a:t>njegovatelja</a:t>
            </a:r>
          </a:p>
          <a:p>
            <a:pPr eaLnBrk="1" hangingPunct="1"/>
            <a:r>
              <a:rPr lang="hr-HR" dirty="0" smtClean="0"/>
              <a:t>Proces žalovanja</a:t>
            </a:r>
          </a:p>
          <a:p>
            <a:pPr eaLnBrk="1" hangingPunct="1"/>
            <a:endParaRPr lang="hr-HR" dirty="0" smtClean="0"/>
          </a:p>
          <a:p>
            <a:pPr eaLnBrk="1" hangingPunct="1">
              <a:buFont typeface="Wingdings" pitchFamily="2" charset="2"/>
              <a:buNone/>
            </a:pPr>
            <a:endParaRPr lang="hr-HR" dirty="0" smtClean="0"/>
          </a:p>
          <a:p>
            <a:pPr eaLnBrk="1" hangingPunct="1"/>
            <a:endParaRPr lang="en-GB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b="1" dirty="0" smtClean="0"/>
              <a:t>Koju “mjeru” upotrijebiti u evaluaciji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Neosporno (validity) ispravno i nepobitno mjeri ono što želimo mjeriti </a:t>
            </a:r>
          </a:p>
          <a:p>
            <a:r>
              <a:rPr lang="hr-HR" dirty="0" smtClean="0"/>
              <a:t>Pouzdanost  (reliability) da u istim okolnostima daje sličan/jednak rezultat</a:t>
            </a:r>
          </a:p>
          <a:p>
            <a:r>
              <a:rPr lang="hr-HR" dirty="0" smtClean="0"/>
              <a:t>Prihvatljiva za upotrebu ( acceptability) dužina </a:t>
            </a:r>
            <a:r>
              <a:rPr lang="hr-HR" smtClean="0"/>
              <a:t>testa, bodovanje </a:t>
            </a:r>
            <a:r>
              <a:rPr lang="hr-HR" dirty="0" smtClean="0"/>
              <a:t>i prikladna za primjenu na različitim mjestima skrbi (appropriateness)</a:t>
            </a:r>
          </a:p>
          <a:p>
            <a:r>
              <a:rPr lang="hr-HR" dirty="0" smtClean="0"/>
              <a:t>Osjetljivost na promjene</a:t>
            </a:r>
          </a:p>
          <a:p>
            <a:pPr>
              <a:buNone/>
            </a:pPr>
            <a:endParaRPr lang="hr-HR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D0E8E8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2199</TotalTime>
  <Words>859</Words>
  <Application>Microsoft Office PowerPoint</Application>
  <PresentationFormat>On-screen Show (4:3)</PresentationFormat>
  <Paragraphs>193</Paragraphs>
  <Slides>25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7" baseType="lpstr">
      <vt:lpstr>Office Theme</vt:lpstr>
      <vt:lpstr>Worksheet</vt:lpstr>
      <vt:lpstr>Slide 1</vt:lpstr>
      <vt:lpstr>Evaluacija u palijativnoj skrbi</vt:lpstr>
      <vt:lpstr>Zašto provoditi ispitivanje? </vt:lpstr>
      <vt:lpstr>Procjena potreba i rezultata</vt:lpstr>
      <vt:lpstr>Redosljed u ispitivanju promjena u palijativnoj skrbi</vt:lpstr>
      <vt:lpstr>Rezultat (outcome) palijativne skrbi  (etika evaluacije)</vt:lpstr>
      <vt:lpstr>Kakve rezultate očekujemo u PS</vt:lpstr>
      <vt:lpstr>I još...</vt:lpstr>
      <vt:lpstr>Koju “mjeru” upotrijebiti u evaluaciji</vt:lpstr>
      <vt:lpstr>Koji test upotrijebiti ?</vt:lpstr>
      <vt:lpstr>Palliative care Outcome Scale (POS) I. Higginson, King’s College London</vt:lpstr>
      <vt:lpstr>Palliative care Outcome Scale (POS) I. Higginson, King’s College London. PRISMA</vt:lpstr>
      <vt:lpstr>Palliative care Outcome Scale (POS) I. Higginson, King’s College London</vt:lpstr>
      <vt:lpstr>Bol i simptomi (pacijent)  zadnja 3 dana</vt:lpstr>
      <vt:lpstr>Psihičko stanje zadnja 3 dana</vt:lpstr>
      <vt:lpstr>Informiranost/ komunikacija zadnja 3 dana</vt:lpstr>
      <vt:lpstr>Kvaliteta  života zadnja  3 dana</vt:lpstr>
      <vt:lpstr>Organizacija servisa  zadnja 3 dana</vt:lpstr>
      <vt:lpstr>Zadnja  3 dana</vt:lpstr>
      <vt:lpstr>Slide 20</vt:lpstr>
      <vt:lpstr>Slide 21</vt:lpstr>
      <vt:lpstr>ECOG performance status  Eastern Cooperative Oncology Group </vt:lpstr>
      <vt:lpstr>Interpretacija rezultata</vt:lpstr>
      <vt:lpstr>Slide 24</vt:lpstr>
      <vt:lpstr>Slide 25</vt:lpstr>
    </vt:vector>
  </TitlesOfParts>
  <Company>Salus Poliklinika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Julijana Franinovic Markovic</dc:creator>
  <cp:lastModifiedBy>Mazohinda</cp:lastModifiedBy>
  <cp:revision>59</cp:revision>
  <dcterms:created xsi:type="dcterms:W3CDTF">2010-01-16T17:44:30Z</dcterms:created>
  <dcterms:modified xsi:type="dcterms:W3CDTF">2013-05-30T15:00:54Z</dcterms:modified>
</cp:coreProperties>
</file>