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  <p:sldId id="260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75" d="100"/>
          <a:sy n="75" d="100"/>
        </p:scale>
        <p:origin x="-142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A35E-B17F-4BE0-9E8D-9B311C6AD390}" type="datetimeFigureOut">
              <a:rPr lang="hr-HR" smtClean="0"/>
              <a:pPr/>
              <a:t>16.5.2013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55C6-5730-4734-BD7E-C61D15E974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83111"/>
            <a:ext cx="7772400" cy="1470025"/>
          </a:xfrm>
        </p:spPr>
        <p:txBody>
          <a:bodyPr>
            <a:noAutofit/>
          </a:bodyPr>
          <a:lstStyle/>
          <a:p>
            <a:r>
              <a:rPr lang="hr-HR" sz="4800" b="1" smtClean="0"/>
              <a:t>Paket </a:t>
            </a:r>
            <a:r>
              <a:rPr lang="hr-HR" sz="4800" b="1" smtClean="0"/>
              <a:t>alata za „ </a:t>
            </a:r>
            <a:r>
              <a:rPr lang="hr-HR" sz="4800" b="1" smtClean="0"/>
              <a:t>Bolnicu </a:t>
            </a:r>
            <a:r>
              <a:rPr lang="hr-HR" sz="4800" b="1" smtClean="0"/>
              <a:t>prijatelja </a:t>
            </a:r>
            <a:r>
              <a:rPr lang="hr-HR" sz="4800" b="1" smtClean="0"/>
              <a:t>palijative</a:t>
            </a:r>
            <a:r>
              <a:rPr lang="hr-HR" sz="4800" b="1" smtClean="0"/>
              <a:t>“</a:t>
            </a:r>
            <a:br>
              <a:rPr lang="hr-HR" sz="4800" b="1" smtClean="0"/>
            </a:br>
            <a:r>
              <a:rPr lang="hr-HR" sz="1600" b="1" smtClean="0"/>
              <a:t> </a:t>
            </a:r>
            <a:r>
              <a:rPr lang="hr-HR" sz="4800" b="1" smtClean="0"/>
              <a:t/>
            </a:r>
            <a:br>
              <a:rPr lang="hr-HR" sz="4800" b="1" smtClean="0"/>
            </a:br>
            <a:r>
              <a:rPr lang="hr-HR" sz="3200" b="1" smtClean="0"/>
              <a:t>Dokumenti</a:t>
            </a:r>
            <a:r>
              <a:rPr lang="hr-HR" sz="3200" b="1" smtClean="0"/>
              <a:t>, procedure i alati za </a:t>
            </a:r>
            <a:r>
              <a:rPr lang="hr-HR" sz="3200" b="1" smtClean="0"/>
              <a:t>upravljanje</a:t>
            </a:r>
            <a:br>
              <a:rPr lang="hr-HR" sz="3200" b="1" smtClean="0"/>
            </a:br>
            <a:r>
              <a:rPr lang="hr-HR" sz="3200" b="1" smtClean="0"/>
              <a:t> </a:t>
            </a:r>
            <a:r>
              <a:rPr lang="hr-HR" sz="3200" b="1" smtClean="0"/>
              <a:t>u palijativnoj </a:t>
            </a:r>
            <a:r>
              <a:rPr lang="hr-HR" sz="3200" b="1" smtClean="0"/>
              <a:t>skrbi</a:t>
            </a:r>
            <a:r>
              <a:rPr lang="hr-HR" sz="4800" b="1" i="1" smtClean="0"/>
              <a:t/>
            </a:r>
            <a:br>
              <a:rPr lang="hr-HR" sz="4800" b="1" i="1" smtClean="0"/>
            </a:br>
            <a:endParaRPr lang="hr-HR" sz="4800" b="1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838944"/>
          </a:xfrm>
        </p:spPr>
        <p:txBody>
          <a:bodyPr>
            <a:normAutofit/>
          </a:bodyPr>
          <a:lstStyle/>
          <a:p>
            <a:r>
              <a:rPr lang="hr-HR" sz="2800" b="1" i="1" smtClean="0">
                <a:solidFill>
                  <a:schemeClr val="tx1"/>
                </a:solidFill>
              </a:rPr>
              <a:t>Prof</a:t>
            </a:r>
            <a:r>
              <a:rPr lang="hr-HR" sz="2800" b="1" i="1" smtClean="0">
                <a:solidFill>
                  <a:schemeClr val="tx1"/>
                </a:solidFill>
              </a:rPr>
              <a:t>. dr. sc. Karmen Lončarek</a:t>
            </a:r>
            <a:endParaRPr lang="hr-HR" sz="2800" b="1" i="1">
              <a:solidFill>
                <a:schemeClr val="tx1"/>
              </a:solidFill>
            </a:endParaRPr>
          </a:p>
        </p:txBody>
      </p:sp>
      <p:pic>
        <p:nvPicPr>
          <p:cNvPr id="1026" name="Picture 2" descr="C:\Users\Mazohinda\Google Drive\Nacionalna palijativa\Edukacija\Logo Acine palija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289" y="404664"/>
            <a:ext cx="4283943" cy="1320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mtClean="0"/>
              <a:t>Označite u ček-listi sve elemente koji već postoje u bolnici. </a:t>
            </a:r>
          </a:p>
          <a:p>
            <a:pPr>
              <a:buNone/>
            </a:pPr>
            <a:r>
              <a:rPr lang="pl-PL" smtClean="0"/>
              <a:t>Preostale elemente koji još ne postoje označite s 1, 2 ili 3:</a:t>
            </a:r>
          </a:p>
          <a:p>
            <a:pPr>
              <a:buNone/>
            </a:pPr>
            <a:endParaRPr lang="hr-HR" sz="1400" smtClean="0"/>
          </a:p>
          <a:p>
            <a:r>
              <a:rPr lang="pl-PL" b="1" smtClean="0"/>
              <a:t> 1 - Osnovna faza:</a:t>
            </a:r>
            <a:r>
              <a:rPr lang="pl-PL" smtClean="0"/>
              <a:t> </a:t>
            </a:r>
            <a:r>
              <a:rPr lang="it-IT" smtClean="0"/>
              <a:t>elementi koj</a:t>
            </a:r>
            <a:r>
              <a:rPr lang="hr-HR" smtClean="0"/>
              <a:t>e </a:t>
            </a:r>
            <a:r>
              <a:rPr lang="pl-PL" smtClean="0"/>
              <a:t>je moguće osigurati postojećim resursima i u kratkom roku</a:t>
            </a:r>
            <a:endParaRPr lang="hr-HR" smtClean="0"/>
          </a:p>
          <a:p>
            <a:r>
              <a:rPr lang="pl-PL" smtClean="0"/>
              <a:t> </a:t>
            </a:r>
            <a:r>
              <a:rPr lang="it-IT" b="1" smtClean="0"/>
              <a:t>2 – Faza proširivanja: </a:t>
            </a:r>
            <a:r>
              <a:rPr lang="it-IT" smtClean="0"/>
              <a:t>promjene koje je moguće provesti preraspodjelom resursa ili realistički projiciranim porastom, u srednjoročnom periodu.</a:t>
            </a:r>
            <a:endParaRPr lang="hr-HR" smtClean="0"/>
          </a:p>
          <a:p>
            <a:r>
              <a:rPr lang="it-IT" smtClean="0"/>
              <a:t> </a:t>
            </a:r>
            <a:r>
              <a:rPr lang="pl-PL" b="1" smtClean="0"/>
              <a:t>3 – Faza dovršavanja:</a:t>
            </a:r>
            <a:r>
              <a:rPr lang="pl-PL" smtClean="0"/>
              <a:t> To su poželjne promjene koje su izvan dosega postojećih resursa. Planiraju se dugoročno.</a:t>
            </a:r>
            <a:endParaRPr lang="hr-HR" smtClean="0"/>
          </a:p>
          <a:p>
            <a:pPr>
              <a:buNone/>
            </a:pPr>
            <a:r>
              <a:rPr lang="pl-PL" smtClean="0"/>
              <a:t>Ponovnim ispunjavanjem ček-liste u razmacima od nekoliko mjeseci možete pratiti dinamiku razvoja svoje palijativne službe.</a:t>
            </a:r>
            <a:endParaRPr lang="hr-HR" smtClean="0"/>
          </a:p>
          <a:p>
            <a:endParaRPr lang="hr-HR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smtClean="0"/>
              <a:t>Ček-lista za palijativu u stacionarnim ustanovama</a:t>
            </a:r>
            <a:r>
              <a:rPr lang="hr-HR" smtClean="0"/>
              <a:t/>
            </a:r>
            <a:br>
              <a:rPr lang="hr-HR" smtClean="0"/>
            </a:br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260648"/>
          <a:ext cx="8856985" cy="6163541"/>
        </p:xfrm>
        <a:graphic>
          <a:graphicData uri="http://schemas.openxmlformats.org/drawingml/2006/table">
            <a:tbl>
              <a:tblPr/>
              <a:tblGrid>
                <a:gridCol w="7127661"/>
                <a:gridCol w="455491"/>
                <a:gridCol w="424611"/>
                <a:gridCol w="424611"/>
                <a:gridCol w="424611"/>
              </a:tblGrid>
              <a:tr h="444817">
                <a:tc gridSpan="5"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hr-HR" sz="3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Procesi</a:t>
                      </a:r>
                      <a:endParaRPr lang="hr-H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6936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Uspostavljena je „brza traka“ za obradu palijativnih pacijenata.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6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Postoji datirana i potpisana procedura o obavještavanju obitelji o smrti pacijenta.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048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 roku od 24 sata (odnosno jednog radnog dana) nakon smrti pacijenta, o smrtnom se slučaju obaviještavaju njegov/njezin obiteljski liječnik i patronažna služba.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4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Bolničke procedure nakon smrti pacijenta organizirane su tako da obitelj ne mora obići više od jednog punkta/šaltera.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4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Osoblje koje radi s palijativnim pacijentima ima podršku bolničkog tima 24/7  telefonom za pomoć pri palijativnoj skrbi.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4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Sestre koje rade s palijativnim pacijentima imaju brz i lagan pristup liječniku s edukacijom iz palijativne skrbi, 24/7.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6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Terminalni pacijenti ne dobivaju infuziju venski, već supkutano infuzomatom.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4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Saopćavanje loše vijesti evidentira se u bolničkoj medicinskoj dokumentaciji, te se o tome informira obiteljskog liječnika (npr. bilješkom u otpusnom pismu)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4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Postoji formalna procedura komunikacije s lokalnom posudionicom pomagala za nepokretne</a:t>
                      </a:r>
                      <a:endParaRPr lang="hr-H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r-HR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Upute za upotrebu miš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460432" cy="690935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lue-tool-bo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7846" y="188640"/>
            <a:ext cx="9202682" cy="63367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olbox 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4624"/>
            <a:ext cx="7056784" cy="7056784"/>
          </a:xfr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691680" y="6741368"/>
            <a:ext cx="39604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923928" y="6597352"/>
            <a:ext cx="24482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FF6600"/>
                </a:solidFill>
              </a:rPr>
              <a:t>P</a:t>
            </a:r>
            <a:r>
              <a:rPr lang="en-GB" b="1"/>
              <a:t>aket “Bolnica prijatelj palijative</a:t>
            </a:r>
            <a:r>
              <a:rPr lang="en-GB" b="1" smtClean="0"/>
              <a:t>”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smtClean="0"/>
              <a:t>K</a:t>
            </a:r>
            <a:r>
              <a:rPr lang="en-GB" b="1" smtClean="0"/>
              <a:t>utija </a:t>
            </a:r>
            <a:r>
              <a:rPr lang="hr-HR" b="1" smtClean="0"/>
              <a:t>menadžerskih </a:t>
            </a:r>
            <a:r>
              <a:rPr lang="en-GB" b="1" smtClean="0"/>
              <a:t>alata za uspostavljanje</a:t>
            </a:r>
            <a:r>
              <a:rPr lang="hr-HR" b="1" smtClean="0"/>
              <a:t> </a:t>
            </a:r>
            <a:r>
              <a:rPr lang="en-GB" b="1" smtClean="0"/>
              <a:t>palijativne službe u bolnici</a:t>
            </a:r>
            <a:r>
              <a:rPr lang="hr-HR" b="1" smtClean="0"/>
              <a:t>:</a:t>
            </a:r>
          </a:p>
          <a:p>
            <a:r>
              <a:rPr lang="hr-HR" smtClean="0"/>
              <a:t>O</a:t>
            </a:r>
            <a:r>
              <a:rPr lang="en-GB" smtClean="0"/>
              <a:t>brasci za sveobuhvatnu procjenu i praćenje potreba palijativnog pacijenta (1</a:t>
            </a:r>
            <a:r>
              <a:rPr lang="hr-HR" smtClean="0"/>
              <a:t>2</a:t>
            </a:r>
            <a:r>
              <a:rPr lang="en-GB" smtClean="0"/>
              <a:t> kom.)</a:t>
            </a:r>
            <a:endParaRPr lang="hr-HR" smtClean="0"/>
          </a:p>
          <a:p>
            <a:r>
              <a:rPr lang="hr-HR"/>
              <a:t>K</a:t>
            </a:r>
            <a:r>
              <a:rPr lang="en-GB" smtClean="0"/>
              <a:t>liničke smjernice (</a:t>
            </a:r>
            <a:r>
              <a:rPr lang="hr-HR" smtClean="0"/>
              <a:t>9</a:t>
            </a:r>
            <a:r>
              <a:rPr lang="en-GB" smtClean="0"/>
              <a:t> kom.)</a:t>
            </a:r>
            <a:endParaRPr lang="hr-HR" smtClean="0"/>
          </a:p>
          <a:p>
            <a:r>
              <a:rPr lang="hr-HR"/>
              <a:t>E</a:t>
            </a:r>
            <a:r>
              <a:rPr lang="en-GB" smtClean="0"/>
              <a:t>dukativni materijali za pacijente i obitelji (</a:t>
            </a:r>
            <a:r>
              <a:rPr lang="hr-HR" smtClean="0"/>
              <a:t>5</a:t>
            </a:r>
            <a:r>
              <a:rPr lang="en-GB" smtClean="0"/>
              <a:t> kom.)</a:t>
            </a:r>
            <a:endParaRPr lang="hr-HR" smtClean="0"/>
          </a:p>
          <a:p>
            <a:r>
              <a:rPr lang="hr-HR" smtClean="0"/>
              <a:t>Ček-liste, popisi, norme i standardi (8 kom.)</a:t>
            </a:r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smtClean="0">
                <a:solidFill>
                  <a:srgbClr val="FF6600"/>
                </a:solidFill>
              </a:rPr>
              <a:t>Č</a:t>
            </a:r>
            <a:r>
              <a:rPr lang="hr-HR" b="1" smtClean="0"/>
              <a:t>ek-liste, popisi, norme i standardi</a:t>
            </a:r>
            <a:endParaRPr lang="hr-H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mtClean="0"/>
              <a:t>1-Paket za bolničku palijativu - upute za upotrebu.doc </a:t>
            </a:r>
          </a:p>
          <a:p>
            <a:r>
              <a:rPr lang="pl-PL" smtClean="0"/>
              <a:t>2-Ček-lista </a:t>
            </a:r>
            <a:r>
              <a:rPr lang="pl-PL"/>
              <a:t>za palijativu u stacionarnim </a:t>
            </a:r>
            <a:r>
              <a:rPr lang="pl-PL" smtClean="0"/>
              <a:t>ustanovama.doc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Hodogram za dopunu bolničke djelatnosti za palijativu.pdf</a:t>
            </a:r>
            <a:endParaRPr lang="hr-HR" sz="3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Njemačke preporuke za kriterije kvalitete za stacionarne hospicije.pdf</a:t>
            </a:r>
            <a:endParaRPr lang="hr-HR"/>
          </a:p>
          <a:p>
            <a:r>
              <a:rPr lang="pl-PL"/>
              <a:t>Bijela knjiga o standardima i normativima za hospicijsku i palijativnu skrb u </a:t>
            </a:r>
            <a:r>
              <a:rPr lang="pl-PL" smtClean="0"/>
              <a:t>Europi.pdf</a:t>
            </a:r>
          </a:p>
          <a:p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Popis opreme za kabinet vještina.docx</a:t>
            </a:r>
            <a:endParaRPr lang="hr-HR" sz="3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Popis pomagala za posudionicu.docx</a:t>
            </a:r>
            <a:endParaRPr lang="hr-HR" sz="3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Popis usluga u palijativnoj skrbi.doc </a:t>
            </a:r>
            <a:endParaRPr lang="hr-HR" sz="3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r-HR"/>
          </a:p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smtClean="0">
                <a:solidFill>
                  <a:srgbClr val="FF6600"/>
                </a:solidFill>
              </a:rPr>
              <a:t>O</a:t>
            </a:r>
            <a:r>
              <a:rPr lang="en-GB" b="1" smtClean="0"/>
              <a:t>brasci za procjenu i praćenje palijativnog pacijenta</a:t>
            </a:r>
            <a:endParaRPr lang="hr-H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Alati za procjenu u palijativnoj skrbi.doc</a:t>
            </a:r>
            <a:endParaRPr lang="hr-HR"/>
          </a:p>
          <a:p>
            <a:r>
              <a:rPr lang="pl-PL"/>
              <a:t>Obrazac - Lista praćenja palijativnog pacijenta.xlsx</a:t>
            </a:r>
            <a:endParaRPr lang="hr-HR"/>
          </a:p>
          <a:p>
            <a:r>
              <a:rPr lang="pl-PL"/>
              <a:t>Obrazac - Liverpulski klinički put za skrb o umirućemu.doc</a:t>
            </a:r>
            <a:endParaRPr lang="hr-HR"/>
          </a:p>
          <a:p>
            <a:r>
              <a:rPr lang="pl-PL" b="1"/>
              <a:t>Obrazac - Otpusno pismo za palijativnu skrb.docx</a:t>
            </a:r>
            <a:endParaRPr lang="hr-HR" b="1"/>
          </a:p>
          <a:p>
            <a:r>
              <a:rPr lang="pl-PL"/>
              <a:t>Obrazac - Pismena suglasnost pacijenta za izvodjenje palijativne skrbi.doc</a:t>
            </a:r>
            <a:endParaRPr lang="hr-HR"/>
          </a:p>
          <a:p>
            <a:r>
              <a:rPr lang="pl-PL"/>
              <a:t>Obrazac bilježaka o razgovorima u vezi palijative.doc</a:t>
            </a:r>
            <a:endParaRPr lang="hr-HR"/>
          </a:p>
          <a:p>
            <a:r>
              <a:rPr lang="pl-PL"/>
              <a:t>Obrazac o duhovnim potrebama.doc</a:t>
            </a:r>
            <a:endParaRPr lang="hr-HR"/>
          </a:p>
          <a:p>
            <a:r>
              <a:rPr lang="pl-PL"/>
              <a:t>Obrazac probira za palijativnu skrb.doc</a:t>
            </a:r>
            <a:endParaRPr lang="hr-HR"/>
          </a:p>
          <a:p>
            <a:r>
              <a:rPr lang="pl-PL"/>
              <a:t>Obrazac za obiteljski sastanak.doc</a:t>
            </a:r>
            <a:endParaRPr lang="hr-HR"/>
          </a:p>
          <a:p>
            <a:r>
              <a:rPr lang="pl-PL"/>
              <a:t>Obrazac za procjenu psihosocijalne patnje.doc</a:t>
            </a:r>
            <a:endParaRPr lang="hr-HR"/>
          </a:p>
          <a:p>
            <a:r>
              <a:rPr lang="pl-PL"/>
              <a:t>Obrazac za psihosocijalnu obradu obitelji.doc</a:t>
            </a:r>
            <a:endParaRPr lang="hr-HR"/>
          </a:p>
          <a:p>
            <a:r>
              <a:rPr lang="pl-PL"/>
              <a:t>Obrazac za registraciju palijativnog pacijenta.doc</a:t>
            </a:r>
            <a:endParaRPr lang="hr-HR"/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smtClean="0">
                <a:solidFill>
                  <a:srgbClr val="FF6600"/>
                </a:solidFill>
              </a:rPr>
              <a:t>K</a:t>
            </a:r>
            <a:r>
              <a:rPr lang="en-GB" b="1" smtClean="0"/>
              <a:t>liničke smjernice</a:t>
            </a:r>
            <a:endParaRPr lang="hr-H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/>
              <a:t>Klinička smjernica - </a:t>
            </a:r>
            <a:r>
              <a:rPr lang="it-IT" smtClean="0"/>
              <a:t>analgezija_palijativa-algoritam1.pdf</a:t>
            </a:r>
            <a:endParaRPr lang="hr-HR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Analgetici i koanalgetici u palijativnom liječenju boli.pdf</a:t>
            </a:r>
            <a:endParaRPr lang="hr-HR"/>
          </a:p>
          <a:p>
            <a:r>
              <a:rPr lang="it-IT"/>
              <a:t>Klinička smjernica - </a:t>
            </a:r>
            <a:r>
              <a:rPr lang="it-IT" b="1"/>
              <a:t>Kako saopćiti lošu vijest</a:t>
            </a:r>
            <a:r>
              <a:rPr lang="it-IT"/>
              <a:t>.docx</a:t>
            </a:r>
            <a:endParaRPr lang="hr-HR"/>
          </a:p>
          <a:p>
            <a:r>
              <a:rPr lang="it-IT"/>
              <a:t>Klinička smjernica EFNS-a za liječenje neuropatske boli.pdf</a:t>
            </a:r>
            <a:endParaRPr lang="hr-HR"/>
          </a:p>
          <a:p>
            <a:r>
              <a:rPr lang="it-IT"/>
              <a:t>Klinička smjernica za liječenje karcinomske boli odraslih.pdf</a:t>
            </a:r>
            <a:endParaRPr lang="hr-HR"/>
          </a:p>
          <a:p>
            <a:r>
              <a:rPr lang="it-IT" b="1"/>
              <a:t>Klinička smjernica za uzaludne postupke </a:t>
            </a:r>
            <a:r>
              <a:rPr lang="it-IT"/>
              <a:t>v1.doc</a:t>
            </a:r>
            <a:endParaRPr lang="hr-HR"/>
          </a:p>
          <a:p>
            <a:r>
              <a:rPr lang="pl-PL"/>
              <a:t>Klinička smjernica za supkutanu infuziju - NHS 2010.doc</a:t>
            </a:r>
            <a:endParaRPr lang="hr-HR"/>
          </a:p>
          <a:p>
            <a:r>
              <a:rPr lang="pl-PL"/>
              <a:t>Klinička smjernica za uključivanje pacijenta u palijativnu </a:t>
            </a:r>
            <a:r>
              <a:rPr lang="pl-PL" smtClean="0"/>
              <a:t>skrb.doc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KB Dubrava - Savjetovalište za prehranu.pdf</a:t>
            </a:r>
            <a:endParaRPr lang="hr-HR" sz="3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mtClean="0"/>
          </a:p>
          <a:p>
            <a:endParaRPr lang="hr-HR"/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smtClean="0">
                <a:solidFill>
                  <a:srgbClr val="FF6600"/>
                </a:solidFill>
              </a:rPr>
              <a:t>E</a:t>
            </a:r>
            <a:r>
              <a:rPr lang="en-GB" b="1" smtClean="0"/>
              <a:t>dukativni materijali</a:t>
            </a:r>
            <a:endParaRPr lang="hr-H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Letak za obitelj - Posljednji dani.doc</a:t>
            </a:r>
            <a:endParaRPr lang="hr-HR"/>
          </a:p>
          <a:p>
            <a:r>
              <a:rPr lang="pl-PL"/>
              <a:t>Letak za obitelj - Vrijeme tugovanja.doc</a:t>
            </a:r>
            <a:endParaRPr lang="hr-HR"/>
          </a:p>
          <a:p>
            <a:r>
              <a:rPr lang="pl-PL"/>
              <a:t>Letak za pacijente i obitelj - Centralni venski kateter - Ri.pdf</a:t>
            </a:r>
            <a:endParaRPr lang="hr-HR"/>
          </a:p>
          <a:p>
            <a:r>
              <a:rPr lang="pl-PL"/>
              <a:t>Letak za pacijente i obitelj - Perkutana endoskopska </a:t>
            </a:r>
            <a:r>
              <a:rPr lang="pl-PL" smtClean="0"/>
              <a:t>gastrostoma.doc</a:t>
            </a:r>
          </a:p>
          <a:p>
            <a:r>
              <a:rPr lang="pl-PL"/>
              <a:t>Diego Brumini </a:t>
            </a:r>
            <a:r>
              <a:rPr lang="pl-PL" smtClean="0"/>
              <a:t>– Palijativna skrb u kućnim uvjetima.pdf</a:t>
            </a:r>
            <a:endParaRPr lang="hr-HR"/>
          </a:p>
          <a:p>
            <a:endParaRPr lang="hr-HR"/>
          </a:p>
          <a:p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7786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smtClean="0"/>
              <a:t>Ček-lista za palijativu u stacionarnim ustanovama</a:t>
            </a:r>
            <a:r>
              <a:rPr lang="hr-HR" smtClean="0"/>
              <a:t/>
            </a:r>
            <a:br>
              <a:rPr lang="hr-HR" smtClean="0"/>
            </a:b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104256"/>
            <a:ext cx="8229600" cy="4205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smtClean="0"/>
              <a:t>Snimanje </a:t>
            </a:r>
            <a:r>
              <a:rPr lang="pl-PL"/>
              <a:t>postojećeg stanja palijative u </a:t>
            </a:r>
            <a:r>
              <a:rPr lang="pl-PL" smtClean="0"/>
              <a:t>bolnici</a:t>
            </a:r>
          </a:p>
          <a:p>
            <a:pPr marL="504000"/>
            <a:r>
              <a:rPr lang="pl-PL" smtClean="0"/>
              <a:t>kadrovski kapaciteti</a:t>
            </a:r>
          </a:p>
          <a:p>
            <a:pPr marL="504000"/>
            <a:r>
              <a:rPr lang="pl-PL" smtClean="0"/>
              <a:t>tehnički kapaciteti</a:t>
            </a:r>
          </a:p>
          <a:p>
            <a:pPr marL="504000"/>
            <a:r>
              <a:rPr lang="pl-PL" smtClean="0"/>
              <a:t>organizacijski kapaciteti</a:t>
            </a:r>
          </a:p>
          <a:p>
            <a:pPr>
              <a:buNone/>
            </a:pPr>
            <a:endParaRPr lang="pl-PL" sz="1400" b="1" smtClean="0"/>
          </a:p>
          <a:p>
            <a:pPr>
              <a:buNone/>
            </a:pPr>
            <a:r>
              <a:rPr lang="pl-PL" b="1" smtClean="0"/>
              <a:t>Planiranje </a:t>
            </a:r>
            <a:r>
              <a:rPr lang="pl-PL" smtClean="0"/>
              <a:t>razvoja </a:t>
            </a:r>
            <a:r>
              <a:rPr lang="pl-PL"/>
              <a:t>u tri </a:t>
            </a:r>
            <a:r>
              <a:rPr lang="pl-PL" smtClean="0"/>
              <a:t>faze</a:t>
            </a:r>
          </a:p>
          <a:p>
            <a:pPr>
              <a:buNone/>
            </a:pPr>
            <a:endParaRPr lang="pl-PL" sz="1400" b="1" smtClean="0"/>
          </a:p>
          <a:p>
            <a:pPr>
              <a:buNone/>
            </a:pPr>
            <a:r>
              <a:rPr lang="pl-PL" b="1" smtClean="0"/>
              <a:t>Praćenje </a:t>
            </a:r>
            <a:r>
              <a:rPr lang="pl-PL" smtClean="0"/>
              <a:t>dinamike razvoja</a:t>
            </a:r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572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Paket alata za „ Bolnicu prijatelja palijative“   Dokumenti, procedure i alati za upravljanje  u palijativnoj skrbi </vt:lpstr>
      <vt:lpstr>Slide 2</vt:lpstr>
      <vt:lpstr>Slide 3</vt:lpstr>
      <vt:lpstr>Paket “Bolnica prijatelj palijative”</vt:lpstr>
      <vt:lpstr>Ček-liste, popisi, norme i standardi</vt:lpstr>
      <vt:lpstr>Obrasci za procjenu i praćenje palijativnog pacijenta</vt:lpstr>
      <vt:lpstr>Kliničke smjernice</vt:lpstr>
      <vt:lpstr>Edukativni materijali</vt:lpstr>
      <vt:lpstr>Ček-lista za palijativu u stacionarnim ustanovama </vt:lpstr>
      <vt:lpstr>Ček-lista za palijativu u stacionarnim ustanovama </vt:lpstr>
      <vt:lpstr>Slide 11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Dokumenti, procedure i alati za upravljanje u palijativnoj  skrbi</dc:title>
  <dc:creator>Mazohinda</dc:creator>
  <cp:lastModifiedBy>Mazohinda</cp:lastModifiedBy>
  <cp:revision>20</cp:revision>
  <dcterms:created xsi:type="dcterms:W3CDTF">2013-03-07T22:07:12Z</dcterms:created>
  <dcterms:modified xsi:type="dcterms:W3CDTF">2013-05-16T21:41:17Z</dcterms:modified>
</cp:coreProperties>
</file>