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1" r:id="rId3"/>
    <p:sldId id="257" r:id="rId4"/>
    <p:sldId id="258" r:id="rId5"/>
    <p:sldId id="259" r:id="rId6"/>
    <p:sldId id="270" r:id="rId7"/>
    <p:sldId id="260" r:id="rId8"/>
    <p:sldId id="27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2" r:id="rId17"/>
    <p:sldId id="269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9" autoAdjust="0"/>
    <p:restoredTop sz="86467" autoAdjust="0"/>
  </p:normalViewPr>
  <p:slideViewPr>
    <p:cSldViewPr>
      <p:cViewPr varScale="1">
        <p:scale>
          <a:sx n="80" d="100"/>
          <a:sy n="80" d="100"/>
        </p:scale>
        <p:origin x="-10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2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AD62C3-D135-4191-9EB3-E669FA12DB7E}" type="datetimeFigureOut">
              <a:rPr lang="hr-HR" smtClean="0"/>
              <a:pPr/>
              <a:t>30.5.2013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596C6-2FEC-4AFA-A62A-DEBC5C8C68DF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05CA86-375C-4261-8D05-4C999BB36F9E}" type="slidenum">
              <a:rPr lang="hr-HR" smtClean="0"/>
              <a:pPr/>
              <a:t>13</a:t>
            </a:fld>
            <a:endParaRPr lang="hr-H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517A0E-2162-4943-BC63-B0BEFFD4ED57}" type="slidenum">
              <a:rPr lang="hr-HR" smtClean="0"/>
              <a:pPr/>
              <a:t>14</a:t>
            </a:fld>
            <a:endParaRPr lang="hr-H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2863C2-CFBB-4E1E-B954-1E6CD5DC125D}" type="slidenum">
              <a:rPr lang="hr-HR" smtClean="0"/>
              <a:pPr/>
              <a:t>15</a:t>
            </a:fld>
            <a:endParaRPr lang="hr-H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63C5C6-AF74-496B-AAA0-53024ADA1642}" type="slidenum">
              <a:rPr lang="hr-HR" smtClean="0"/>
              <a:pPr/>
              <a:t>17</a:t>
            </a:fld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4B36-1F8D-44DD-A3C0-A9A3B7014321}" type="datetimeFigureOut">
              <a:rPr lang="hr-HR" smtClean="0"/>
              <a:pPr/>
              <a:t>30.5.2013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02FE-6E73-4416-892B-18BB94D6F5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4B36-1F8D-44DD-A3C0-A9A3B7014321}" type="datetimeFigureOut">
              <a:rPr lang="hr-HR" smtClean="0"/>
              <a:pPr/>
              <a:t>30.5.2013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02FE-6E73-4416-892B-18BB94D6F5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4B36-1F8D-44DD-A3C0-A9A3B7014321}" type="datetimeFigureOut">
              <a:rPr lang="hr-HR" smtClean="0"/>
              <a:pPr/>
              <a:t>30.5.2013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02FE-6E73-4416-892B-18BB94D6F5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4B36-1F8D-44DD-A3C0-A9A3B7014321}" type="datetimeFigureOut">
              <a:rPr lang="hr-HR" smtClean="0"/>
              <a:pPr/>
              <a:t>30.5.2013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02FE-6E73-4416-892B-18BB94D6F5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4B36-1F8D-44DD-A3C0-A9A3B7014321}" type="datetimeFigureOut">
              <a:rPr lang="hr-HR" smtClean="0"/>
              <a:pPr/>
              <a:t>30.5.2013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02FE-6E73-4416-892B-18BB94D6F5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4B36-1F8D-44DD-A3C0-A9A3B7014321}" type="datetimeFigureOut">
              <a:rPr lang="hr-HR" smtClean="0"/>
              <a:pPr/>
              <a:t>30.5.2013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02FE-6E73-4416-892B-18BB94D6F5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4B36-1F8D-44DD-A3C0-A9A3B7014321}" type="datetimeFigureOut">
              <a:rPr lang="hr-HR" smtClean="0"/>
              <a:pPr/>
              <a:t>30.5.2013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02FE-6E73-4416-892B-18BB94D6F5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4B36-1F8D-44DD-A3C0-A9A3B7014321}" type="datetimeFigureOut">
              <a:rPr lang="hr-HR" smtClean="0"/>
              <a:pPr/>
              <a:t>30.5.2013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02FE-6E73-4416-892B-18BB94D6F5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4B36-1F8D-44DD-A3C0-A9A3B7014321}" type="datetimeFigureOut">
              <a:rPr lang="hr-HR" smtClean="0"/>
              <a:pPr/>
              <a:t>30.5.2013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02FE-6E73-4416-892B-18BB94D6F5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4B36-1F8D-44DD-A3C0-A9A3B7014321}" type="datetimeFigureOut">
              <a:rPr lang="hr-HR" smtClean="0"/>
              <a:pPr/>
              <a:t>30.5.2013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02FE-6E73-4416-892B-18BB94D6F5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4B36-1F8D-44DD-A3C0-A9A3B7014321}" type="datetimeFigureOut">
              <a:rPr lang="hr-HR" smtClean="0"/>
              <a:pPr/>
              <a:t>30.5.2013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02FE-6E73-4416-892B-18BB94D6F54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C4B36-1F8D-44DD-A3C0-A9A3B7014321}" type="datetimeFigureOut">
              <a:rPr lang="hr-HR" smtClean="0"/>
              <a:pPr/>
              <a:t>30.5.2013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002FE-6E73-4416-892B-18BB94D6F54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Bioetički i zakonodavni aspekti </a:t>
            </a:r>
          </a:p>
        </p:txBody>
      </p:sp>
      <p:pic>
        <p:nvPicPr>
          <p:cNvPr id="6" name="Picture 2" descr="C:\Users\Mazohinda\Google Drive\Nacionalna palijativa\Edukacija\Logo Acine palijati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6289" y="812743"/>
            <a:ext cx="4283943" cy="13201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79388" y="228600"/>
            <a:ext cx="8736012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hr-HR" sz="4400" b="1" kern="0" dirty="0">
                <a:latin typeface="+mj-lt"/>
                <a:ea typeface="+mj-ea"/>
                <a:cs typeface="+mj-cs"/>
              </a:rPr>
              <a:t>Planiranje</a:t>
            </a:r>
            <a:endParaRPr lang="en-US" sz="4400" b="1" kern="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288" y="1700213"/>
            <a:ext cx="8174037" cy="327501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q"/>
              <a:defRPr/>
            </a:pPr>
            <a:r>
              <a:rPr lang="hr-HR" sz="3200" b="0" kern="0" dirty="0">
                <a:latin typeface="+mn-lt"/>
              </a:rPr>
              <a:t>Utvrđivanje pravnog zastupnika</a:t>
            </a:r>
            <a:endParaRPr lang="en-US" sz="3200" b="0" kern="0" dirty="0">
              <a:latin typeface="+mn-lt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q"/>
              <a:defRPr/>
            </a:pPr>
            <a:r>
              <a:rPr lang="hr-HR" sz="3200" b="0" kern="0" dirty="0">
                <a:latin typeface="+mn-lt"/>
              </a:rPr>
              <a:t>Ciljevi liječenja</a:t>
            </a:r>
            <a:endParaRPr lang="en-US" sz="3200" b="0" kern="0" dirty="0">
              <a:latin typeface="+mn-lt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q"/>
              <a:defRPr/>
            </a:pPr>
            <a:r>
              <a:rPr lang="hr-HR" sz="3200" b="0" kern="0" dirty="0">
                <a:latin typeface="+mn-lt"/>
              </a:rPr>
              <a:t>Mjere reanimacije</a:t>
            </a:r>
            <a:endParaRPr lang="en-US" sz="3200" b="0" kern="0" dirty="0">
              <a:latin typeface="+mn-lt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q"/>
              <a:defRPr/>
            </a:pPr>
            <a:r>
              <a:rPr lang="hr-HR" sz="3200" b="0" kern="0" dirty="0">
                <a:latin typeface="+mn-lt"/>
              </a:rPr>
              <a:t>Hranjenje na tubus</a:t>
            </a:r>
            <a:endParaRPr lang="en-US" sz="3200" b="0" kern="0" dirty="0">
              <a:latin typeface="+mn-lt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q"/>
              <a:defRPr/>
            </a:pPr>
            <a:r>
              <a:rPr lang="en-US" sz="3200" b="0" kern="0" dirty="0">
                <a:latin typeface="+mn-lt"/>
              </a:rPr>
              <a:t>Me</a:t>
            </a:r>
            <a:r>
              <a:rPr lang="hr-HR" sz="3200" b="0" kern="0" dirty="0">
                <a:latin typeface="+mn-lt"/>
              </a:rPr>
              <a:t>hanička ventilacija</a:t>
            </a:r>
            <a:endParaRPr lang="en-US" sz="3200" b="0" kern="0" dirty="0">
              <a:latin typeface="+mn-lt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q"/>
              <a:defRPr/>
            </a:pPr>
            <a:r>
              <a:rPr lang="en-US" sz="3200" b="0" kern="0" dirty="0">
                <a:latin typeface="+mn-lt"/>
              </a:rPr>
              <a:t>Di</a:t>
            </a:r>
            <a:r>
              <a:rPr lang="hr-HR" sz="3200" b="0" kern="0" dirty="0">
                <a:latin typeface="+mn-lt"/>
              </a:rPr>
              <a:t>jaliza</a:t>
            </a:r>
            <a:r>
              <a:rPr lang="en-US" sz="3200" b="0" kern="0" dirty="0">
                <a:latin typeface="+mn-lt"/>
              </a:rPr>
              <a:t> 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q"/>
              <a:defRPr/>
            </a:pPr>
            <a:r>
              <a:rPr lang="hr-HR" sz="3200" b="0" kern="0" dirty="0">
                <a:latin typeface="+mn-lt"/>
              </a:rPr>
              <a:t>Donacija tkiva i organa</a:t>
            </a:r>
            <a:r>
              <a:rPr lang="en-US" sz="2000" b="0" kern="0" dirty="0">
                <a:latin typeface="+mn-lt"/>
              </a:rPr>
              <a:t>                      </a:t>
            </a:r>
          </a:p>
        </p:txBody>
      </p:sp>
      <p:pic>
        <p:nvPicPr>
          <p:cNvPr id="57349" name="Picture 8"/>
          <p:cNvPicPr>
            <a:picLocks noChangeAspect="1" noChangeArrowheads="1"/>
          </p:cNvPicPr>
          <p:nvPr/>
        </p:nvPicPr>
        <p:blipFill>
          <a:blip r:embed="rId2" cstate="print"/>
          <a:srcRect l="3941" t="28333" r="44878" b="11829"/>
          <a:stretch>
            <a:fillRect/>
          </a:stretch>
        </p:blipFill>
        <p:spPr bwMode="auto">
          <a:xfrm>
            <a:off x="5219700" y="3357563"/>
            <a:ext cx="3578225" cy="313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79388" y="228600"/>
            <a:ext cx="8736012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3600" b="1" kern="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Fo</a:t>
            </a:r>
            <a:r>
              <a:rPr lang="hr-HR" sz="3600" b="1" kern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kusiranje na </a:t>
            </a:r>
            <a:r>
              <a:rPr lang="hr-HR" sz="3600" b="1" ker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stanje </a:t>
            </a:r>
            <a:r>
              <a:rPr lang="hr-HR" sz="3600" b="1" kern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zdravlja/bolesti, </a:t>
            </a:r>
            <a:r>
              <a:rPr lang="hr-HR" sz="3600" b="1" kern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a ne na liječenje</a:t>
            </a:r>
            <a:endParaRPr lang="en-US" sz="3600" b="1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68313" y="2112963"/>
            <a:ext cx="8212137" cy="34036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</a:pPr>
            <a:r>
              <a:rPr lang="en-US" sz="3200" b="0">
                <a:solidFill>
                  <a:srgbClr val="000000"/>
                </a:solidFill>
              </a:rPr>
              <a:t>“</a:t>
            </a:r>
            <a:r>
              <a:rPr lang="hr-HR" sz="3200" b="0">
                <a:solidFill>
                  <a:srgbClr val="000000"/>
                </a:solidFill>
              </a:rPr>
              <a:t>Pod kojim okolnostima ne </a:t>
            </a:r>
            <a:r>
              <a:rPr lang="hr-HR" sz="3200" b="0" smtClean="0">
                <a:solidFill>
                  <a:srgbClr val="000000"/>
                </a:solidFill>
              </a:rPr>
              <a:t>biste </a:t>
            </a:r>
            <a:r>
              <a:rPr lang="hr-HR" sz="3200" b="0">
                <a:solidFill>
                  <a:srgbClr val="000000"/>
                </a:solidFill>
              </a:rPr>
              <a:t>htjeli živjeti</a:t>
            </a:r>
            <a:r>
              <a:rPr lang="en-US" sz="3200" b="0">
                <a:solidFill>
                  <a:srgbClr val="000000"/>
                </a:solidFill>
              </a:rPr>
              <a:t>?”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</a:pPr>
            <a:endParaRPr lang="en-US" sz="3200" b="0">
              <a:solidFill>
                <a:srgbClr val="000000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</a:pPr>
            <a:r>
              <a:rPr lang="en-US" sz="3200" b="0" smtClean="0">
                <a:solidFill>
                  <a:srgbClr val="000000"/>
                </a:solidFill>
              </a:rPr>
              <a:t>“</a:t>
            </a:r>
            <a:r>
              <a:rPr lang="hr-HR" sz="3200" smtClean="0">
                <a:solidFill>
                  <a:srgbClr val="000000"/>
                </a:solidFill>
              </a:rPr>
              <a:t>Je</a:t>
            </a:r>
            <a:r>
              <a:rPr lang="hr-HR" sz="3200" b="0" smtClean="0">
                <a:solidFill>
                  <a:srgbClr val="000000"/>
                </a:solidFill>
              </a:rPr>
              <a:t> </a:t>
            </a:r>
            <a:r>
              <a:rPr lang="hr-HR" sz="3200" b="0">
                <a:solidFill>
                  <a:srgbClr val="000000"/>
                </a:solidFill>
              </a:rPr>
              <a:t>li Vam </a:t>
            </a:r>
            <a:r>
              <a:rPr lang="hr-HR" sz="3200" b="0" smtClean="0">
                <a:solidFill>
                  <a:srgbClr val="000000"/>
                </a:solidFill>
              </a:rPr>
              <a:t>važnije </a:t>
            </a:r>
            <a:r>
              <a:rPr lang="hr-HR" sz="3200" b="0">
                <a:solidFill>
                  <a:srgbClr val="000000"/>
                </a:solidFill>
              </a:rPr>
              <a:t>da živite koliko god je moguće, a bez obzira na </a:t>
            </a:r>
            <a:r>
              <a:rPr lang="hr-HR" sz="3200" b="0" smtClean="0">
                <a:solidFill>
                  <a:srgbClr val="000000"/>
                </a:solidFill>
              </a:rPr>
              <a:t>patnju, </a:t>
            </a:r>
            <a:r>
              <a:rPr lang="hr-HR" sz="3200" b="0">
                <a:solidFill>
                  <a:srgbClr val="000000"/>
                </a:solidFill>
              </a:rPr>
              <a:t>ili želite živjeti kraće, ali bez patnje</a:t>
            </a:r>
            <a:r>
              <a:rPr lang="en-US" sz="3200" b="0">
                <a:solidFill>
                  <a:srgbClr val="000000"/>
                </a:solidFill>
              </a:rPr>
              <a:t>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764705"/>
            <a:ext cx="7632848" cy="190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§"/>
            </a:pPr>
            <a:r>
              <a:rPr lang="hr-HR" sz="2800" b="0" smtClean="0">
                <a:solidFill>
                  <a:srgbClr val="000000"/>
                </a:solidFill>
              </a:rPr>
              <a:t>Potrebno je donositi planove unaprijed uzimajući u obzir želje bolesnika (uključivo i mišljenje o reanimaciji).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§"/>
            </a:pPr>
            <a:r>
              <a:rPr lang="hr-HR" sz="2800" b="0" smtClean="0">
                <a:solidFill>
                  <a:srgbClr val="000000"/>
                </a:solidFill>
              </a:rPr>
              <a:t>Izbjeći neprimjereno produljenje umiranja. </a:t>
            </a:r>
            <a:endParaRPr lang="hr-HR"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Palijativna medicina i pitanja?</a:t>
            </a:r>
            <a:endParaRPr lang="en-US" b="1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Kako i 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kad 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treba započeti ili prestati s zahvatima koji produžuju život</a:t>
            </a:r>
            <a:r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Tko pomaže </a:t>
            </a:r>
            <a:r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famil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iji u tim odlukama</a:t>
            </a:r>
            <a:r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Primjeri</a:t>
            </a:r>
            <a:r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Enteralna prehrana za bolesnike s uznapredovalom </a:t>
            </a:r>
            <a:r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demen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jom</a:t>
            </a:r>
            <a:endParaRPr lang="en-US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Bolesnici na </a:t>
            </a:r>
            <a:r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</a:t>
            </a:r>
            <a:r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izi; 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kad prestati?</a:t>
            </a:r>
            <a:endParaRPr lang="en-US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Pitanje mehaničke ventilacije</a:t>
            </a:r>
            <a:endParaRPr lang="en-US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ali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ativ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 </a:t>
            </a:r>
            <a:r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emo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terapija</a:t>
            </a:r>
            <a:endParaRPr lang="en-US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čemu ovisi odluka</a:t>
            </a:r>
            <a:endParaRPr lang="en-US" b="1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371 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osoba starija od </a:t>
            </a:r>
            <a:r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65+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pitana da li želi reanimaciju u slučaju </a:t>
            </a:r>
            <a:r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arest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endParaRPr lang="en-US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Prije 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negoli 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 upoznati s brojevima,</a:t>
            </a:r>
            <a:r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41% 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 htjelo reanimaciju</a:t>
            </a:r>
            <a:endParaRPr lang="en-US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Nakon adekvatne 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informacije 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samo </a:t>
            </a:r>
            <a:r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22% </a:t>
            </a:r>
          </a:p>
          <a:p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 bolesnika kod kojih je očekivani životni vrijek bio </a:t>
            </a:r>
            <a:r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&lt;1 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godinu svega </a:t>
            </a:r>
            <a:r>
              <a:rPr lang="en-U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5%</a:t>
            </a:r>
          </a:p>
          <a:p>
            <a:endParaRPr lang="en-US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Šta bolesnici očekuju</a:t>
            </a:r>
            <a:endParaRPr lang="en-US" b="1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Izliječenje bolesti</a:t>
            </a:r>
            <a:endParaRPr lang="en-US" sz="28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Spriječiti iznenadnu smrt</a:t>
            </a:r>
            <a:endParaRPr lang="en-US" sz="28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Poboljšati funkcioniranje</a:t>
            </a:r>
            <a:endParaRPr lang="en-US" sz="28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Produžiti život</a:t>
            </a:r>
            <a:endParaRPr lang="en-US" sz="28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Izbjeći bol</a:t>
            </a:r>
            <a:endParaRPr lang="en-US" sz="28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Izbjeći ovisnost </a:t>
            </a:r>
          </a:p>
          <a:p>
            <a:r>
              <a:rPr lang="hr-HR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Poboljšati kvalitetu života</a:t>
            </a:r>
          </a:p>
          <a:p>
            <a:r>
              <a:rPr lang="hr-HR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Imati kontrolu nad svojim odlukama</a:t>
            </a:r>
          </a:p>
          <a:p>
            <a:r>
              <a:rPr lang="hr-HR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Imati podršku obitelji</a:t>
            </a:r>
            <a:endParaRPr lang="en-US" sz="28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hr-H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Terminalna </a:t>
            </a:r>
            <a:r>
              <a:rPr lang="hr-H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sedacija</a:t>
            </a:r>
            <a:endParaRPr lang="hr-H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065315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hr-HR" kern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Primjenjuje </a:t>
            </a:r>
            <a:r>
              <a:rPr lang="hr-HR" kern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kad </a:t>
            </a:r>
            <a:r>
              <a:rPr lang="hr-HR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ostali palijativni postupci nisu djelotvorni</a:t>
            </a:r>
          </a:p>
          <a:p>
            <a:pPr>
              <a:lnSpc>
                <a:spcPct val="90000"/>
              </a:lnSpc>
            </a:pPr>
            <a:r>
              <a:rPr lang="hr-HR" kern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Cilj </a:t>
            </a:r>
            <a:r>
              <a:rPr lang="hr-HR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 da bolesnik u teškim patnjama bude nesvjestan do bliske smrti</a:t>
            </a:r>
          </a:p>
          <a:p>
            <a:pPr>
              <a:lnSpc>
                <a:spcPct val="90000"/>
              </a:lnSpc>
            </a:pPr>
            <a:r>
              <a:rPr lang="hr-HR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Sedacijom i analgezijom umanjiti tešku fizičku i duševnu patnju umirućeg bolesnika </a:t>
            </a:r>
          </a:p>
          <a:p>
            <a:pPr>
              <a:lnSpc>
                <a:spcPct val="90000"/>
              </a:lnSpc>
            </a:pPr>
            <a:r>
              <a:rPr lang="hr-HR" kern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Prikrivena </a:t>
            </a:r>
            <a:r>
              <a:rPr lang="hr-HR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eutanazija?</a:t>
            </a:r>
          </a:p>
          <a:p>
            <a:pPr>
              <a:lnSpc>
                <a:spcPct val="90000"/>
              </a:lnSpc>
            </a:pPr>
            <a:r>
              <a:rPr lang="hr-HR" kern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Eutanazija = aktivno djelovanje radi ubrzavanja </a:t>
            </a:r>
            <a:r>
              <a:rPr lang="hr-HR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smrti </a:t>
            </a:r>
          </a:p>
          <a:p>
            <a:pPr>
              <a:lnSpc>
                <a:spcPct val="90000"/>
              </a:lnSpc>
            </a:pPr>
            <a:r>
              <a:rPr lang="hr-HR" kern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Kod terminalne sedacije bolest  </a:t>
            </a:r>
            <a:r>
              <a:rPr lang="hr-HR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ide svojim </a:t>
            </a:r>
            <a:r>
              <a:rPr lang="hr-HR" kern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prirodnim </a:t>
            </a:r>
            <a:r>
              <a:rPr lang="hr-HR" kern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tokom</a:t>
            </a:r>
            <a:endParaRPr lang="hr-HR" kern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hr-HR" kern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hr-HR" kern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hr-HR" kern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Što </a:t>
            </a:r>
            <a:r>
              <a:rPr lang="hr-H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 za Vas kvaliteta </a:t>
            </a:r>
            <a:r>
              <a:rPr lang="hr-H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života? </a:t>
            </a:r>
            <a:endParaRPr lang="en-US" b="1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277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5890" y="1412776"/>
            <a:ext cx="8696590" cy="5416809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5" descr="PIIS02726386070011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3375"/>
            <a:ext cx="8064500" cy="464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Rectangle 6"/>
          <p:cNvSpPr>
            <a:spLocks noChangeArrowheads="1"/>
          </p:cNvSpPr>
          <p:nvPr/>
        </p:nvSpPr>
        <p:spPr bwMode="auto">
          <a:xfrm>
            <a:off x="250825" y="5119688"/>
            <a:ext cx="8713788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fontAlgn="t"/>
            <a:r>
              <a:rPr lang="hr-HR" sz="2400">
                <a:solidFill>
                  <a:srgbClr val="000000"/>
                </a:solidFill>
              </a:rPr>
              <a:t>The Seattle Artificial Kidney Center </a:t>
            </a:r>
          </a:p>
          <a:p>
            <a:pPr fontAlgn="t"/>
            <a:r>
              <a:rPr lang="hr-HR" sz="2400">
                <a:solidFill>
                  <a:srgbClr val="000000"/>
                </a:solidFill>
              </a:rPr>
              <a:t>Povjerenstvo za </a:t>
            </a:r>
            <a:r>
              <a:rPr lang="hr-HR" sz="2400" smtClean="0">
                <a:solidFill>
                  <a:srgbClr val="000000"/>
                </a:solidFill>
              </a:rPr>
              <a:t>prijem </a:t>
            </a:r>
            <a:r>
              <a:rPr lang="hr-HR" sz="2400">
                <a:solidFill>
                  <a:srgbClr val="000000"/>
                </a:solidFill>
              </a:rPr>
              <a:t>bolesnika u program održavanja na životu kroničnom intermitentnom hemodijalizom.</a:t>
            </a:r>
          </a:p>
          <a:p>
            <a:pPr fontAlgn="t"/>
            <a:r>
              <a:rPr lang="hr-HR" sz="2400">
                <a:solidFill>
                  <a:srgbClr val="000000"/>
                </a:solidFill>
              </a:rPr>
              <a:t>                                                               </a:t>
            </a:r>
            <a:r>
              <a:rPr lang="hr-HR" sz="1600" i="1">
                <a:solidFill>
                  <a:srgbClr val="000000"/>
                </a:solidFill>
              </a:rPr>
              <a:t>Lawrence Schiller, Life magazine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Bioetički i zakonodavni aspekti 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NAJKRHKIJE I NAJMANJE RAZVIJENO PODRUČJE U HRVATSKOJ – NIZ OPASNOSTI! (unatoč nizu zakona i etičkih kodeksa)</a:t>
            </a:r>
          </a:p>
          <a:p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Uvijek poštovati četiri principa: autonomija bolesnika, raditi u korist bolesnika, ne štetiti </a:t>
            </a:r>
            <a:r>
              <a:rPr lang="hr-HR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(primum nil nocere), 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pravednost </a:t>
            </a:r>
          </a:p>
          <a:p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Indikatori kvalitete (Prizma projekt) – mi smo tu u prapočetku!!!</a:t>
            </a:r>
          </a:p>
          <a:p>
            <a:pPr>
              <a:buFontTx/>
              <a:buNone/>
            </a:pP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hr-HR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Autonomija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bolesnika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323850" y="1981200"/>
            <a:ext cx="8569325" cy="4114800"/>
          </a:xfrm>
        </p:spPr>
        <p:txBody>
          <a:bodyPr/>
          <a:lstStyle/>
          <a:p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 ZABORAVITI: INFORMIRANI PRISTANAK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!</a:t>
            </a:r>
            <a:endParaRPr lang="hr-HR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Proces, ne događaj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! </a:t>
            </a:r>
            <a:r>
              <a:rPr lang="hr-HR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(Step by step)</a:t>
            </a:r>
          </a:p>
          <a:p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Komunikacijske vještine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!</a:t>
            </a:r>
            <a:endParaRPr lang="hr-HR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Planiranje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Advance Care Planning (ACP)</a:t>
            </a:r>
          </a:p>
          <a:p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Dok je pacijent pri svijesti i sposoban donositi odluke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! Odluke donosi pacijent, a </a:t>
            </a: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 doktor!</a:t>
            </a:r>
          </a:p>
          <a:p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što ako nije više sposoban donositi odluke?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idx="1"/>
          </p:nvPr>
        </p:nvSpPr>
        <p:spPr>
          <a:xfrm>
            <a:off x="250824" y="549275"/>
            <a:ext cx="8569647" cy="55467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hr-HR" sz="4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Brojne etičke dileme:</a:t>
            </a:r>
            <a:endParaRPr lang="hr-HR" b="1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hr-HR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 kad pacijenta treba aktivno liječiti?</a:t>
            </a:r>
          </a:p>
          <a:p>
            <a:pPr>
              <a:lnSpc>
                <a:spcPct val="90000"/>
              </a:lnSpc>
            </a:pP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Kad stati s liječenjem? Je li pacijent sposoban donijeti takvu odluku? Ako nije, tko ju treba donijeti?</a:t>
            </a:r>
          </a:p>
          <a:p>
            <a:pPr>
              <a:lnSpc>
                <a:spcPct val="90000"/>
              </a:lnSpc>
            </a:pP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DNR?</a:t>
            </a:r>
          </a:p>
          <a:p>
            <a:pPr>
              <a:lnSpc>
                <a:spcPct val="90000"/>
              </a:lnSpc>
            </a:pP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Možemo li prisilno hospitalizirati bolesnika sa suicidalnim idejama?</a:t>
            </a:r>
          </a:p>
          <a:p>
            <a:pPr>
              <a:lnSpc>
                <a:spcPct val="90000"/>
              </a:lnSpc>
            </a:pPr>
            <a:endParaRPr lang="hr-HR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4" descr="slide0037_image01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628800"/>
            <a:ext cx="2520280" cy="2192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Što kad obitelj ne želi da pacijent zna istinu?</a:t>
            </a:r>
          </a:p>
          <a:p>
            <a:pPr>
              <a:lnSpc>
                <a:spcPct val="90000"/>
              </a:lnSpc>
              <a:buFontTx/>
              <a:buNone/>
            </a:pPr>
            <a:endParaRPr lang="hr-HR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hr-H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Što kad pacijent želi prestanak aktivnog liječenja, a obitelj se protivi?</a:t>
            </a:r>
          </a:p>
          <a:p>
            <a:pPr>
              <a:buNone/>
            </a:pPr>
            <a:endParaRPr lang="hr-HR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79388" y="228600"/>
            <a:ext cx="8736012" cy="824136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hr-HR" sz="4000" b="1" kern="0" dirty="0">
                <a:latin typeface="Arial" pitchFamily="34" charset="0"/>
                <a:ea typeface="+mj-ea"/>
                <a:cs typeface="Arial" pitchFamily="34" charset="0"/>
              </a:rPr>
              <a:t>Planiranje</a:t>
            </a:r>
            <a:endParaRPr lang="en-US" sz="4000" b="1" kern="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8313" y="1628775"/>
            <a:ext cx="8207375" cy="32766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90000"/>
            </a:pPr>
            <a:r>
              <a:rPr lang="hr-HR" sz="3600" b="0" smtClean="0"/>
              <a:t>   Liječnik </a:t>
            </a:r>
            <a:r>
              <a:rPr lang="hr-HR" sz="3600" b="0" smtClean="0"/>
              <a:t>u </a:t>
            </a:r>
            <a:r>
              <a:rPr lang="hr-HR" sz="3600" b="0"/>
              <a:t>razgovoru s bolesnikom </a:t>
            </a:r>
            <a:r>
              <a:rPr lang="hr-HR" sz="3600" b="0" smtClean="0"/>
              <a:t>treba saznati </a:t>
            </a:r>
            <a:r>
              <a:rPr lang="hr-HR" sz="3600" b="0"/>
              <a:t>njegova razmišljanja o </a:t>
            </a:r>
            <a:r>
              <a:rPr lang="hr-HR" sz="3600" b="0">
                <a:solidFill>
                  <a:srgbClr val="000000"/>
                </a:solidFill>
              </a:rPr>
              <a:t>postupcima koje treba poduzeti u kritičnom životnom razdoblju </a:t>
            </a:r>
            <a:r>
              <a:rPr lang="hr-HR" sz="3600" b="0"/>
              <a:t>... Na kraju životnog puta ... </a:t>
            </a:r>
            <a:endParaRPr lang="en-US" sz="36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D0E8E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D0E8E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521</Words>
  <Application>Microsoft Office PowerPoint</Application>
  <PresentationFormat>On-screen Show (4:3)</PresentationFormat>
  <Paragraphs>78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Bioetički i zakonodavni aspekti </vt:lpstr>
      <vt:lpstr>Slide 2</vt:lpstr>
      <vt:lpstr>Bioetički i zakonodavni aspekti </vt:lpstr>
      <vt:lpstr>Autonomija bolesnika</vt:lpstr>
      <vt:lpstr>Planiranje</vt:lpstr>
      <vt:lpstr>Slide 6</vt:lpstr>
      <vt:lpstr>Slide 7</vt:lpstr>
      <vt:lpstr>Slide 8</vt:lpstr>
      <vt:lpstr>Slide 9</vt:lpstr>
      <vt:lpstr>Slide 10</vt:lpstr>
      <vt:lpstr>Slide 11</vt:lpstr>
      <vt:lpstr>Slide 12</vt:lpstr>
      <vt:lpstr>Palijativna medicina i pitanja?</vt:lpstr>
      <vt:lpstr>O čemu ovisi odluka</vt:lpstr>
      <vt:lpstr>Šta bolesnici očekuju</vt:lpstr>
      <vt:lpstr>Terminalna sedacija</vt:lpstr>
      <vt:lpstr>Što je za Vas kvaliteta života?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Bioetički i zakonodavni aspekti </dc:title>
  <dc:creator>Mazohinda</dc:creator>
  <cp:lastModifiedBy>Mazohinda</cp:lastModifiedBy>
  <cp:revision>16</cp:revision>
  <dcterms:created xsi:type="dcterms:W3CDTF">2013-03-09T14:18:01Z</dcterms:created>
  <dcterms:modified xsi:type="dcterms:W3CDTF">2013-05-30T11:15:56Z</dcterms:modified>
</cp:coreProperties>
</file>